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2" r:id="rId8"/>
    <p:sldId id="265" r:id="rId9"/>
    <p:sldId id="266" r:id="rId10"/>
    <p:sldId id="267" r:id="rId11"/>
    <p:sldId id="268" r:id="rId12"/>
    <p:sldId id="269" r:id="rId13"/>
    <p:sldId id="270" r:id="rId14"/>
    <p:sldId id="271" r:id="rId15"/>
    <p:sldId id="272" r:id="rId16"/>
    <p:sldId id="274" r:id="rId17"/>
    <p:sldId id="275"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7" d="100"/>
          <a:sy n="57" d="100"/>
        </p:scale>
        <p:origin x="-8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7A3E51-0A86-4AE5-A74E-6D476F3ED9A0}" type="datetimeFigureOut">
              <a:rPr lang="en-US" smtClean="0"/>
              <a:pPr/>
              <a:t>10/21/2014</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88FE8E-A71C-4BB1-B53F-0025F934AE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8D88FE8E-A71C-4BB1-B53F-0025F934AE31}"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LY" dirty="0" smtClean="0"/>
          </a:p>
          <a:p>
            <a:endParaRPr lang="ar-LY" dirty="0" smtClean="0"/>
          </a:p>
          <a:p>
            <a:endParaRPr lang="en-US" dirty="0"/>
          </a:p>
        </p:txBody>
      </p:sp>
      <p:sp>
        <p:nvSpPr>
          <p:cNvPr id="4" name="عنصر نائب لرقم الشريحة 3"/>
          <p:cNvSpPr>
            <a:spLocks noGrp="1"/>
          </p:cNvSpPr>
          <p:nvPr>
            <p:ph type="sldNum" sz="quarter" idx="10"/>
          </p:nvPr>
        </p:nvSpPr>
        <p:spPr/>
        <p:txBody>
          <a:bodyPr/>
          <a:lstStyle/>
          <a:p>
            <a:fld id="{8D88FE8E-A71C-4BB1-B53F-0025F934AE31}"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8D88FE8E-A71C-4BB1-B53F-0025F934AE31}"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19" name="عنصر نائب للتذييل 18"/>
          <p:cNvSpPr>
            <a:spLocks noGrp="1"/>
          </p:cNvSpPr>
          <p:nvPr>
            <p:ph type="ftr" sz="quarter" idx="11"/>
          </p:nvPr>
        </p:nvSpPr>
        <p:spPr/>
        <p:txBody>
          <a:bodyPr/>
          <a:lstStyle/>
          <a:p>
            <a:endParaRPr lang="en-US"/>
          </a:p>
        </p:txBody>
      </p:sp>
      <p:sp>
        <p:nvSpPr>
          <p:cNvPr id="27" name="عنصر نائب لرقم الشريحة 26"/>
          <p:cNvSpPr>
            <a:spLocks noGrp="1"/>
          </p:cNvSpPr>
          <p:nvPr>
            <p:ph type="sldNum" sz="quarter" idx="12"/>
          </p:nvPr>
        </p:nvSpPr>
        <p:spPr/>
        <p:txBody>
          <a:bodyPr/>
          <a:lstStyle/>
          <a:p>
            <a:fld id="{8FF09A13-2269-4F51-B928-C27240D79EF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F09A13-2269-4F51-B928-C27240D79E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F09A13-2269-4F51-B928-C27240D79E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F09A13-2269-4F51-B928-C27240D79EF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FF09A13-2269-4F51-B928-C27240D79EF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FF09A13-2269-4F51-B928-C27240D79EF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8FF09A13-2269-4F51-B928-C27240D79EF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8FF09A13-2269-4F51-B928-C27240D79E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8FF09A13-2269-4F51-B928-C27240D79E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FF09A13-2269-4F51-B928-C27240D79EF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9251C56-7A97-4483-BC6C-17AE7D2DD542}" type="datetimeFigureOut">
              <a:rPr lang="en-US" smtClean="0"/>
              <a:pPr/>
              <a:t>10/21/2014</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a:xfrm>
            <a:off x="8077200" y="6356350"/>
            <a:ext cx="609600" cy="365125"/>
          </a:xfrm>
        </p:spPr>
        <p:txBody>
          <a:bodyPr/>
          <a:lstStyle/>
          <a:p>
            <a:fld id="{8FF09A13-2269-4F51-B928-C27240D79EF7}" type="slidenum">
              <a:rPr lang="en-US" smtClean="0"/>
              <a:pPr/>
              <a:t>‹#›</a:t>
            </a:fld>
            <a:endParaRPr lang="en-US"/>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9251C56-7A97-4483-BC6C-17AE7D2DD542}" type="datetimeFigureOut">
              <a:rPr lang="en-US" smtClean="0"/>
              <a:pPr/>
              <a:t>10/21/2014</a:t>
            </a:fld>
            <a:endParaRPr lang="en-US"/>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FF09A13-2269-4F51-B928-C27240D79EF7}" type="slidenum">
              <a:rPr lang="en-US" smtClean="0"/>
              <a:pPr/>
              <a:t>‹#›</a:t>
            </a:fld>
            <a:endParaRPr lang="en-US"/>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85720" y="285728"/>
            <a:ext cx="7851648" cy="1828800"/>
          </a:xfrm>
        </p:spPr>
        <p:txBody>
          <a:bodyPr>
            <a:normAutofit/>
          </a:bodyPr>
          <a:lstStyle/>
          <a:p>
            <a:pPr algn="ctr"/>
            <a:r>
              <a:rPr lang="ar-LY" sz="5400" dirty="0" smtClean="0">
                <a:solidFill>
                  <a:schemeClr val="tx1"/>
                </a:solidFill>
                <a:latin typeface="Arabic Typesetting" pitchFamily="66" charset="-78"/>
                <a:cs typeface="Arabic Typesetting" pitchFamily="66" charset="-78"/>
              </a:rPr>
              <a:t>جامعة مولانا </a:t>
            </a:r>
            <a:r>
              <a:rPr lang="ar-LY" sz="5400" dirty="0" smtClean="0">
                <a:solidFill>
                  <a:schemeClr val="tx1"/>
                </a:solidFill>
                <a:latin typeface="Arabic Typesetting" pitchFamily="66" charset="-78"/>
                <a:cs typeface="Arabic Typesetting" pitchFamily="66" charset="-78"/>
              </a:rPr>
              <a:t>مالك ابراهيم الاسلامية الحكومية مالانق</a:t>
            </a:r>
            <a:endParaRPr lang="en-US" sz="5400" dirty="0">
              <a:solidFill>
                <a:schemeClr val="tx1"/>
              </a:solidFill>
              <a:latin typeface="Arabic Typesetting" pitchFamily="66" charset="-78"/>
              <a:cs typeface="Arabic Typesetting" pitchFamily="66" charset="-78"/>
            </a:endParaRPr>
          </a:p>
        </p:txBody>
      </p:sp>
      <p:sp>
        <p:nvSpPr>
          <p:cNvPr id="3" name="عنوان فرعي 2"/>
          <p:cNvSpPr>
            <a:spLocks noGrp="1"/>
          </p:cNvSpPr>
          <p:nvPr>
            <p:ph type="subTitle" idx="1"/>
          </p:nvPr>
        </p:nvSpPr>
        <p:spPr>
          <a:xfrm>
            <a:off x="500034" y="2071678"/>
            <a:ext cx="7854696" cy="4786322"/>
          </a:xfrm>
        </p:spPr>
        <p:txBody>
          <a:bodyPr>
            <a:normAutofit/>
          </a:bodyPr>
          <a:lstStyle/>
          <a:p>
            <a:pPr algn="ctr" rtl="1"/>
            <a:r>
              <a:rPr lang="ar-LY" sz="4000" b="1" dirty="0" smtClean="0">
                <a:latin typeface="Arabic Typesetting" pitchFamily="66" charset="-78"/>
                <a:cs typeface="Arabic Typesetting" pitchFamily="66" charset="-78"/>
              </a:rPr>
              <a:t>الندوة الدولية القانون المعاصر في </a:t>
            </a:r>
            <a:r>
              <a:rPr lang="ar-LY" sz="4000" b="1" dirty="0" err="1" smtClean="0">
                <a:latin typeface="Arabic Typesetting" pitchFamily="66" charset="-78"/>
                <a:cs typeface="Arabic Typesetting" pitchFamily="66" charset="-78"/>
              </a:rPr>
              <a:t>آسياء</a:t>
            </a:r>
            <a:r>
              <a:rPr lang="ar-LY" sz="4000" b="1" dirty="0" smtClean="0">
                <a:latin typeface="Arabic Typesetting" pitchFamily="66" charset="-78"/>
                <a:cs typeface="Arabic Typesetting" pitchFamily="66" charset="-78"/>
              </a:rPr>
              <a:t> </a:t>
            </a:r>
          </a:p>
          <a:p>
            <a:pPr algn="ctr" rtl="1"/>
            <a:r>
              <a:rPr lang="ar-LY" sz="4000" b="1" dirty="0" smtClean="0">
                <a:solidFill>
                  <a:srgbClr val="FFFF00"/>
                </a:solidFill>
                <a:latin typeface="Arabic Typesetting" pitchFamily="66" charset="-78"/>
                <a:cs typeface="Arabic Typesetting" pitchFamily="66" charset="-78"/>
              </a:rPr>
              <a:t>عنوان ورقة العمل </a:t>
            </a:r>
          </a:p>
          <a:p>
            <a:pPr algn="ctr" rtl="1"/>
            <a:r>
              <a:rPr lang="ar-LY" sz="4400" b="1" dirty="0" smtClean="0">
                <a:solidFill>
                  <a:schemeClr val="bg1">
                    <a:lumMod val="85000"/>
                    <a:lumOff val="15000"/>
                  </a:schemeClr>
                </a:solidFill>
                <a:latin typeface="Arabic Typesetting" pitchFamily="66" charset="-78"/>
                <a:cs typeface="Arabic Typesetting" pitchFamily="66" charset="-78"/>
              </a:rPr>
              <a:t>الحصانات  والامتيازات الدبلوماسية  للسفراء في الشريعة الإسلامية</a:t>
            </a:r>
          </a:p>
          <a:p>
            <a:pPr algn="ctr" rtl="1"/>
            <a:r>
              <a:rPr lang="ar-LY" sz="4000" b="1" dirty="0" smtClean="0">
                <a:solidFill>
                  <a:schemeClr val="accent6">
                    <a:lumMod val="20000"/>
                    <a:lumOff val="80000"/>
                  </a:schemeClr>
                </a:solidFill>
                <a:latin typeface="Arabic Typesetting" pitchFamily="66" charset="-78"/>
                <a:cs typeface="Arabic Typesetting" pitchFamily="66" charset="-78"/>
              </a:rPr>
              <a:t>مقدمة من الدكتور   سليمان حسن سليمان  </a:t>
            </a:r>
          </a:p>
          <a:p>
            <a:pPr algn="ctr" rtl="1"/>
            <a:r>
              <a:rPr lang="ar-LY" sz="4000" b="1" dirty="0" smtClean="0">
                <a:solidFill>
                  <a:schemeClr val="accent6">
                    <a:lumMod val="20000"/>
                    <a:lumOff val="80000"/>
                  </a:schemeClr>
                </a:solidFill>
                <a:latin typeface="Arabic Typesetting" pitchFamily="66" charset="-78"/>
                <a:cs typeface="Arabic Typesetting" pitchFamily="66" charset="-78"/>
              </a:rPr>
              <a:t>جامعة طرابلس ليبيا </a:t>
            </a:r>
            <a:endParaRPr lang="en-US" sz="4000" b="1" dirty="0">
              <a:solidFill>
                <a:schemeClr val="accent6">
                  <a:lumMod val="20000"/>
                  <a:lumOff val="80000"/>
                </a:schemeClr>
              </a:solidFill>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LY" sz="3600" b="1" dirty="0" smtClean="0"/>
              <a:t>الحصانة القضائية للسفراء في الشريعة </a:t>
            </a:r>
            <a:r>
              <a:rPr lang="ar-LY" sz="3600" b="1" dirty="0" err="1" smtClean="0"/>
              <a:t>الاسلامية</a:t>
            </a:r>
            <a:endParaRPr lang="en-US" sz="3600" b="1" dirty="0"/>
          </a:p>
        </p:txBody>
      </p:sp>
      <p:sp>
        <p:nvSpPr>
          <p:cNvPr id="3" name="عنصر نائب للمحتوى 2"/>
          <p:cNvSpPr>
            <a:spLocks noGrp="1"/>
          </p:cNvSpPr>
          <p:nvPr>
            <p:ph idx="1"/>
          </p:nvPr>
        </p:nvSpPr>
        <p:spPr>
          <a:xfrm>
            <a:off x="457200" y="1935480"/>
            <a:ext cx="8258204" cy="4493916"/>
          </a:xfrm>
        </p:spPr>
        <p:txBody>
          <a:bodyPr>
            <a:normAutofit/>
          </a:bodyPr>
          <a:lstStyle/>
          <a:p>
            <a:pPr algn="r">
              <a:buNone/>
            </a:pPr>
            <a:r>
              <a:rPr lang="ar-SA" sz="2800" dirty="0" smtClean="0">
                <a:latin typeface="Arabic Typesetting" pitchFamily="66" charset="-78"/>
                <a:cs typeface="Arabic Typesetting" pitchFamily="66" charset="-78"/>
              </a:rPr>
              <a:t>يتمتع الدبلوماسيين بالإعفاء من الخضوع للقضاء الإقليمي ، بيد أن التشريع الإسلامي يختلف عن القانون الدولي في هذا الشأن ، إذ أن الرسول والسفير يسأل كل منهما مدنياً وجنائياً عما يرتكبانه من أفعال في دار الإسلام على أساس أن السفير أو الرسول يعتبر مستأمناً لدى الدول الإسلامية بأمان منحه له الإمام ، وهذا المستأمن بدخوله أرض الإسلام ، بعد إعطائه الأمان يعتبر ملتزماً بأحكام الشريعة الإسلامية ويسرى عليه ما يسرى على الذمي من أحكام، فيعاقب الجميع في دار السلام دفعاً للفساد، ودفع الفساد، واجب ملزم لكل من يقيم بين المسلمين ولو مؤقتا ً ، والمجرم لا يستحق الحماية ، ولا يصلح لأداء </a:t>
            </a:r>
            <a:r>
              <a:rPr lang="ar-SA" sz="2800" dirty="0" smtClean="0">
                <a:latin typeface="Arabic Typesetting" pitchFamily="66" charset="-78"/>
                <a:cs typeface="Arabic Typesetting" pitchFamily="66" charset="-78"/>
              </a:rPr>
              <a:t>وظيفته. </a:t>
            </a:r>
            <a:endParaRPr lang="en-US" sz="2800" dirty="0" smtClean="0">
              <a:latin typeface="Arabic Typesetting" pitchFamily="66" charset="-78"/>
              <a:cs typeface="Arabic Typesetting" pitchFamily="66" charset="-78"/>
            </a:endParaRPr>
          </a:p>
          <a:p>
            <a:pPr algn="r">
              <a:buNone/>
            </a:pPr>
            <a:r>
              <a:rPr lang="ar-SA" sz="3200" dirty="0" smtClean="0">
                <a:cs typeface="+mj-cs"/>
              </a:rPr>
              <a:t>هذا فضلاً من أن الإسلام يعتبر حقوق الأفراد لها سلطان على كل اعتبار في الدولة ولا يجوز إهدارها مهما كانت الظروف </a:t>
            </a:r>
            <a:endParaRPr lang="en-US" sz="3200" dirty="0">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1071546"/>
            <a:ext cx="8229600" cy="632666"/>
          </a:xfrm>
        </p:spPr>
        <p:txBody>
          <a:bodyPr>
            <a:normAutofit/>
          </a:bodyPr>
          <a:lstStyle/>
          <a:p>
            <a:pPr algn="ctr"/>
            <a:r>
              <a:rPr lang="ar-LY" sz="3200" b="1" dirty="0" smtClean="0"/>
              <a:t>مسئولية السفراء في الشريعة الاسلامية مدنيا واداريا</a:t>
            </a:r>
            <a:endParaRPr lang="en-US" sz="3200" b="1" dirty="0"/>
          </a:p>
        </p:txBody>
      </p:sp>
      <p:sp>
        <p:nvSpPr>
          <p:cNvPr id="3" name="عنصر نائب للمحتوى 2"/>
          <p:cNvSpPr>
            <a:spLocks noGrp="1"/>
          </p:cNvSpPr>
          <p:nvPr>
            <p:ph idx="1"/>
          </p:nvPr>
        </p:nvSpPr>
        <p:spPr/>
        <p:txBody>
          <a:bodyPr/>
          <a:lstStyle/>
          <a:p>
            <a:pPr algn="r">
              <a:buNone/>
            </a:pPr>
            <a:r>
              <a:rPr lang="ar-LY" sz="3600" dirty="0" smtClean="0">
                <a:latin typeface="Arabic Typesetting" pitchFamily="66" charset="-78"/>
                <a:cs typeface="Arabic Typesetting" pitchFamily="66" charset="-78"/>
              </a:rPr>
              <a:t>ان الفقه الاسلامي يؤكد المسئولية الكاملة للمبعوت الدبلوماسي لكل تصرفاتة المدنية ومعاملاته المالية وذلك لكونة تحت ولاية القضاء في الدولة الاسلامية لان الفقه </a:t>
            </a:r>
            <a:r>
              <a:rPr lang="en-US" sz="3600" dirty="0" smtClean="0">
                <a:latin typeface="Arabic Typesetting" pitchFamily="66" charset="-78"/>
                <a:cs typeface="Arabic Typesetting" pitchFamily="66" charset="-78"/>
              </a:rPr>
              <a:t>.</a:t>
            </a:r>
            <a:r>
              <a:rPr lang="ar-LY" sz="3600" dirty="0" smtClean="0">
                <a:latin typeface="Arabic Typesetting" pitchFamily="66" charset="-78"/>
                <a:cs typeface="Arabic Typesetting" pitchFamily="66" charset="-78"/>
              </a:rPr>
              <a:t>الاسلامي يولي لحقوق الافراد اهمية كبيرة ولا يبيح اهدارها </a:t>
            </a:r>
          </a:p>
          <a:p>
            <a:pPr algn="r">
              <a:buNone/>
            </a:pPr>
            <a:endParaRPr lang="ar-LY" sz="3200" dirty="0" smtClean="0">
              <a:cs typeface="+mj-cs"/>
            </a:endParaRPr>
          </a:p>
          <a:p>
            <a:pPr algn="r">
              <a:buNone/>
            </a:pPr>
            <a:r>
              <a:rPr lang="ar-LY" sz="3200" dirty="0" smtClean="0">
                <a:cs typeface="+mj-cs"/>
              </a:rPr>
              <a:t>وبذلك فهو يختلف مع القانون الدولي  الذي اقرت فيه اتفاقية فيينا الا في استثناءات قليلة تخص تصرفاته خارج البعتة للمبعوت الدبلوماسي </a:t>
            </a:r>
            <a:endParaRPr lang="en-US" sz="3200" dirty="0" smtClean="0">
              <a:cs typeface="+mj-cs"/>
            </a:endParaRP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LY" sz="4000" b="1" dirty="0" smtClean="0"/>
              <a:t>المسئولية الجنائية في الشريعة </a:t>
            </a:r>
            <a:r>
              <a:rPr lang="ar-LY" sz="4000" b="1" dirty="0" err="1" smtClean="0"/>
              <a:t>الاسلامية</a:t>
            </a:r>
            <a:endParaRPr lang="en-US" sz="4000" b="1" dirty="0"/>
          </a:p>
        </p:txBody>
      </p:sp>
      <p:sp>
        <p:nvSpPr>
          <p:cNvPr id="3" name="عنصر نائب للمحتوى 2"/>
          <p:cNvSpPr>
            <a:spLocks noGrp="1"/>
          </p:cNvSpPr>
          <p:nvPr>
            <p:ph idx="1"/>
          </p:nvPr>
        </p:nvSpPr>
        <p:spPr/>
        <p:txBody>
          <a:bodyPr/>
          <a:lstStyle/>
          <a:p>
            <a:pPr algn="r">
              <a:buNone/>
            </a:pPr>
            <a:r>
              <a:rPr lang="ar-SA" sz="3600" dirty="0" smtClean="0">
                <a:latin typeface="Arabic Typesetting" pitchFamily="66" charset="-78"/>
                <a:cs typeface="Arabic Typesetting" pitchFamily="66" charset="-78"/>
              </a:rPr>
              <a:t>الحصانة الجنائية للممثل السياسي في القانون الدولي تختلف عما أقره الفقه الإسلامي</a:t>
            </a:r>
            <a:r>
              <a:rPr lang="ar-LY" sz="3600" dirty="0" smtClean="0">
                <a:latin typeface="Arabic Typesetting" pitchFamily="66" charset="-78"/>
                <a:cs typeface="Arabic Typesetting" pitchFamily="66" charset="-78"/>
              </a:rPr>
              <a:t> </a:t>
            </a:r>
            <a:r>
              <a:rPr lang="ar-SA" sz="3600" dirty="0" smtClean="0">
                <a:latin typeface="Arabic Typesetting" pitchFamily="66" charset="-78"/>
                <a:cs typeface="Arabic Typesetting" pitchFamily="66" charset="-78"/>
              </a:rPr>
              <a:t>فالمستقر عليه شرعاً هو سريان أحكام </a:t>
            </a:r>
            <a:r>
              <a:rPr lang="ar-SA" sz="3600" dirty="0" err="1" smtClean="0">
                <a:latin typeface="Arabic Typesetting" pitchFamily="66" charset="-78"/>
                <a:cs typeface="Arabic Typesetting" pitchFamily="66" charset="-78"/>
              </a:rPr>
              <a:t>الشري</a:t>
            </a:r>
            <a:r>
              <a:rPr lang="ar-LY" sz="3600" dirty="0" smtClean="0">
                <a:latin typeface="Arabic Typesetting" pitchFamily="66" charset="-78"/>
                <a:cs typeface="Arabic Typesetting" pitchFamily="66" charset="-78"/>
              </a:rPr>
              <a:t>ع</a:t>
            </a:r>
            <a:r>
              <a:rPr lang="ar-SA" sz="3600" dirty="0" smtClean="0">
                <a:latin typeface="Arabic Typesetting" pitchFamily="66" charset="-78"/>
                <a:cs typeface="Arabic Typesetting" pitchFamily="66" charset="-78"/>
              </a:rPr>
              <a:t>ة الإسلامية على الجرائم </a:t>
            </a:r>
            <a:r>
              <a:rPr lang="ar-SA" sz="3600" dirty="0" err="1" smtClean="0">
                <a:latin typeface="Arabic Typesetting" pitchFamily="66" charset="-78"/>
                <a:cs typeface="Arabic Typesetting" pitchFamily="66" charset="-78"/>
              </a:rPr>
              <a:t>ا</a:t>
            </a:r>
            <a:r>
              <a:rPr lang="ar-LY" sz="3600" dirty="0" smtClean="0">
                <a:latin typeface="Arabic Typesetting" pitchFamily="66" charset="-78"/>
                <a:cs typeface="Arabic Typesetting" pitchFamily="66" charset="-78"/>
              </a:rPr>
              <a:t>ل</a:t>
            </a:r>
            <a:r>
              <a:rPr lang="ar-SA" sz="3600" dirty="0" err="1" smtClean="0">
                <a:latin typeface="Arabic Typesetting" pitchFamily="66" charset="-78"/>
                <a:cs typeface="Arabic Typesetting" pitchFamily="66" charset="-78"/>
              </a:rPr>
              <a:t>تي</a:t>
            </a:r>
            <a:r>
              <a:rPr lang="ar-SA" sz="3600" dirty="0" smtClean="0">
                <a:latin typeface="Arabic Typesetting" pitchFamily="66" charset="-78"/>
                <a:cs typeface="Arabic Typesetting" pitchFamily="66" charset="-78"/>
              </a:rPr>
              <a:t> ترتكب في دار الإسلام أياً كان مرتكبها ولو كان لا ينتمي لدار الإسلام </a:t>
            </a:r>
            <a:endParaRPr lang="ar-LY" sz="3600" dirty="0" smtClean="0">
              <a:latin typeface="Arabic Typesetting" pitchFamily="66" charset="-78"/>
              <a:cs typeface="Arabic Typesetting" pitchFamily="66" charset="-78"/>
            </a:endParaRPr>
          </a:p>
          <a:p>
            <a:pPr algn="r">
              <a:buNone/>
            </a:pPr>
            <a:r>
              <a:rPr lang="ar-LY" sz="3600" dirty="0" smtClean="0">
                <a:latin typeface="Arabic Typesetting" pitchFamily="66" charset="-78"/>
                <a:ea typeface="Times New Roman"/>
                <a:cs typeface="Arabic Typesetting" pitchFamily="66" charset="-78"/>
              </a:rPr>
              <a:t>و</a:t>
            </a:r>
            <a:r>
              <a:rPr lang="ar-SA" sz="3600" dirty="0" smtClean="0">
                <a:latin typeface="Arabic Typesetting" pitchFamily="66" charset="-78"/>
                <a:ea typeface="Times New Roman"/>
                <a:cs typeface="Arabic Typesetting" pitchFamily="66" charset="-78"/>
              </a:rPr>
              <a:t>المستقر عليه قانوناً بأن إتفاقية فيينا للعلاقات الدبلوماسية تعد سارية المفعول وجزءاً لا يتجزاء من قوانين وتشريعات الدول المنضمة إليها ونصوصها القانونية هي التي تحكم العلاقات الدبلوماسية بين الدول وبموجب الاتفاقية يتمتع الممثل السياسي بالحصانة الجنائية </a:t>
            </a:r>
            <a:endParaRPr lang="ar-LY" sz="3600" dirty="0" smtClean="0">
              <a:latin typeface="Arabic Typesetting" pitchFamily="66" charset="-78"/>
              <a:ea typeface="Times New Roman"/>
              <a:cs typeface="Arabic Typesetting" pitchFamily="66" charset="-78"/>
            </a:endParaRPr>
          </a:p>
          <a:p>
            <a:endParaRPr lang="ar-LY" dirty="0" smtClean="0"/>
          </a:p>
          <a:p>
            <a:endParaRPr lang="ar-LY" dirty="0" smtClean="0"/>
          </a:p>
          <a:p>
            <a:endParaRPr lang="ar-LY"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LY" sz="4000" b="1" dirty="0" smtClean="0"/>
              <a:t>الممثل الدبلوماسي </a:t>
            </a:r>
            <a:r>
              <a:rPr lang="ar-LY" sz="4000" b="1" dirty="0" err="1" smtClean="0"/>
              <a:t>واداء</a:t>
            </a:r>
            <a:r>
              <a:rPr lang="ar-LY" sz="4000" b="1" dirty="0" smtClean="0"/>
              <a:t> الشهادة في </a:t>
            </a:r>
            <a:r>
              <a:rPr lang="ar-LY" sz="4000" b="1" dirty="0" err="1" smtClean="0"/>
              <a:t>الاسلام</a:t>
            </a:r>
            <a:r>
              <a:rPr lang="ar-LY" sz="4000" b="1" dirty="0" smtClean="0"/>
              <a:t> </a:t>
            </a:r>
            <a:endParaRPr lang="en-US" sz="4000" b="1" dirty="0"/>
          </a:p>
        </p:txBody>
      </p:sp>
      <p:sp>
        <p:nvSpPr>
          <p:cNvPr id="3" name="عنصر نائب للمحتوى 2"/>
          <p:cNvSpPr>
            <a:spLocks noGrp="1"/>
          </p:cNvSpPr>
          <p:nvPr>
            <p:ph idx="1"/>
          </p:nvPr>
        </p:nvSpPr>
        <p:spPr/>
        <p:txBody>
          <a:bodyPr/>
          <a:lstStyle/>
          <a:p>
            <a:pPr algn="r">
              <a:buNone/>
            </a:pPr>
            <a:r>
              <a:rPr lang="ar-SA" sz="3600" dirty="0" smtClean="0">
                <a:latin typeface="Arabic Typesetting" pitchFamily="66" charset="-78"/>
                <a:cs typeface="Arabic Typesetting" pitchFamily="66" charset="-78"/>
              </a:rPr>
              <a:t>إن أداء الشهادة أمر واجب شرعا علي الممثل السياسي المسلم والشهادة </a:t>
            </a:r>
            <a:r>
              <a:rPr lang="ar-LY" sz="3600" dirty="0" smtClean="0">
                <a:latin typeface="Arabic Typesetting" pitchFamily="66" charset="-78"/>
                <a:cs typeface="Arabic Typesetting" pitchFamily="66" charset="-78"/>
              </a:rPr>
              <a:t>ولا يجوز له  الامتناع من اداء الشهادة اذا تعينت عليه وعليه ان يحضر مجلس القاضي وقاعة المحكمة لاداء شهادته</a:t>
            </a:r>
          </a:p>
          <a:p>
            <a:pPr algn="r">
              <a:buNone/>
            </a:pPr>
            <a:r>
              <a:rPr lang="ar-LY" sz="4000" dirty="0" smtClean="0">
                <a:latin typeface="Arabic Typesetting" pitchFamily="66" charset="-78"/>
                <a:cs typeface="Arabic Typesetting" pitchFamily="66" charset="-78"/>
              </a:rPr>
              <a:t>اما القانون الدولي اجاز للمبعوث الدبلوماسي الامتناع عن اداء شهادته وله الحق اذا رغب في اداءؤ الشهادة ان يؤديها في مقر البعتة اوكتابيا</a:t>
            </a:r>
            <a:endParaRPr lang="en-US" sz="40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LY" sz="4000" b="1" dirty="0" smtClean="0"/>
              <a:t>امتيازات السفراء المالية في الشريعة </a:t>
            </a:r>
            <a:r>
              <a:rPr lang="ar-LY" sz="4000" b="1" dirty="0" err="1" smtClean="0"/>
              <a:t>الاسلامية</a:t>
            </a:r>
            <a:endParaRPr lang="en-US" sz="4000" b="1" dirty="0"/>
          </a:p>
        </p:txBody>
      </p:sp>
      <p:sp>
        <p:nvSpPr>
          <p:cNvPr id="3" name="عنصر نائب للمحتوى 2"/>
          <p:cNvSpPr>
            <a:spLocks noGrp="1"/>
          </p:cNvSpPr>
          <p:nvPr>
            <p:ph idx="1"/>
          </p:nvPr>
        </p:nvSpPr>
        <p:spPr/>
        <p:txBody>
          <a:bodyPr>
            <a:noAutofit/>
          </a:bodyPr>
          <a:lstStyle/>
          <a:p>
            <a:pPr algn="r">
              <a:buNone/>
            </a:pPr>
            <a:r>
              <a:rPr lang="ar-SA" sz="3600" dirty="0" smtClean="0">
                <a:latin typeface="Arabic Typesetting" pitchFamily="66" charset="-78"/>
                <a:ea typeface="Times New Roman"/>
                <a:cs typeface="Arabic Typesetting" pitchFamily="66" charset="-78"/>
              </a:rPr>
              <a:t>فالممثل السياسي يتمتع بموجب أحكام الفقه الإسلامي وقواعد القانون الدولي </a:t>
            </a:r>
            <a:r>
              <a:rPr lang="ar-SA" sz="3600" dirty="0" err="1" smtClean="0">
                <a:latin typeface="Arabic Typesetting" pitchFamily="66" charset="-78"/>
                <a:ea typeface="Times New Roman"/>
                <a:cs typeface="Arabic Typesetting" pitchFamily="66" charset="-78"/>
              </a:rPr>
              <a:t>يامتيازات</a:t>
            </a:r>
            <a:r>
              <a:rPr lang="ar-SA" sz="3600" dirty="0" smtClean="0">
                <a:latin typeface="Arabic Typesetting" pitchFamily="66" charset="-78"/>
                <a:ea typeface="Times New Roman"/>
                <a:cs typeface="Arabic Typesetting" pitchFamily="66" charset="-78"/>
              </a:rPr>
              <a:t> مالية متعددة كالإعفاء من الضرائب والرسوم الجمركية ومن جباية العثور والمكوس على أموله وأمتعته الشخصية التي ترافقه أثناء السفر والعودة إلى بلده الأصلي مع بعض القيود التي تفرضها التشريعات الداخلية على هذه الامتيازات </a:t>
            </a:r>
            <a:r>
              <a:rPr lang="ar-LY" sz="3600" dirty="0" smtClean="0">
                <a:latin typeface="Arabic Typesetting" pitchFamily="66" charset="-78"/>
                <a:ea typeface="Times New Roman"/>
                <a:cs typeface="Arabic Typesetting" pitchFamily="66" charset="-78"/>
              </a:rPr>
              <a:t>مثل رسوم الخدمات</a:t>
            </a:r>
          </a:p>
          <a:p>
            <a:pPr algn="r">
              <a:buNone/>
            </a:pPr>
            <a:r>
              <a:rPr lang="ar-SA" sz="3600" dirty="0" smtClean="0">
                <a:latin typeface="Arabic Typesetting" pitchFamily="66" charset="-78"/>
                <a:cs typeface="Arabic Typesetting" pitchFamily="66" charset="-78"/>
              </a:rPr>
              <a:t>وقد أعفى الرسل من المكوس إذا كانوا قاصدين الرسالة ، أما إذا كانوا</a:t>
            </a:r>
            <a:r>
              <a:rPr lang="ar-LY" sz="3600" dirty="0" smtClean="0">
                <a:latin typeface="Arabic Typesetting" pitchFamily="66" charset="-78"/>
                <a:cs typeface="Arabic Typesetting" pitchFamily="66" charset="-78"/>
              </a:rPr>
              <a:t> </a:t>
            </a:r>
            <a:r>
              <a:rPr lang="ar-SA" sz="3600" dirty="0" smtClean="0">
                <a:latin typeface="Arabic Typesetting" pitchFamily="66" charset="-78"/>
                <a:cs typeface="Arabic Typesetting" pitchFamily="66" charset="-78"/>
              </a:rPr>
              <a:t>تجاراً فإن أحكام المكوس تشملهم ولا يعفون من ذلك </a:t>
            </a:r>
            <a:r>
              <a:rPr lang="ar-LY" sz="3600" dirty="0" smtClean="0">
                <a:latin typeface="Arabic Typesetting" pitchFamily="66" charset="-78"/>
                <a:cs typeface="Arabic Typesetting" pitchFamily="66" charset="-78"/>
              </a:rPr>
              <a:t>وهذا ما اقره ايضا القانون الدولي</a:t>
            </a:r>
            <a:endParaRPr lang="en-US" sz="36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LY" sz="3600" b="1" dirty="0" smtClean="0"/>
              <a:t>حصانة دار البعثة الدبلوماسية في الشريعة </a:t>
            </a:r>
            <a:r>
              <a:rPr lang="ar-LY" sz="3600" b="1" dirty="0" err="1" smtClean="0"/>
              <a:t>الاسلامية</a:t>
            </a:r>
            <a:endParaRPr lang="en-US" sz="3600" b="1" dirty="0"/>
          </a:p>
        </p:txBody>
      </p:sp>
      <p:sp>
        <p:nvSpPr>
          <p:cNvPr id="3" name="عنصر نائب للمحتوى 2"/>
          <p:cNvSpPr>
            <a:spLocks noGrp="1"/>
          </p:cNvSpPr>
          <p:nvPr>
            <p:ph idx="1"/>
          </p:nvPr>
        </p:nvSpPr>
        <p:spPr/>
        <p:txBody>
          <a:bodyPr>
            <a:noAutofit/>
          </a:bodyPr>
          <a:lstStyle/>
          <a:p>
            <a:pPr algn="r" rtl="1"/>
            <a:r>
              <a:rPr lang="ar-SA" sz="3200" dirty="0" smtClean="0">
                <a:latin typeface="Arabic Typesetting" pitchFamily="66" charset="-78"/>
                <a:cs typeface="Arabic Typesetting" pitchFamily="66" charset="-78"/>
              </a:rPr>
              <a:t>إن حرمة دار البعثة في الشريعة الإسلامية تستند إلي علة أصلية وهي عدم دخول الأماكن إلا بإذن صاحبها قال تعالي في كتابه العزيز : </a:t>
            </a:r>
            <a:r>
              <a:rPr lang="en-US" sz="3200" dirty="0" smtClean="0">
                <a:latin typeface="Arabic Typesetting" pitchFamily="66" charset="-78"/>
                <a:cs typeface="Arabic Typesetting" pitchFamily="66" charset="-78"/>
                <a:sym typeface="AGA Arabesque"/>
              </a:rPr>
              <a:t></a:t>
            </a:r>
            <a:r>
              <a:rPr lang="ar-SA" sz="3200" dirty="0" smtClean="0">
                <a:latin typeface="Arabic Typesetting" pitchFamily="66" charset="-78"/>
                <a:cs typeface="Arabic Typesetting" pitchFamily="66" charset="-78"/>
              </a:rPr>
              <a:t> يأيها الذين امنوا لا تدخلوا بيوتاً غير بيوتكم حتى تستأنسوا وتسلموا علي أهلها ذلكم خير لكم لعلكم تذكرون * فإن لم تجدوا فيها أحد فلا تدخلوها حتى يؤذن لكم وإن قيل لكم ارجعوا هو أزكي لكم والله بما تعملون عليم * ليس عليكم جناح أن تدخلوا بيوتاً غير مسكونة فيها متع لكم والله يعلم </a:t>
            </a:r>
            <a:r>
              <a:rPr lang="ar-SA" sz="3200" dirty="0" err="1" smtClean="0">
                <a:latin typeface="Arabic Typesetting" pitchFamily="66" charset="-78"/>
                <a:cs typeface="Arabic Typesetting" pitchFamily="66" charset="-78"/>
              </a:rPr>
              <a:t>ماتبدون</a:t>
            </a:r>
            <a:r>
              <a:rPr lang="ar-SA" sz="3200" dirty="0" smtClean="0">
                <a:latin typeface="Arabic Typesetting" pitchFamily="66" charset="-78"/>
                <a:cs typeface="Arabic Typesetting" pitchFamily="66" charset="-78"/>
              </a:rPr>
              <a:t> </a:t>
            </a:r>
            <a:r>
              <a:rPr lang="ar-SA" sz="3200" dirty="0" err="1" smtClean="0">
                <a:latin typeface="Arabic Typesetting" pitchFamily="66" charset="-78"/>
                <a:cs typeface="Arabic Typesetting" pitchFamily="66" charset="-78"/>
              </a:rPr>
              <a:t>وماتكتمون</a:t>
            </a:r>
            <a:r>
              <a:rPr lang="ar-SA" sz="3200" dirty="0" smtClean="0">
                <a:latin typeface="Arabic Typesetting" pitchFamily="66" charset="-78"/>
                <a:cs typeface="Arabic Typesetting" pitchFamily="66" charset="-78"/>
              </a:rPr>
              <a:t> </a:t>
            </a:r>
            <a:r>
              <a:rPr lang="en-US" sz="3200" dirty="0" smtClean="0">
                <a:latin typeface="Arabic Typesetting" pitchFamily="66" charset="-78"/>
                <a:cs typeface="Arabic Typesetting" pitchFamily="66" charset="-78"/>
                <a:sym typeface="AGA Arabesque"/>
              </a:rPr>
              <a:t></a:t>
            </a:r>
            <a:endParaRPr lang="en-US" sz="3200" dirty="0" smtClean="0">
              <a:latin typeface="Arabic Typesetting" pitchFamily="66" charset="-78"/>
              <a:cs typeface="Arabic Typesetting" pitchFamily="66" charset="-78"/>
            </a:endParaRPr>
          </a:p>
          <a:p>
            <a:pPr algn="r" rtl="1"/>
            <a:r>
              <a:rPr lang="ar-SA" sz="3200" dirty="0" smtClean="0">
                <a:latin typeface="Arabic Typesetting" pitchFamily="66" charset="-78"/>
                <a:cs typeface="Arabic Typesetting" pitchFamily="66" charset="-78"/>
              </a:rPr>
              <a:t>، فالحماية في الشريعة الإسلامية لها معني واسع ، إذ ليس من مبادئ الشريعة دخول مقر البعثة الدبلوماسية أو غيرها من الأماكن إلا بإذن مسبق من القائمين عليها .</a:t>
            </a:r>
            <a:endParaRPr lang="en-US" sz="3200" dirty="0" smtClean="0">
              <a:latin typeface="Arabic Typesetting" pitchFamily="66" charset="-78"/>
              <a:cs typeface="Arabic Typesetting" pitchFamily="66" charset="-78"/>
            </a:endParaRPr>
          </a:p>
          <a:p>
            <a:pPr algn="r">
              <a:buNone/>
            </a:pPr>
            <a:r>
              <a:rPr lang="ar-LY" sz="3200" dirty="0" smtClean="0">
                <a:latin typeface="Arabic Typesetting" pitchFamily="66" charset="-78"/>
                <a:cs typeface="Arabic Typesetting" pitchFamily="66" charset="-78"/>
              </a:rPr>
              <a:t>وهذا يتفق مع احكام القانون الدولي في منح الحصانة لدار البعثة الدبلوماسية</a:t>
            </a:r>
          </a:p>
          <a:p>
            <a:pPr algn="r"/>
            <a:endParaRPr lang="en-US" sz="32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LY" dirty="0" smtClean="0"/>
              <a:t>الخاتمة</a:t>
            </a:r>
            <a:endParaRPr lang="en-US" dirty="0"/>
          </a:p>
        </p:txBody>
      </p:sp>
      <p:sp>
        <p:nvSpPr>
          <p:cNvPr id="3" name="عنصر نائب للمحتوى 2"/>
          <p:cNvSpPr>
            <a:spLocks noGrp="1"/>
          </p:cNvSpPr>
          <p:nvPr>
            <p:ph idx="1"/>
          </p:nvPr>
        </p:nvSpPr>
        <p:spPr/>
        <p:txBody>
          <a:bodyPr>
            <a:noAutofit/>
          </a:bodyPr>
          <a:lstStyle/>
          <a:p>
            <a:pPr algn="r">
              <a:buNone/>
            </a:pPr>
            <a:r>
              <a:rPr lang="ar-SA" sz="2800" b="1" dirty="0" smtClean="0">
                <a:latin typeface="Arabic Typesetting" pitchFamily="66" charset="-78"/>
                <a:cs typeface="Arabic Typesetting" pitchFamily="66" charset="-78"/>
              </a:rPr>
              <a:t>1-</a:t>
            </a:r>
            <a:r>
              <a:rPr lang="ar-LY" sz="2800" dirty="0" smtClean="0">
                <a:latin typeface="Arabic Typesetting" pitchFamily="66" charset="-78"/>
                <a:cs typeface="Arabic Typesetting" pitchFamily="66" charset="-78"/>
              </a:rPr>
              <a:t> </a:t>
            </a:r>
            <a:r>
              <a:rPr lang="ar-SA" sz="2800" dirty="0" smtClean="0">
                <a:latin typeface="Arabic Typesetting" pitchFamily="66" charset="-78"/>
                <a:cs typeface="Arabic Typesetting" pitchFamily="66" charset="-78"/>
              </a:rPr>
              <a:t>ان التأصيل الفقهي للحصانة الدبلوماسية مؤسس على علة أصلية مبدئية مستنبطة من نصوص القرآن الكريم والسنة النبوية الشريفة </a:t>
            </a:r>
            <a:endParaRPr lang="ar-LY" sz="2800" dirty="0" smtClean="0">
              <a:latin typeface="Arabic Typesetting" pitchFamily="66" charset="-78"/>
              <a:cs typeface="Arabic Typesetting" pitchFamily="66" charset="-78"/>
            </a:endParaRPr>
          </a:p>
          <a:p>
            <a:pPr algn="r">
              <a:buNone/>
            </a:pPr>
            <a:r>
              <a:rPr lang="ar-LY" sz="2800" b="1" dirty="0" smtClean="0">
                <a:latin typeface="Arabic Typesetting" pitchFamily="66" charset="-78"/>
                <a:cs typeface="Arabic Typesetting" pitchFamily="66" charset="-78"/>
              </a:rPr>
              <a:t>2-</a:t>
            </a:r>
            <a:r>
              <a:rPr lang="ar-LY" sz="2800" dirty="0" smtClean="0">
                <a:latin typeface="Arabic Typesetting" pitchFamily="66" charset="-78"/>
                <a:cs typeface="Arabic Typesetting" pitchFamily="66" charset="-78"/>
              </a:rPr>
              <a:t> </a:t>
            </a:r>
            <a:r>
              <a:rPr lang="ar-SA" sz="2800" dirty="0" smtClean="0">
                <a:latin typeface="Arabic Typesetting" pitchFamily="66" charset="-78"/>
                <a:cs typeface="Arabic Typesetting" pitchFamily="66" charset="-78"/>
              </a:rPr>
              <a:t>إن وجه المقارنة بين الحصانة الدبلوماسية وأمان الرسل أظهر بكل وضوح أسبقية الإسلام في هذا الجانب </a:t>
            </a:r>
            <a:endParaRPr lang="ar-LY" sz="2800" dirty="0" smtClean="0">
              <a:latin typeface="Arabic Typesetting" pitchFamily="66" charset="-78"/>
              <a:cs typeface="Arabic Typesetting" pitchFamily="66" charset="-78"/>
            </a:endParaRPr>
          </a:p>
          <a:p>
            <a:pPr algn="r">
              <a:buNone/>
            </a:pPr>
            <a:r>
              <a:rPr lang="ar-LY" sz="2800" dirty="0" smtClean="0">
                <a:latin typeface="Arabic Typesetting" pitchFamily="66" charset="-78"/>
                <a:cs typeface="Arabic Typesetting" pitchFamily="66" charset="-78"/>
              </a:rPr>
              <a:t>يلتقي القانون الدولي مع الفقه </a:t>
            </a:r>
            <a:r>
              <a:rPr lang="ar-LY" sz="2800" dirty="0" err="1" smtClean="0">
                <a:latin typeface="Arabic Typesetting" pitchFamily="66" charset="-78"/>
                <a:cs typeface="Arabic Typesetting" pitchFamily="66" charset="-78"/>
              </a:rPr>
              <a:t>الاسلامي</a:t>
            </a:r>
            <a:r>
              <a:rPr lang="ar-LY" sz="2800" dirty="0" smtClean="0">
                <a:latin typeface="Arabic Typesetting" pitchFamily="66" charset="-78"/>
                <a:cs typeface="Arabic Typesetting" pitchFamily="66" charset="-78"/>
              </a:rPr>
              <a:t> في هذا الخصوص في </a:t>
            </a:r>
            <a:r>
              <a:rPr lang="ar-LY" sz="2800" dirty="0" err="1" smtClean="0">
                <a:latin typeface="Arabic Typesetting" pitchFamily="66" charset="-78"/>
                <a:cs typeface="Arabic Typesetting" pitchFamily="66" charset="-78"/>
              </a:rPr>
              <a:t>الاتي</a:t>
            </a:r>
            <a:r>
              <a:rPr lang="ar-LY" sz="2800" dirty="0" smtClean="0">
                <a:latin typeface="Arabic Typesetting" pitchFamily="66" charset="-78"/>
                <a:cs typeface="Arabic Typesetting" pitchFamily="66" charset="-78"/>
              </a:rPr>
              <a:t> </a:t>
            </a:r>
          </a:p>
          <a:p>
            <a:pPr algn="r">
              <a:buNone/>
            </a:pPr>
            <a:r>
              <a:rPr lang="ar-LY" sz="2800" dirty="0" smtClean="0">
                <a:latin typeface="Arabic Typesetting" pitchFamily="66" charset="-78"/>
                <a:cs typeface="Arabic Typesetting" pitchFamily="66" charset="-78"/>
              </a:rPr>
              <a:t>تقرير الامتيازات المالية</a:t>
            </a:r>
          </a:p>
          <a:p>
            <a:pPr algn="r">
              <a:buNone/>
            </a:pPr>
            <a:r>
              <a:rPr lang="ar-LY" sz="2800" dirty="0" smtClean="0">
                <a:latin typeface="Arabic Typesetting" pitchFamily="66" charset="-78"/>
                <a:cs typeface="Arabic Typesetting" pitchFamily="66" charset="-78"/>
              </a:rPr>
              <a:t>تقرير الحصانة الشخصية للمبعوث الدبلوماسي ولكل حاشيته</a:t>
            </a:r>
          </a:p>
          <a:p>
            <a:pPr algn="r">
              <a:buNone/>
            </a:pPr>
            <a:r>
              <a:rPr lang="ar-LY" sz="2800" dirty="0" smtClean="0">
                <a:latin typeface="Arabic Typesetting" pitchFamily="66" charset="-78"/>
                <a:cs typeface="Arabic Typesetting" pitchFamily="66" charset="-78"/>
              </a:rPr>
              <a:t>تقرير حصانة دار البعثة </a:t>
            </a:r>
            <a:r>
              <a:rPr lang="ar-LY" sz="2800" dirty="0" err="1" smtClean="0">
                <a:latin typeface="Arabic Typesetting" pitchFamily="66" charset="-78"/>
                <a:cs typeface="Arabic Typesetting" pitchFamily="66" charset="-78"/>
              </a:rPr>
              <a:t>البلوماسية</a:t>
            </a:r>
            <a:endParaRPr lang="ar-LY" sz="2800" dirty="0" smtClean="0">
              <a:latin typeface="Arabic Typesetting" pitchFamily="66" charset="-78"/>
              <a:cs typeface="Arabic Typesetting" pitchFamily="66" charset="-78"/>
            </a:endParaRPr>
          </a:p>
          <a:p>
            <a:pPr algn="r">
              <a:buNone/>
            </a:pPr>
            <a:r>
              <a:rPr lang="ar-LY" sz="2800" dirty="0" smtClean="0">
                <a:latin typeface="Arabic Typesetting" pitchFamily="66" charset="-78"/>
                <a:cs typeface="Arabic Typesetting" pitchFamily="66" charset="-78"/>
              </a:rPr>
              <a:t>لم يتفق الفقه </a:t>
            </a:r>
            <a:r>
              <a:rPr lang="ar-LY" sz="2800" dirty="0" err="1" smtClean="0">
                <a:latin typeface="Arabic Typesetting" pitchFamily="66" charset="-78"/>
                <a:cs typeface="Arabic Typesetting" pitchFamily="66" charset="-78"/>
              </a:rPr>
              <a:t>الاسلامي</a:t>
            </a:r>
            <a:r>
              <a:rPr lang="ar-LY" sz="2800" dirty="0" smtClean="0">
                <a:latin typeface="Arabic Typesetting" pitchFamily="66" charset="-78"/>
                <a:cs typeface="Arabic Typesetting" pitchFamily="66" charset="-78"/>
              </a:rPr>
              <a:t> مع القانون الدولي في منح الحصانة القضائية للمبعوث الدبلوماسي</a:t>
            </a:r>
          </a:p>
          <a:p>
            <a:pPr algn="r">
              <a:buNone/>
            </a:pPr>
            <a:r>
              <a:rPr lang="ar-LY" sz="2800" dirty="0" smtClean="0">
                <a:latin typeface="Arabic Typesetting" pitchFamily="66" charset="-78"/>
                <a:cs typeface="Arabic Typesetting" pitchFamily="66" charset="-78"/>
              </a:rPr>
              <a:t>ان مصطلح الحصانة الدبلوماسية يقابله في الفقه الاسلامي عقد الاما </a:t>
            </a:r>
            <a:endParaRPr lang="en-US" sz="28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LY" dirty="0" smtClean="0"/>
              <a:t>تابع الخاتمة</a:t>
            </a:r>
            <a:endParaRPr lang="en-US" dirty="0"/>
          </a:p>
        </p:txBody>
      </p:sp>
      <p:sp>
        <p:nvSpPr>
          <p:cNvPr id="3" name="عنصر نائب للمحتوى 2"/>
          <p:cNvSpPr>
            <a:spLocks noGrp="1"/>
          </p:cNvSpPr>
          <p:nvPr>
            <p:ph idx="1"/>
          </p:nvPr>
        </p:nvSpPr>
        <p:spPr>
          <a:xfrm>
            <a:off x="428596" y="2285992"/>
            <a:ext cx="8229600" cy="2636528"/>
          </a:xfrm>
        </p:spPr>
        <p:txBody>
          <a:bodyPr>
            <a:normAutofit/>
          </a:bodyPr>
          <a:lstStyle/>
          <a:p>
            <a:pPr algn="r">
              <a:buNone/>
            </a:pPr>
            <a:r>
              <a:rPr lang="ar-LY" sz="3600" dirty="0" smtClean="0">
                <a:latin typeface="Arabic Typesetting" pitchFamily="66" charset="-78"/>
                <a:cs typeface="Arabic Typesetting" pitchFamily="66" charset="-78"/>
              </a:rPr>
              <a:t>ان الاسلام يقر مبدى التعاون بين كل الدول والشعوب والتعارف وبالتالي تعتبر هذه الاتفاقية احد الانجازات الانسانية التي اقرها الاسلام ولكن نرى ضرورة سعي الدول الاسلامية والعمل الجماعي من اجل تعديل هذه الاتفاقية او هذا القانون ليتلائم مع احكام الشريعة الاسلامية</a:t>
            </a:r>
            <a:endParaRPr lang="en-US" sz="36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2000240"/>
            <a:ext cx="8229600" cy="1143000"/>
          </a:xfrm>
        </p:spPr>
        <p:txBody>
          <a:bodyPr>
            <a:normAutofit/>
          </a:bodyPr>
          <a:lstStyle/>
          <a:p>
            <a:pPr algn="ctr"/>
            <a:r>
              <a:rPr lang="ar-LY" sz="6000" b="1" dirty="0" smtClean="0">
                <a:latin typeface="Arabic Typesetting" pitchFamily="66" charset="-78"/>
                <a:cs typeface="Arabic Typesetting" pitchFamily="66" charset="-78"/>
              </a:rPr>
              <a:t>والسلام عليكم ورحمة الله بركاته</a:t>
            </a:r>
            <a:endParaRPr lang="en-US" sz="6000" b="1" dirty="0">
              <a:latin typeface="Arabic Typesetting" pitchFamily="66" charset="-78"/>
              <a:cs typeface="Arabic Typesetting" pitchFamily="66"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643174" y="857232"/>
            <a:ext cx="3643338" cy="785834"/>
          </a:xfrm>
        </p:spPr>
        <p:txBody>
          <a:bodyPr>
            <a:normAutofit fontScale="90000"/>
          </a:bodyPr>
          <a:lstStyle/>
          <a:p>
            <a:pPr algn="ctr"/>
            <a:r>
              <a:rPr lang="ar-LY" dirty="0" smtClean="0">
                <a:latin typeface="Arabic Typesetting" pitchFamily="66" charset="-78"/>
              </a:rPr>
              <a:t>ا</a:t>
            </a:r>
            <a:r>
              <a:rPr lang="ar-LY" sz="6700" dirty="0" smtClean="0">
                <a:latin typeface="Arabic Typesetting" pitchFamily="66" charset="-78"/>
              </a:rPr>
              <a:t>لمحتويات</a:t>
            </a:r>
            <a:r>
              <a:rPr lang="ar-LY" dirty="0" smtClean="0">
                <a:latin typeface="Arabic Typesetting" pitchFamily="66" charset="-78"/>
                <a:cs typeface="Arabic Typesetting" pitchFamily="66" charset="-78"/>
              </a:rPr>
              <a:t>  </a:t>
            </a:r>
            <a:endParaRPr lang="en-US" dirty="0">
              <a:latin typeface="Arabic Typesetting" pitchFamily="66" charset="-78"/>
              <a:cs typeface="Arabic Typesetting" pitchFamily="66" charset="-78"/>
            </a:endParaRPr>
          </a:p>
        </p:txBody>
      </p:sp>
      <p:sp>
        <p:nvSpPr>
          <p:cNvPr id="3" name="عنصر نائب للمحتوى 2"/>
          <p:cNvSpPr>
            <a:spLocks noGrp="1"/>
          </p:cNvSpPr>
          <p:nvPr>
            <p:ph idx="1"/>
          </p:nvPr>
        </p:nvSpPr>
        <p:spPr>
          <a:xfrm>
            <a:off x="571472" y="1357274"/>
            <a:ext cx="8229600" cy="5500726"/>
          </a:xfrm>
        </p:spPr>
        <p:txBody>
          <a:bodyPr>
            <a:normAutofit/>
          </a:bodyPr>
          <a:lstStyle/>
          <a:p>
            <a:pPr algn="r" rtl="1"/>
            <a:r>
              <a:rPr lang="ar-LY" sz="4000" dirty="0" smtClean="0">
                <a:latin typeface="Arabic Typesetting" pitchFamily="66" charset="-78"/>
                <a:cs typeface="Arabic Typesetting" pitchFamily="66" charset="-78"/>
              </a:rPr>
              <a:t>المقدمة </a:t>
            </a:r>
          </a:p>
          <a:p>
            <a:pPr algn="r" rtl="1"/>
            <a:r>
              <a:rPr lang="ar-LY" sz="4000" dirty="0" smtClean="0">
                <a:latin typeface="Arabic Typesetting" pitchFamily="66" charset="-78"/>
                <a:cs typeface="Arabic Typesetting" pitchFamily="66" charset="-78"/>
              </a:rPr>
              <a:t>تعريف الحصانة الدبلوماسية </a:t>
            </a:r>
          </a:p>
          <a:p>
            <a:pPr algn="r" rtl="1"/>
            <a:r>
              <a:rPr lang="ar-LY" sz="4000" dirty="0" smtClean="0">
                <a:latin typeface="Arabic Typesetting" pitchFamily="66" charset="-78"/>
                <a:cs typeface="Arabic Typesetting" pitchFamily="66" charset="-78"/>
              </a:rPr>
              <a:t>الحصانة الشخصية للسفراء </a:t>
            </a:r>
          </a:p>
          <a:p>
            <a:pPr algn="r" rtl="1"/>
            <a:r>
              <a:rPr lang="ar-LY" sz="4000" dirty="0" smtClean="0">
                <a:latin typeface="Arabic Typesetting" pitchFamily="66" charset="-78"/>
                <a:cs typeface="Arabic Typesetting" pitchFamily="66" charset="-78"/>
              </a:rPr>
              <a:t>الحصانة القضائية للسفراء </a:t>
            </a:r>
          </a:p>
          <a:p>
            <a:pPr algn="r" rtl="1"/>
            <a:r>
              <a:rPr lang="ar-LY" sz="4000" dirty="0" smtClean="0">
                <a:latin typeface="Arabic Typesetting" pitchFamily="66" charset="-78"/>
                <a:cs typeface="Arabic Typesetting" pitchFamily="66" charset="-78"/>
              </a:rPr>
              <a:t>امتيازات السفراء مالية </a:t>
            </a:r>
          </a:p>
          <a:p>
            <a:pPr algn="r" rtl="1"/>
            <a:r>
              <a:rPr lang="ar-LY" sz="4000" dirty="0" smtClean="0">
                <a:latin typeface="Arabic Typesetting" pitchFamily="66" charset="-78"/>
                <a:cs typeface="Arabic Typesetting" pitchFamily="66" charset="-78"/>
              </a:rPr>
              <a:t>حصانة دار البعثة الدبلوماسية  </a:t>
            </a:r>
            <a:endParaRPr lang="en-US" sz="40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8" y="428604"/>
            <a:ext cx="8229600" cy="1143000"/>
          </a:xfrm>
        </p:spPr>
        <p:txBody>
          <a:bodyPr/>
          <a:lstStyle/>
          <a:p>
            <a:pPr algn="ctr"/>
            <a:r>
              <a:rPr lang="ar-LY" b="1" dirty="0" smtClean="0"/>
              <a:t>المقدمة</a:t>
            </a:r>
            <a:r>
              <a:rPr lang="ar-LY" dirty="0" smtClean="0"/>
              <a:t> </a:t>
            </a:r>
            <a:endParaRPr lang="en-US" dirty="0"/>
          </a:p>
        </p:txBody>
      </p:sp>
      <p:sp>
        <p:nvSpPr>
          <p:cNvPr id="3" name="عنصر نائب للمحتوى 2"/>
          <p:cNvSpPr>
            <a:spLocks noGrp="1"/>
          </p:cNvSpPr>
          <p:nvPr>
            <p:ph idx="1"/>
          </p:nvPr>
        </p:nvSpPr>
        <p:spPr>
          <a:xfrm>
            <a:off x="428596" y="1500174"/>
            <a:ext cx="8229600" cy="4929222"/>
          </a:xfrm>
        </p:spPr>
        <p:txBody>
          <a:bodyPr/>
          <a:lstStyle/>
          <a:p>
            <a:pPr algn="just" rtl="1">
              <a:buNone/>
            </a:pPr>
            <a:r>
              <a:rPr lang="ar-LY" dirty="0" smtClean="0"/>
              <a:t> </a:t>
            </a:r>
            <a:r>
              <a:rPr lang="ar-SA" dirty="0" smtClean="0"/>
              <a:t> </a:t>
            </a:r>
            <a:r>
              <a:rPr lang="ar-SA" sz="3200" dirty="0" smtClean="0">
                <a:latin typeface="Arabic Typesetting" pitchFamily="66" charset="-78"/>
                <a:cs typeface="Arabic Typesetting" pitchFamily="66" charset="-78"/>
              </a:rPr>
              <a:t>من </a:t>
            </a:r>
            <a:r>
              <a:rPr lang="ar-LY" sz="3200" dirty="0" smtClean="0">
                <a:latin typeface="Arabic Typesetting" pitchFamily="66" charset="-78"/>
                <a:cs typeface="Arabic Typesetting" pitchFamily="66" charset="-78"/>
              </a:rPr>
              <a:t>ا</a:t>
            </a:r>
            <a:r>
              <a:rPr lang="ar-SA" sz="3200" dirty="0" smtClean="0">
                <a:latin typeface="Arabic Typesetting" pitchFamily="66" charset="-78"/>
                <a:cs typeface="Arabic Typesetting" pitchFamily="66" charset="-78"/>
              </a:rPr>
              <a:t>لمعلوم أن ظهور الشريعة الإسلامية كان في القرن السابع الميلادي، وأن القانون الدولي بدأ نشأته في القرن السابع عشر. ثم بدأ ينمو ويتطور شيئاً فشيئاً إلي أن دخل مرحلة الاستقرار في النصف الثاني من القرن العشرين.</a:t>
            </a:r>
            <a:endParaRPr lang="ar-LY" sz="3200" dirty="0" smtClean="0">
              <a:latin typeface="Arabic Typesetting" pitchFamily="66" charset="-78"/>
              <a:cs typeface="Arabic Typesetting" pitchFamily="66" charset="-78"/>
            </a:endParaRPr>
          </a:p>
          <a:p>
            <a:pPr algn="just" rtl="1">
              <a:buNone/>
            </a:pPr>
            <a:r>
              <a:rPr lang="ar-SA" sz="3200" dirty="0" smtClean="0">
                <a:latin typeface="Arabic Typesetting" pitchFamily="66" charset="-78"/>
                <a:cs typeface="Arabic Typesetting" pitchFamily="66" charset="-78"/>
              </a:rPr>
              <a:t> بل أن قواعد القانون الدولي المنظمة للتمثيل الدبلوماسي لم يتم تقنينها رسمياً إلا عام 1961 بإبرام اتفاقية فينا للعلاقات الدبلوماسية، ورغم أن الفاصل الزمني بين النظامين يزيد على ألف ومائتي سنة. فإن الدبلوماسية الإسلامية – كما تشهد الوثائق والدراسات – ذات تاريخ طويل وحافل، وهي تضرب بجذورها إلي عهد الدولة الإسلامية الأولي. وقد ظلت منهجاً ذا قواعد ونظم محددة تترسمها الدولة في تسيير علاقاتها بغيرها من الدول عبر العصور المختلفة.</a:t>
            </a:r>
            <a:endParaRPr lang="en-US" sz="3200" dirty="0" smtClean="0">
              <a:latin typeface="Arabic Typesetting" pitchFamily="66" charset="-78"/>
              <a:cs typeface="Arabic Typesetting" pitchFamily="66" charset="-78"/>
            </a:endParaRP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357166"/>
            <a:ext cx="8229600" cy="1143000"/>
          </a:xfrm>
        </p:spPr>
        <p:txBody>
          <a:bodyPr/>
          <a:lstStyle/>
          <a:p>
            <a:pPr algn="ctr"/>
            <a:r>
              <a:rPr lang="ar-LY" b="1" dirty="0" smtClean="0"/>
              <a:t>تعريف بالحصانة الدبلوماسية</a:t>
            </a:r>
            <a:endParaRPr lang="en-US" b="1" dirty="0"/>
          </a:p>
        </p:txBody>
      </p:sp>
      <p:sp>
        <p:nvSpPr>
          <p:cNvPr id="3" name="عنصر نائب للمحتوى 2"/>
          <p:cNvSpPr>
            <a:spLocks noGrp="1"/>
          </p:cNvSpPr>
          <p:nvPr>
            <p:ph idx="1"/>
          </p:nvPr>
        </p:nvSpPr>
        <p:spPr>
          <a:xfrm>
            <a:off x="571472" y="1428736"/>
            <a:ext cx="8229600" cy="4929222"/>
          </a:xfrm>
        </p:spPr>
        <p:txBody>
          <a:bodyPr/>
          <a:lstStyle/>
          <a:p>
            <a:pPr algn="r" rtl="1"/>
            <a:r>
              <a:rPr lang="ar-SA" sz="3200" b="1" dirty="0" smtClean="0">
                <a:latin typeface="Arabic Typesetting" pitchFamily="66" charset="-78"/>
                <a:cs typeface="+mj-cs"/>
              </a:rPr>
              <a:t>أولا الحصانة لغة </a:t>
            </a:r>
            <a:r>
              <a:rPr lang="ar-SA" sz="3200" b="1" dirty="0" smtClean="0">
                <a:latin typeface="Arabic Typesetting" pitchFamily="66" charset="-78"/>
                <a:cs typeface="Arabic Typesetting" pitchFamily="66" charset="-78"/>
              </a:rPr>
              <a:t>:</a:t>
            </a:r>
            <a:endParaRPr lang="en-US" sz="3200" dirty="0" smtClean="0">
              <a:latin typeface="Arabic Typesetting" pitchFamily="66" charset="-78"/>
              <a:cs typeface="Arabic Typesetting" pitchFamily="66" charset="-78"/>
            </a:endParaRPr>
          </a:p>
          <a:p>
            <a:pPr algn="r" rtl="1">
              <a:buNone/>
            </a:pPr>
            <a:r>
              <a:rPr lang="ar-LY" sz="3200" dirty="0" smtClean="0">
                <a:latin typeface="Arabic Typesetting" pitchFamily="66" charset="-78"/>
                <a:cs typeface="Arabic Typesetting" pitchFamily="66" charset="-78"/>
              </a:rPr>
              <a:t>    </a:t>
            </a:r>
            <a:r>
              <a:rPr lang="ar-SA" sz="3200" dirty="0" smtClean="0">
                <a:latin typeface="Arabic Typesetting" pitchFamily="66" charset="-78"/>
                <a:cs typeface="Arabic Typesetting" pitchFamily="66" charset="-78"/>
              </a:rPr>
              <a:t>أصل كلمة حصانة يرجع لكلمة حصن ، والحصن واحد الحصون يقال:</a:t>
            </a:r>
            <a:r>
              <a:rPr lang="ar-LY" sz="3200" dirty="0" smtClean="0">
                <a:latin typeface="Arabic Typesetting" pitchFamily="66" charset="-78"/>
                <a:cs typeface="Arabic Typesetting" pitchFamily="66" charset="-78"/>
              </a:rPr>
              <a:t>    </a:t>
            </a:r>
            <a:r>
              <a:rPr lang="ar-SA" sz="3200" dirty="0" smtClean="0">
                <a:latin typeface="Arabic Typesetting" pitchFamily="66" charset="-78"/>
                <a:cs typeface="Arabic Typesetting" pitchFamily="66" charset="-78"/>
              </a:rPr>
              <a:t>حصن حصين بين الحصانة ، وحصن القرية تحصين بني حولها ، وتحصن </a:t>
            </a:r>
            <a:r>
              <a:rPr lang="ar-SA" sz="3200" dirty="0" smtClean="0">
                <a:latin typeface="Arabic Typesetting" pitchFamily="66" charset="-78"/>
                <a:cs typeface="Arabic Typesetting" pitchFamily="66" charset="-78"/>
              </a:rPr>
              <a:t>العدو</a:t>
            </a:r>
            <a:r>
              <a:rPr lang="ar-LY" sz="3200" baseline="30000" dirty="0" smtClean="0">
                <a:latin typeface="Arabic Typesetting" pitchFamily="66" charset="-78"/>
                <a:cs typeface="Arabic Typesetting" pitchFamily="66" charset="-78"/>
              </a:rPr>
              <a:t> </a:t>
            </a:r>
            <a:r>
              <a:rPr lang="ar-SA" sz="3200" dirty="0" smtClean="0">
                <a:latin typeface="Arabic Typesetting" pitchFamily="66" charset="-78"/>
                <a:cs typeface="Arabic Typesetting" pitchFamily="66" charset="-78"/>
              </a:rPr>
              <a:t>والحصن </a:t>
            </a:r>
            <a:r>
              <a:rPr lang="ar-SA" sz="3200" dirty="0" smtClean="0">
                <a:latin typeface="Arabic Typesetting" pitchFamily="66" charset="-78"/>
                <a:cs typeface="Arabic Typesetting" pitchFamily="66" charset="-78"/>
              </a:rPr>
              <a:t>هو المكان وحصانة معناها المنع ، وتحصن أي اتخذ له حصنا </a:t>
            </a:r>
            <a:r>
              <a:rPr lang="ar-SA" sz="3200" dirty="0" smtClean="0">
                <a:latin typeface="Arabic Typesetting" pitchFamily="66" charset="-78"/>
                <a:cs typeface="Arabic Typesetting" pitchFamily="66" charset="-78"/>
              </a:rPr>
              <a:t>ووقاية</a:t>
            </a:r>
            <a:r>
              <a:rPr lang="ar-LY" sz="3200" baseline="30000" dirty="0" smtClean="0">
                <a:latin typeface="Arabic Typesetting" pitchFamily="66" charset="-78"/>
                <a:cs typeface="Arabic Typesetting" pitchFamily="66" charset="-78"/>
              </a:rPr>
              <a:t> </a:t>
            </a:r>
            <a:r>
              <a:rPr lang="ar-SA" sz="3200" dirty="0" smtClean="0">
                <a:latin typeface="Arabic Typesetting" pitchFamily="66" charset="-78"/>
                <a:cs typeface="Arabic Typesetting" pitchFamily="66" charset="-78"/>
              </a:rPr>
              <a:t> </a:t>
            </a:r>
            <a:r>
              <a:rPr lang="ar-SA" sz="3200" dirty="0" smtClean="0">
                <a:latin typeface="Arabic Typesetting" pitchFamily="66" charset="-78"/>
                <a:cs typeface="Arabic Typesetting" pitchFamily="66" charset="-78"/>
              </a:rPr>
              <a:t>ورجل محصن كمكرم </a:t>
            </a:r>
            <a:r>
              <a:rPr lang="ar-SA" sz="3200" dirty="0" smtClean="0">
                <a:latin typeface="Arabic Typesetting" pitchFamily="66" charset="-78"/>
                <a:cs typeface="Arabic Typesetting" pitchFamily="66" charset="-78"/>
              </a:rPr>
              <a:t> </a:t>
            </a:r>
            <a:r>
              <a:rPr lang="ar-SA" sz="3200" dirty="0" smtClean="0">
                <a:latin typeface="Arabic Typesetting" pitchFamily="66" charset="-78"/>
                <a:cs typeface="Arabic Typesetting" pitchFamily="66" charset="-78"/>
              </a:rPr>
              <a:t>.</a:t>
            </a:r>
            <a:endParaRPr lang="ar-LY" sz="3200" dirty="0" smtClean="0">
              <a:latin typeface="Arabic Typesetting" pitchFamily="66" charset="-78"/>
              <a:cs typeface="Arabic Typesetting" pitchFamily="66" charset="-78"/>
            </a:endParaRPr>
          </a:p>
          <a:p>
            <a:pPr algn="r" rtl="1">
              <a:buNone/>
            </a:pPr>
            <a:r>
              <a:rPr lang="ar-SA" sz="3200" dirty="0" smtClean="0">
                <a:latin typeface="Arabic Typesetting" pitchFamily="66" charset="-78"/>
                <a:cs typeface="Arabic Typesetting" pitchFamily="66" charset="-78"/>
              </a:rPr>
              <a:t> ومن الأدلة اللغوية للكلمة تستشف أن مادة حُصن تدور على معاني الوقاية ، والمنع من إلحاق الضرر باُلمحَصًن ، فيكون المعنى اللغوي مشيراً بجميع أطرافه إلى الدلالة المفهومية للكلمة، غير أن المعنى اللغوي يبقى عاماً ما لم يرد ما يقيده من نعوت أو صفات وهو ما يستبعد ، وحين تقييد كلمة الحصانة بصفة الدبلوماسية فتنتقل الدلالة من الإطلاق إلى التقييد في تعيين الدلالة وتمييز حدودها .</a:t>
            </a:r>
            <a:endParaRPr lang="en-US" sz="3200" dirty="0" smtClean="0">
              <a:latin typeface="Arabic Typesetting" pitchFamily="66" charset="-78"/>
              <a:cs typeface="Arabic Typesetting" pitchFamily="66" charset="-78"/>
            </a:endParaRPr>
          </a:p>
          <a:p>
            <a:pPr algn="r" rtl="1">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357166"/>
            <a:ext cx="8229600" cy="1143000"/>
          </a:xfrm>
        </p:spPr>
        <p:txBody>
          <a:bodyPr>
            <a:normAutofit/>
          </a:bodyPr>
          <a:lstStyle/>
          <a:p>
            <a:pPr algn="ctr"/>
            <a:r>
              <a:rPr lang="ar-SA" sz="4400" b="1" dirty="0" smtClean="0"/>
              <a:t>تعريف الحصانة الدبلوماسية </a:t>
            </a:r>
            <a:endParaRPr lang="en-US" sz="4400" dirty="0"/>
          </a:p>
        </p:txBody>
      </p:sp>
      <p:sp>
        <p:nvSpPr>
          <p:cNvPr id="3" name="عنصر نائب للمحتوى 2"/>
          <p:cNvSpPr>
            <a:spLocks noGrp="1"/>
          </p:cNvSpPr>
          <p:nvPr>
            <p:ph idx="1"/>
          </p:nvPr>
        </p:nvSpPr>
        <p:spPr>
          <a:xfrm>
            <a:off x="357158" y="1428712"/>
            <a:ext cx="8229600" cy="5429288"/>
          </a:xfrm>
        </p:spPr>
        <p:txBody>
          <a:bodyPr>
            <a:normAutofit/>
          </a:bodyPr>
          <a:lstStyle/>
          <a:p>
            <a:pPr algn="r" rtl="1"/>
            <a:r>
              <a:rPr lang="ar-SA" sz="2800" dirty="0" smtClean="0">
                <a:latin typeface="Arabic Typesetting" pitchFamily="66" charset="-78"/>
                <a:cs typeface="Arabic Typesetting" pitchFamily="66" charset="-78"/>
              </a:rPr>
              <a:t>والحصانة  بمفهومها العام لها جانبان : الأول : حق يمنح لشخص المبعوث أو سفارته ليحول دون ممارسة الدولة المضيفة أي اعتداء عليها ، وهذا الحق يطلق عليه " الحق السلبي " إذ يقوم على عدم ممارسة الدولة المضيفة سلطاتها القضائية أو المالية على المبعوثين الدبلوماسين ، والثاني : يتمثل في توقيع العقوبات المقدرة قانونا على من اعتدى على المبعوثين الدبلوماسيين أو على السفارة ، و هذا الحق يسمى "الحق الإيجابي " وباقي التعريفات التي لم يذكرها الباحث تدور على معنى واحد وهو توفير الحماية والحصانة لشخص المبعوث الدبلوماسي حتى لا يتم التعرض له من قبل الأفراد أو سلطات الدولة المضيفة بالأذى بدنيا أو فرض التزمات مالية عليه .</a:t>
            </a:r>
            <a:r>
              <a:rPr lang="ar-LY" sz="2800" dirty="0" smtClean="0">
                <a:latin typeface="Arabic Typesetting" pitchFamily="66" charset="-78"/>
                <a:cs typeface="Arabic Typesetting" pitchFamily="66" charset="-78"/>
              </a:rPr>
              <a:t>  </a:t>
            </a:r>
          </a:p>
          <a:p>
            <a:pPr algn="r" rtl="1">
              <a:buNone/>
            </a:pPr>
            <a:r>
              <a:rPr lang="ar-LY" sz="2800" dirty="0" smtClean="0">
                <a:latin typeface="Arabic Typesetting" pitchFamily="66" charset="-78"/>
                <a:cs typeface="Arabic Typesetting" pitchFamily="66" charset="-78"/>
              </a:rPr>
              <a:t>   </a:t>
            </a:r>
            <a:r>
              <a:rPr lang="ar-SA" sz="2800" dirty="0" smtClean="0">
                <a:latin typeface="Arabic Typesetting" pitchFamily="66" charset="-78"/>
                <a:cs typeface="Arabic Typesetting" pitchFamily="66" charset="-78"/>
              </a:rPr>
              <a:t>وتعد الحصانة الدبلوماسية من أهم مقتضيات العمل الدبلوماسي المعاصر ، فهي تشمل مختلف الحصانات والأمتيازات الدبلوماسية التي يتمتع بها الممثل السياسي مثل الحصانة الشخصية</a:t>
            </a:r>
            <a:r>
              <a:rPr lang="ar-SA" sz="2800" baseline="30000" dirty="0" smtClean="0">
                <a:latin typeface="Arabic Typesetting" pitchFamily="66" charset="-78"/>
                <a:cs typeface="Arabic Typesetting" pitchFamily="66" charset="-78"/>
              </a:rPr>
              <a:t>(9)</a:t>
            </a:r>
            <a:r>
              <a:rPr lang="ar-SA" sz="2800" dirty="0" smtClean="0">
                <a:latin typeface="Arabic Typesetting" pitchFamily="66" charset="-78"/>
                <a:cs typeface="Arabic Typesetting" pitchFamily="66" charset="-78"/>
              </a:rPr>
              <a:t> والحصانة </a:t>
            </a:r>
            <a:r>
              <a:rPr lang="ar-SA" sz="2800" dirty="0" smtClean="0">
                <a:latin typeface="Arabic Typesetting" pitchFamily="66" charset="-78"/>
                <a:cs typeface="Arabic Typesetting" pitchFamily="66" charset="-78"/>
              </a:rPr>
              <a:t>القضائية</a:t>
            </a:r>
            <a:r>
              <a:rPr lang="ar-SA" sz="2800" baseline="30000" dirty="0" smtClean="0">
                <a:latin typeface="Arabic Typesetting" pitchFamily="66" charset="-78"/>
                <a:cs typeface="Arabic Typesetting" pitchFamily="66" charset="-78"/>
              </a:rPr>
              <a:t> </a:t>
            </a:r>
            <a:r>
              <a:rPr lang="ar-SA" sz="2800" dirty="0" smtClean="0">
                <a:latin typeface="Arabic Typesetting" pitchFamily="66" charset="-78"/>
                <a:cs typeface="Arabic Typesetting" pitchFamily="66" charset="-78"/>
              </a:rPr>
              <a:t>والامتيازات </a:t>
            </a:r>
            <a:r>
              <a:rPr lang="ar-SA" sz="2800" dirty="0" smtClean="0">
                <a:latin typeface="Arabic Typesetting" pitchFamily="66" charset="-78"/>
                <a:cs typeface="Arabic Typesetting" pitchFamily="66" charset="-78"/>
              </a:rPr>
              <a:t>المالية.</a:t>
            </a:r>
            <a:r>
              <a:rPr lang="ar-LY" sz="2800" dirty="0" smtClean="0">
                <a:latin typeface="Arabic Typesetting" pitchFamily="66" charset="-78"/>
                <a:cs typeface="Arabic Typesetting" pitchFamily="66" charset="-78"/>
              </a:rPr>
              <a:t> </a:t>
            </a:r>
            <a:endParaRPr lang="en-US" sz="2800" dirty="0" smtClean="0">
              <a:latin typeface="Arabic Typesetting" pitchFamily="66" charset="-78"/>
              <a:cs typeface="Arabic Typesetting" pitchFamily="66" charset="-78"/>
            </a:endParaRPr>
          </a:p>
          <a:p>
            <a:pPr algn="r" rtl="1">
              <a:buNone/>
            </a:pPr>
            <a:r>
              <a:rPr lang="ar-LY" sz="2800" dirty="0" smtClean="0">
                <a:latin typeface="Arabic Typesetting" pitchFamily="66" charset="-78"/>
                <a:cs typeface="Arabic Typesetting" pitchFamily="66" charset="-78"/>
              </a:rPr>
              <a:t> </a:t>
            </a:r>
            <a:r>
              <a:rPr lang="ar-SA" sz="2800" dirty="0" smtClean="0">
                <a:latin typeface="Arabic Typesetting" pitchFamily="66" charset="-78"/>
                <a:cs typeface="Arabic Typesetting" pitchFamily="66" charset="-78"/>
              </a:rPr>
              <a:t>وهذا كله وفقاً لاتفاقية فيينا للعلاقات الدبلوماسية لعام</a:t>
            </a:r>
            <a:r>
              <a:rPr lang="ar-LY" sz="2800" dirty="0" smtClean="0">
                <a:latin typeface="Arabic Typesetting" pitchFamily="66" charset="-78"/>
                <a:cs typeface="Arabic Typesetting" pitchFamily="66" charset="-78"/>
              </a:rPr>
              <a:t>1961</a:t>
            </a:r>
            <a:r>
              <a:rPr lang="en-US" sz="2800" dirty="0" smtClean="0">
                <a:latin typeface="Arabic Typesetting" pitchFamily="66" charset="-78"/>
                <a:cs typeface="Arabic Typesetting" pitchFamily="66" charset="-78"/>
              </a:rPr>
              <a:t> </a:t>
            </a:r>
            <a:r>
              <a:rPr lang="ar-SA" sz="2800" dirty="0" smtClean="0">
                <a:latin typeface="Arabic Typesetting" pitchFamily="66" charset="-78"/>
                <a:cs typeface="Arabic Typesetting" pitchFamily="66" charset="-78"/>
              </a:rPr>
              <a:t>م ، مع أن الفقه الإسلامي عرف ومارس هذه الحصانات منذ زمن مبكر.</a:t>
            </a:r>
            <a:endParaRPr lang="en-US" sz="2800" dirty="0" smtClean="0">
              <a:latin typeface="Arabic Typesetting" pitchFamily="66" charset="-78"/>
              <a:cs typeface="Arabic Typesetting" pitchFamily="66" charset="-78"/>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42976" y="785794"/>
            <a:ext cx="6000792" cy="918418"/>
          </a:xfrm>
        </p:spPr>
        <p:txBody>
          <a:bodyPr>
            <a:normAutofit/>
          </a:bodyPr>
          <a:lstStyle/>
          <a:p>
            <a:pPr algn="ctr"/>
            <a:r>
              <a:rPr lang="ar-LY" sz="4400" b="1" dirty="0" err="1" smtClean="0"/>
              <a:t>اساس</a:t>
            </a:r>
            <a:r>
              <a:rPr lang="ar-LY" sz="4400" b="1" dirty="0" smtClean="0"/>
              <a:t> </a:t>
            </a:r>
            <a:r>
              <a:rPr lang="ar-LY" sz="4400" b="1" dirty="0" err="1" smtClean="0"/>
              <a:t>امان</a:t>
            </a:r>
            <a:r>
              <a:rPr lang="ar-LY" sz="4400" b="1" dirty="0" smtClean="0"/>
              <a:t> الرسل في </a:t>
            </a:r>
            <a:r>
              <a:rPr lang="ar-LY" sz="4400" b="1" dirty="0" err="1" smtClean="0"/>
              <a:t>الاسلام</a:t>
            </a:r>
            <a:endParaRPr lang="en-US" sz="4400" b="1" dirty="0"/>
          </a:p>
        </p:txBody>
      </p:sp>
      <p:sp>
        <p:nvSpPr>
          <p:cNvPr id="3" name="عنصر نائب للمحتوى 2"/>
          <p:cNvSpPr>
            <a:spLocks noGrp="1"/>
          </p:cNvSpPr>
          <p:nvPr>
            <p:ph idx="1"/>
          </p:nvPr>
        </p:nvSpPr>
        <p:spPr>
          <a:xfrm>
            <a:off x="457200" y="1500174"/>
            <a:ext cx="8229600" cy="4824426"/>
          </a:xfrm>
        </p:spPr>
        <p:txBody>
          <a:bodyPr>
            <a:noAutofit/>
          </a:bodyPr>
          <a:lstStyle/>
          <a:p>
            <a:pPr algn="r" rtl="1"/>
            <a:r>
              <a:rPr lang="ar-SA" sz="2800" dirty="0" smtClean="0">
                <a:latin typeface="Arabic Typesetting" pitchFamily="66" charset="-78"/>
                <a:cs typeface="Arabic Typesetting" pitchFamily="66" charset="-78"/>
              </a:rPr>
              <a:t>إن الأصل الشرعي للحصانة الدبلوماسية في الإسلام يستمد مشروعيته من النصوص القرآنية والنبوية وأقوال الفقهاء وإن أمن الآخرين وحصانتهم تنص عليها بوضوح هذه الآيات الكريمة و الأحاديث النبوية الشريفة .</a:t>
            </a:r>
            <a:endParaRPr lang="en-US" sz="2800" dirty="0" smtClean="0">
              <a:latin typeface="Arabic Typesetting" pitchFamily="66" charset="-78"/>
              <a:cs typeface="Arabic Typesetting" pitchFamily="66" charset="-78"/>
            </a:endParaRPr>
          </a:p>
          <a:p>
            <a:pPr algn="r" rtl="1"/>
            <a:r>
              <a:rPr lang="ar-SA" sz="2800" dirty="0" smtClean="0">
                <a:latin typeface="Arabic Typesetting" pitchFamily="66" charset="-78"/>
                <a:cs typeface="Arabic Typesetting" pitchFamily="66" charset="-78"/>
              </a:rPr>
              <a:t>أولاً : قوله </a:t>
            </a:r>
            <a:r>
              <a:rPr lang="en-US" sz="2800" dirty="0" smtClean="0">
                <a:latin typeface="Arabic Typesetting" pitchFamily="66" charset="-78"/>
                <a:cs typeface="Arabic Typesetting" pitchFamily="66" charset="-78"/>
                <a:sym typeface="AGA Arabesque"/>
              </a:rPr>
              <a:t></a:t>
            </a:r>
            <a:r>
              <a:rPr lang="en-US" sz="2800" dirty="0" smtClean="0">
                <a:latin typeface="Arabic Typesetting" pitchFamily="66" charset="-78"/>
                <a:cs typeface="Arabic Typesetting" pitchFamily="66" charset="-78"/>
              </a:rPr>
              <a:t> </a:t>
            </a:r>
            <a:r>
              <a:rPr lang="en-US" sz="2800" dirty="0" smtClean="0">
                <a:latin typeface="Arabic Typesetting" pitchFamily="66" charset="-78"/>
                <a:cs typeface="Arabic Typesetting" pitchFamily="66" charset="-78"/>
                <a:sym typeface="AGA Arabesque"/>
              </a:rPr>
              <a:t></a:t>
            </a:r>
            <a:r>
              <a:rPr lang="ar-SA" sz="2800" dirty="0" smtClean="0">
                <a:latin typeface="Arabic Typesetting" pitchFamily="66" charset="-78"/>
                <a:cs typeface="Arabic Typesetting" pitchFamily="66" charset="-78"/>
              </a:rPr>
              <a:t> وإن أحد من المشركين </a:t>
            </a:r>
            <a:r>
              <a:rPr lang="ar-SA" sz="2800" dirty="0" err="1" smtClean="0">
                <a:latin typeface="Arabic Typesetting" pitchFamily="66" charset="-78"/>
                <a:cs typeface="Arabic Typesetting" pitchFamily="66" charset="-78"/>
              </a:rPr>
              <a:t>استجارك</a:t>
            </a:r>
            <a:r>
              <a:rPr lang="ar-SA" sz="2800" dirty="0" smtClean="0">
                <a:latin typeface="Arabic Typesetting" pitchFamily="66" charset="-78"/>
                <a:cs typeface="Arabic Typesetting" pitchFamily="66" charset="-78"/>
              </a:rPr>
              <a:t> فأجره حتى يسمع كلام الله ثم أبلغه مأمنه  </a:t>
            </a:r>
            <a:r>
              <a:rPr lang="en-US" sz="2800" dirty="0" smtClean="0">
                <a:latin typeface="Arabic Typesetting" pitchFamily="66" charset="-78"/>
                <a:cs typeface="Arabic Typesetting" pitchFamily="66" charset="-78"/>
                <a:sym typeface="AGA Arabesque"/>
              </a:rPr>
              <a:t></a:t>
            </a:r>
            <a:r>
              <a:rPr lang="en-US" sz="2800" dirty="0" smtClean="0">
                <a:latin typeface="Arabic Typesetting" pitchFamily="66" charset="-78"/>
                <a:cs typeface="Arabic Typesetting" pitchFamily="66" charset="-78"/>
              </a:rPr>
              <a:t> </a:t>
            </a:r>
            <a:r>
              <a:rPr lang="ar-SA" sz="2800" dirty="0" smtClean="0">
                <a:latin typeface="Arabic Typesetting" pitchFamily="66" charset="-78"/>
                <a:cs typeface="Arabic Typesetting" pitchFamily="66" charset="-78"/>
              </a:rPr>
              <a:t>. </a:t>
            </a:r>
            <a:r>
              <a:rPr lang="ar-SA" sz="2800" dirty="0" smtClean="0">
                <a:latin typeface="Arabic Typesetting" pitchFamily="66" charset="-78"/>
                <a:cs typeface="Arabic Typesetting" pitchFamily="66" charset="-78"/>
              </a:rPr>
              <a:t>وقول الرسول </a:t>
            </a:r>
            <a:r>
              <a:rPr lang="en-US" sz="2800" dirty="0" smtClean="0">
                <a:latin typeface="Arabic Typesetting" pitchFamily="66" charset="-78"/>
                <a:cs typeface="Arabic Typesetting" pitchFamily="66" charset="-78"/>
                <a:sym typeface="AGA Arabesque"/>
              </a:rPr>
              <a:t></a:t>
            </a:r>
            <a:r>
              <a:rPr lang="ar-SA" sz="2800" dirty="0" smtClean="0">
                <a:latin typeface="Arabic Typesetting" pitchFamily="66" charset="-78"/>
                <a:cs typeface="Arabic Typesetting" pitchFamily="66" charset="-78"/>
              </a:rPr>
              <a:t> ذمة المسلمين واحدة يسعى </a:t>
            </a:r>
            <a:r>
              <a:rPr lang="ar-SA" sz="2800" dirty="0" err="1" smtClean="0">
                <a:latin typeface="Arabic Typesetting" pitchFamily="66" charset="-78"/>
                <a:cs typeface="Arabic Typesetting" pitchFamily="66" charset="-78"/>
              </a:rPr>
              <a:t>بها</a:t>
            </a:r>
            <a:r>
              <a:rPr lang="ar-SA" sz="2800" dirty="0" smtClean="0">
                <a:latin typeface="Arabic Typesetting" pitchFamily="66" charset="-78"/>
                <a:cs typeface="Arabic Typesetting" pitchFamily="66" charset="-78"/>
              </a:rPr>
              <a:t> أدناهم فمن أخفر مسلماً فعليه لعنة الله والملائكة والناس أجمعين لا يقبل منه يوم القيامة عدل </a:t>
            </a:r>
            <a:r>
              <a:rPr lang="ar-SA" sz="2800" dirty="0" err="1" smtClean="0">
                <a:latin typeface="Arabic Typesetting" pitchFamily="66" charset="-78"/>
                <a:cs typeface="Arabic Typesetting" pitchFamily="66" charset="-78"/>
              </a:rPr>
              <a:t>و</a:t>
            </a:r>
            <a:r>
              <a:rPr lang="ar-SA" sz="2800" dirty="0" smtClean="0">
                <a:latin typeface="Arabic Typesetting" pitchFamily="66" charset="-78"/>
                <a:cs typeface="Arabic Typesetting" pitchFamily="66" charset="-78"/>
              </a:rPr>
              <a:t> لا </a:t>
            </a:r>
            <a:r>
              <a:rPr lang="ar-SA" sz="2800" dirty="0" smtClean="0">
                <a:latin typeface="Arabic Typesetting" pitchFamily="66" charset="-78"/>
                <a:cs typeface="Arabic Typesetting" pitchFamily="66" charset="-78"/>
              </a:rPr>
              <a:t>صرف.</a:t>
            </a:r>
            <a:r>
              <a:rPr lang="ar-LY" sz="2800" dirty="0" smtClean="0">
                <a:latin typeface="Arabic Typesetting" pitchFamily="66" charset="-78"/>
                <a:cs typeface="Arabic Typesetting" pitchFamily="66" charset="-78"/>
              </a:rPr>
              <a:t> </a:t>
            </a:r>
            <a:r>
              <a:rPr lang="ar-SA" sz="2800" dirty="0" smtClean="0">
                <a:latin typeface="Arabic Typesetting" pitchFamily="66" charset="-78"/>
                <a:cs typeface="Arabic Typesetting" pitchFamily="66" charset="-78"/>
              </a:rPr>
              <a:t>وفي </a:t>
            </a:r>
            <a:r>
              <a:rPr lang="ar-SA" sz="2800" dirty="0" smtClean="0">
                <a:latin typeface="Arabic Typesetting" pitchFamily="66" charset="-78"/>
                <a:cs typeface="Arabic Typesetting" pitchFamily="66" charset="-78"/>
              </a:rPr>
              <a:t>رواية أخرى المسلمون تتكافأ دماؤهم ويسعى بذمتهم أدناهم وهم يد على من سواهم</a:t>
            </a:r>
            <a:r>
              <a:rPr lang="ar-SA" sz="2800" dirty="0" smtClean="0">
                <a:latin typeface="Arabic Typesetting" pitchFamily="66" charset="-78"/>
                <a:cs typeface="Arabic Typesetting" pitchFamily="66" charset="-78"/>
              </a:rPr>
              <a:t>.</a:t>
            </a:r>
            <a:endParaRPr lang="en-US" sz="2800" dirty="0" smtClean="0">
              <a:latin typeface="Arabic Typesetting" pitchFamily="66" charset="-78"/>
              <a:cs typeface="Arabic Typesetting" pitchFamily="66" charset="-78"/>
            </a:endParaRPr>
          </a:p>
          <a:p>
            <a:pPr algn="r" rtl="1"/>
            <a:r>
              <a:rPr lang="ar-SA" sz="2800" dirty="0" smtClean="0">
                <a:latin typeface="Arabic Typesetting" pitchFamily="66" charset="-78"/>
                <a:cs typeface="Arabic Typesetting" pitchFamily="66" charset="-78"/>
              </a:rPr>
              <a:t>وبموجب  ذلك ينبغي ألا تمس و لاتنتهك حصانة السفراء </a:t>
            </a:r>
            <a:endParaRPr lang="ar-LY" sz="2800" dirty="0" smtClean="0">
              <a:latin typeface="Arabic Typesetting" pitchFamily="66" charset="-78"/>
              <a:cs typeface="Arabic Typesetting" pitchFamily="66" charset="-78"/>
            </a:endParaRPr>
          </a:p>
          <a:p>
            <a:pPr algn="r" rtl="1"/>
            <a:r>
              <a:rPr lang="ar-SA" sz="2800" dirty="0" smtClean="0">
                <a:latin typeface="Arabic Typesetting" pitchFamily="66" charset="-78"/>
                <a:cs typeface="Arabic Typesetting" pitchFamily="66" charset="-78"/>
              </a:rPr>
              <a:t>ثانياً : وقد بني حنيفة لقد أرسل مسيلمة الكذاب كتاباً إلى الرسول </a:t>
            </a:r>
            <a:r>
              <a:rPr lang="en-US" sz="2800" dirty="0" smtClean="0">
                <a:latin typeface="Arabic Typesetting" pitchFamily="66" charset="-78"/>
                <a:cs typeface="Arabic Typesetting" pitchFamily="66" charset="-78"/>
                <a:sym typeface="AGA Arabesque"/>
              </a:rPr>
              <a:t></a:t>
            </a:r>
            <a:r>
              <a:rPr lang="ar-SA" sz="2800" dirty="0" smtClean="0">
                <a:latin typeface="Arabic Typesetting" pitchFamily="66" charset="-78"/>
                <a:cs typeface="Arabic Typesetting" pitchFamily="66" charset="-78"/>
              </a:rPr>
              <a:t> مع رسوليه ابن </a:t>
            </a:r>
            <a:r>
              <a:rPr lang="ar-SA" sz="2800" dirty="0" err="1" smtClean="0">
                <a:latin typeface="Arabic Typesetting" pitchFamily="66" charset="-78"/>
                <a:cs typeface="Arabic Typesetting" pitchFamily="66" charset="-78"/>
              </a:rPr>
              <a:t>النواحة</a:t>
            </a:r>
            <a:r>
              <a:rPr lang="ar-SA" sz="2800" dirty="0" smtClean="0">
                <a:latin typeface="Arabic Typesetting" pitchFamily="66" charset="-78"/>
                <a:cs typeface="Arabic Typesetting" pitchFamily="66" charset="-78"/>
              </a:rPr>
              <a:t> وابن </a:t>
            </a:r>
            <a:r>
              <a:rPr lang="ar-SA" sz="2800" dirty="0" err="1" smtClean="0">
                <a:latin typeface="Arabic Typesetting" pitchFamily="66" charset="-78"/>
                <a:cs typeface="Arabic Typesetting" pitchFamily="66" charset="-78"/>
              </a:rPr>
              <a:t>اُثال</a:t>
            </a:r>
            <a:r>
              <a:rPr lang="ar-SA" sz="2800" dirty="0" smtClean="0">
                <a:latin typeface="Arabic Typesetting" pitchFamily="66" charset="-78"/>
                <a:cs typeface="Arabic Typesetting" pitchFamily="66" charset="-78"/>
              </a:rPr>
              <a:t> , وسألهما النبي الكريم : " أتشهد أن أني رسول الله ؟ قالا : تشهد أن مسيلمة رسول الله . قال رسول </a:t>
            </a:r>
            <a:r>
              <a:rPr lang="en-US" sz="2800" dirty="0" smtClean="0">
                <a:latin typeface="Arabic Typesetting" pitchFamily="66" charset="-78"/>
                <a:cs typeface="Arabic Typesetting" pitchFamily="66" charset="-78"/>
                <a:sym typeface="AGA Arabesque"/>
              </a:rPr>
              <a:t></a:t>
            </a:r>
            <a:r>
              <a:rPr lang="ar-SA" sz="2800" dirty="0" smtClean="0">
                <a:latin typeface="Arabic Typesetting" pitchFamily="66" charset="-78"/>
                <a:cs typeface="Arabic Typesetting" pitchFamily="66" charset="-78"/>
              </a:rPr>
              <a:t> : آمنت بالله ورسوله لو كنت قاتلاً رسولاً لقتلكما </a:t>
            </a:r>
            <a:r>
              <a:rPr lang="ar-LY" sz="2800" baseline="30000" dirty="0" smtClean="0">
                <a:latin typeface="Arabic Typesetting" pitchFamily="66" charset="-78"/>
                <a:cs typeface="Arabic Typesetting" pitchFamily="66" charset="-78"/>
              </a:rPr>
              <a:t>.</a:t>
            </a:r>
            <a:endParaRPr lang="en-US" sz="28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214290"/>
            <a:ext cx="8229600" cy="1071570"/>
          </a:xfrm>
        </p:spPr>
        <p:txBody>
          <a:bodyPr>
            <a:normAutofit fontScale="90000"/>
          </a:bodyPr>
          <a:lstStyle/>
          <a:p>
            <a:pPr algn="ctr" rtl="1"/>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ar-LY" b="1" dirty="0" smtClean="0"/>
              <a:t/>
            </a:r>
            <a:br>
              <a:rPr lang="ar-LY" b="1" dirty="0" smtClean="0"/>
            </a:br>
            <a:r>
              <a:rPr lang="en-US" dirty="0" smtClean="0"/>
              <a:t/>
            </a:r>
            <a:br>
              <a:rPr lang="en-US" dirty="0" smtClean="0"/>
            </a:br>
            <a:endParaRPr lang="en-US" dirty="0"/>
          </a:p>
        </p:txBody>
      </p:sp>
      <p:sp>
        <p:nvSpPr>
          <p:cNvPr id="3" name="عنصر نائب للمحتوى 2"/>
          <p:cNvSpPr>
            <a:spLocks noGrp="1"/>
          </p:cNvSpPr>
          <p:nvPr>
            <p:ph idx="1"/>
          </p:nvPr>
        </p:nvSpPr>
        <p:spPr>
          <a:xfrm>
            <a:off x="428596" y="1071546"/>
            <a:ext cx="8229600" cy="5500726"/>
          </a:xfrm>
        </p:spPr>
        <p:txBody>
          <a:bodyPr>
            <a:noAutofit/>
          </a:bodyPr>
          <a:lstStyle/>
          <a:p>
            <a:pPr algn="r" rtl="1"/>
            <a:r>
              <a:rPr lang="ar-SA" sz="3200" dirty="0" smtClean="0">
                <a:latin typeface="Arabic Typesetting" pitchFamily="66" charset="-78"/>
                <a:cs typeface="Arabic Typesetting" pitchFamily="66" charset="-78"/>
              </a:rPr>
              <a:t>لقد تبين لنا من خلال مفهوم الأمان في الفقه الإسلامي , أن الأمان يمكن اعتباره أداة تشمل المحافظة على الرسل ومن تبعهم بحيث تضمن لهم الدولة الإسلامية الحماية وعدم الاعتداء والتعرض لهم ويقضي ذلك بعدم خضوع الرسل للجزية أو دفع </a:t>
            </a:r>
            <a:r>
              <a:rPr lang="ar-SA" sz="3200" dirty="0" err="1" smtClean="0">
                <a:latin typeface="Arabic Typesetting" pitchFamily="66" charset="-78"/>
                <a:cs typeface="Arabic Typesetting" pitchFamily="66" charset="-78"/>
              </a:rPr>
              <a:t>العشور</a:t>
            </a:r>
            <a:r>
              <a:rPr lang="ar-SA" sz="3200" dirty="0" smtClean="0">
                <a:latin typeface="Arabic Typesetting" pitchFamily="66" charset="-78"/>
                <a:cs typeface="Arabic Typesetting" pitchFamily="66" charset="-78"/>
              </a:rPr>
              <a:t> على أمتعتهم الشخصية .</a:t>
            </a:r>
            <a:endParaRPr lang="en-US" sz="3200" dirty="0" smtClean="0">
              <a:latin typeface="Arabic Typesetting" pitchFamily="66" charset="-78"/>
              <a:cs typeface="Arabic Typesetting" pitchFamily="66" charset="-78"/>
            </a:endParaRPr>
          </a:p>
          <a:p>
            <a:pPr algn="r" rtl="1"/>
            <a:r>
              <a:rPr lang="ar-SA" sz="3200" dirty="0" smtClean="0">
                <a:latin typeface="Arabic Typesetting" pitchFamily="66" charset="-78"/>
                <a:cs typeface="Arabic Typesetting" pitchFamily="66" charset="-78"/>
              </a:rPr>
              <a:t>.إن الأمن </a:t>
            </a:r>
            <a:r>
              <a:rPr lang="ar-SA" sz="3200" dirty="0" err="1" smtClean="0">
                <a:latin typeface="Arabic Typesetting" pitchFamily="66" charset="-78"/>
                <a:cs typeface="Arabic Typesetting" pitchFamily="66" charset="-78"/>
              </a:rPr>
              <a:t>و</a:t>
            </a:r>
            <a:r>
              <a:rPr lang="ar-SA" sz="3200" dirty="0" smtClean="0">
                <a:latin typeface="Arabic Typesetting" pitchFamily="66" charset="-78"/>
                <a:cs typeface="Arabic Typesetting" pitchFamily="66" charset="-78"/>
              </a:rPr>
              <a:t> الأمان ونشر السلام في الأرض كافة من القواعد الأساسية في الفقه الإسلامي , فقد دعت آيات السلم إلى ذلك فقال </a:t>
            </a:r>
            <a:r>
              <a:rPr lang="en-US" sz="3200" dirty="0" smtClean="0">
                <a:latin typeface="Arabic Typesetting" pitchFamily="66" charset="-78"/>
                <a:cs typeface="Arabic Typesetting" pitchFamily="66" charset="-78"/>
                <a:sym typeface="AGA Arabesque"/>
              </a:rPr>
              <a:t></a:t>
            </a:r>
            <a:r>
              <a:rPr lang="en-US" sz="3200" dirty="0" smtClean="0">
                <a:latin typeface="Arabic Typesetting" pitchFamily="66" charset="-78"/>
                <a:cs typeface="Arabic Typesetting" pitchFamily="66" charset="-78"/>
              </a:rPr>
              <a:t> </a:t>
            </a:r>
            <a:r>
              <a:rPr lang="en-US" sz="3200" dirty="0" smtClean="0">
                <a:latin typeface="Arabic Typesetting" pitchFamily="66" charset="-78"/>
                <a:cs typeface="Arabic Typesetting" pitchFamily="66" charset="-78"/>
                <a:sym typeface="AGA Arabesque"/>
              </a:rPr>
              <a:t></a:t>
            </a:r>
            <a:r>
              <a:rPr lang="ar-SA" sz="3200" dirty="0" smtClean="0">
                <a:latin typeface="Arabic Typesetting" pitchFamily="66" charset="-78"/>
                <a:cs typeface="Arabic Typesetting" pitchFamily="66" charset="-78"/>
              </a:rPr>
              <a:t> يأيها </a:t>
            </a:r>
            <a:r>
              <a:rPr lang="ar-SA" sz="3200" dirty="0" err="1" smtClean="0">
                <a:latin typeface="Arabic Typesetting" pitchFamily="66" charset="-78"/>
                <a:cs typeface="Arabic Typesetting" pitchFamily="66" charset="-78"/>
              </a:rPr>
              <a:t>اذين</a:t>
            </a:r>
            <a:r>
              <a:rPr lang="ar-SA" sz="3200" dirty="0" smtClean="0">
                <a:latin typeface="Arabic Typesetting" pitchFamily="66" charset="-78"/>
                <a:cs typeface="Arabic Typesetting" pitchFamily="66" charset="-78"/>
              </a:rPr>
              <a:t> </a:t>
            </a:r>
            <a:r>
              <a:rPr lang="ar-SA" sz="3200" dirty="0" err="1" smtClean="0">
                <a:latin typeface="Arabic Typesetting" pitchFamily="66" charset="-78"/>
                <a:cs typeface="Arabic Typesetting" pitchFamily="66" charset="-78"/>
              </a:rPr>
              <a:t>ءامنوا</a:t>
            </a:r>
            <a:r>
              <a:rPr lang="ar-SA" sz="3200" dirty="0" smtClean="0">
                <a:latin typeface="Arabic Typesetting" pitchFamily="66" charset="-78"/>
                <a:cs typeface="Arabic Typesetting" pitchFamily="66" charset="-78"/>
              </a:rPr>
              <a:t> ادخلوا في السلم كافة ولا تتبعوا خطوات </a:t>
            </a:r>
            <a:r>
              <a:rPr lang="ar-SA" sz="3200" dirty="0" err="1" smtClean="0">
                <a:latin typeface="Arabic Typesetting" pitchFamily="66" charset="-78"/>
                <a:cs typeface="Arabic Typesetting" pitchFamily="66" charset="-78"/>
              </a:rPr>
              <a:t>الشيطن</a:t>
            </a:r>
            <a:r>
              <a:rPr lang="ar-SA" sz="3200" dirty="0" smtClean="0">
                <a:latin typeface="Arabic Typesetting" pitchFamily="66" charset="-78"/>
                <a:cs typeface="Arabic Typesetting" pitchFamily="66" charset="-78"/>
              </a:rPr>
              <a:t> إنه لكم عدو مبين </a:t>
            </a:r>
            <a:r>
              <a:rPr lang="en-US" sz="3200" dirty="0" smtClean="0">
                <a:latin typeface="Arabic Typesetting" pitchFamily="66" charset="-78"/>
                <a:cs typeface="Arabic Typesetting" pitchFamily="66" charset="-78"/>
                <a:sym typeface="AGA Arabesque"/>
              </a:rPr>
              <a:t></a:t>
            </a:r>
            <a:r>
              <a:rPr lang="en-US" sz="3200" dirty="0" smtClean="0">
                <a:latin typeface="Arabic Typesetting" pitchFamily="66" charset="-78"/>
                <a:cs typeface="Arabic Typesetting" pitchFamily="66" charset="-78"/>
              </a:rPr>
              <a:t> </a:t>
            </a:r>
          </a:p>
          <a:p>
            <a:pPr algn="r" rtl="1"/>
            <a:r>
              <a:rPr lang="ar-SA" sz="3200" dirty="0" smtClean="0">
                <a:latin typeface="Arabic Typesetting" pitchFamily="66" charset="-78"/>
                <a:cs typeface="Arabic Typesetting" pitchFamily="66" charset="-78"/>
              </a:rPr>
              <a:t>إن مفهوم الأمان في الفقه الإسلامي يتضمن أهم ما قننته القوانين الوضعية المتعلقة بالحصانة الدبلوماسية , من حيث إن أمان الرسل كما أوردنا سابقاً يهتم بحماية ورعاية الرسل القادمين إلى الدولة الإسلامية , والحصانة كما أشرنا إلى ذلك آنفاً تتطرق إلى حماية المبعوثين الدبلوماسيين في منع الاعتداء عليهم وإلى فرض العقوبات إلى </a:t>
            </a:r>
            <a:r>
              <a:rPr lang="ar-SA" sz="3200" dirty="0" err="1" smtClean="0">
                <a:latin typeface="Arabic Typesetting" pitchFamily="66" charset="-78"/>
                <a:cs typeface="Arabic Typesetting" pitchFamily="66" charset="-78"/>
              </a:rPr>
              <a:t>نت</a:t>
            </a:r>
            <a:r>
              <a:rPr lang="ar-SA" sz="3200" dirty="0" smtClean="0">
                <a:latin typeface="Arabic Typesetting" pitchFamily="66" charset="-78"/>
                <a:cs typeface="Arabic Typesetting" pitchFamily="66" charset="-78"/>
              </a:rPr>
              <a:t> تعرض لهم.</a:t>
            </a:r>
            <a:endParaRPr lang="en-US" sz="3200" dirty="0" smtClean="0">
              <a:latin typeface="Arabic Typesetting" pitchFamily="66" charset="-78"/>
              <a:cs typeface="Arabic Typesetting" pitchFamily="66" charset="-78"/>
            </a:endParaRPr>
          </a:p>
          <a:p>
            <a:endParaRPr lang="en-US" sz="3200" dirty="0">
              <a:latin typeface="Arabic Typesetting" pitchFamily="66" charset="-78"/>
              <a:cs typeface="Arabic Typesetting" pitchFamily="66" charset="-78"/>
            </a:endParaRPr>
          </a:p>
        </p:txBody>
      </p:sp>
      <p:sp>
        <p:nvSpPr>
          <p:cNvPr id="4" name="مستطيل 3"/>
          <p:cNvSpPr/>
          <p:nvPr/>
        </p:nvSpPr>
        <p:spPr>
          <a:xfrm>
            <a:off x="1214414" y="571480"/>
            <a:ext cx="6858048" cy="584775"/>
          </a:xfrm>
          <a:prstGeom prst="rect">
            <a:avLst/>
          </a:prstGeom>
        </p:spPr>
        <p:txBody>
          <a:bodyPr wrap="square">
            <a:spAutoFit/>
          </a:bodyPr>
          <a:lstStyle/>
          <a:p>
            <a:pPr algn="ctr" rtl="1"/>
            <a:r>
              <a:rPr lang="ar-LY" sz="3200" b="1" dirty="0" smtClean="0">
                <a:cs typeface="+mj-cs"/>
              </a:rPr>
              <a:t>هل </a:t>
            </a:r>
            <a:r>
              <a:rPr lang="ar-SA" sz="3200" b="1" dirty="0" smtClean="0">
                <a:cs typeface="+mj-cs"/>
              </a:rPr>
              <a:t>أمان الرسل هو الحصانة الدبلوماسية ؟</a:t>
            </a:r>
            <a:endParaRPr lang="en-US" sz="3200" dirty="0">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7158" y="571480"/>
            <a:ext cx="8229600" cy="785842"/>
          </a:xfrm>
        </p:spPr>
        <p:txBody>
          <a:bodyPr>
            <a:normAutofit/>
          </a:bodyPr>
          <a:lstStyle/>
          <a:p>
            <a:pPr algn="ctr" rtl="1"/>
            <a:r>
              <a:rPr lang="ar-LY" sz="3200" b="1" dirty="0" smtClean="0"/>
              <a:t>الحصانات والامتيازات  المقررة للسفراء في الشريعة الإسلامية </a:t>
            </a:r>
            <a:endParaRPr lang="en-US" sz="3200" b="1" dirty="0"/>
          </a:p>
        </p:txBody>
      </p:sp>
      <p:sp>
        <p:nvSpPr>
          <p:cNvPr id="3" name="عنصر نائب للمحتوى 2"/>
          <p:cNvSpPr>
            <a:spLocks noGrp="1"/>
          </p:cNvSpPr>
          <p:nvPr>
            <p:ph idx="1"/>
          </p:nvPr>
        </p:nvSpPr>
        <p:spPr>
          <a:xfrm>
            <a:off x="428596" y="1500150"/>
            <a:ext cx="8229600" cy="5357850"/>
          </a:xfrm>
        </p:spPr>
        <p:txBody>
          <a:bodyPr>
            <a:normAutofit/>
          </a:bodyPr>
          <a:lstStyle/>
          <a:p>
            <a:pPr algn="r" rtl="1">
              <a:buNone/>
            </a:pPr>
            <a:r>
              <a:rPr lang="ar-LY" sz="3300" b="1" dirty="0" smtClean="0">
                <a:cs typeface="+mj-cs"/>
              </a:rPr>
              <a:t>الحصانة الشخصية للسفراء في الشريعة الإسلامية</a:t>
            </a:r>
            <a:endParaRPr lang="ar-LY" sz="2400" b="1" dirty="0" smtClean="0"/>
          </a:p>
          <a:p>
            <a:pPr algn="justLow" rtl="1">
              <a:lnSpc>
                <a:spcPct val="110000"/>
              </a:lnSpc>
              <a:spcAft>
                <a:spcPts val="0"/>
              </a:spcAft>
            </a:pPr>
            <a:r>
              <a:rPr lang="ar-SA" sz="3500" dirty="0" smtClean="0">
                <a:latin typeface="Arabic Typesetting" pitchFamily="66" charset="-78"/>
                <a:ea typeface="Times New Roman"/>
                <a:cs typeface="Arabic Typesetting" pitchFamily="66" charset="-78"/>
              </a:rPr>
              <a:t>اعترف العرب بقدسية السفير أي مبعوث الأمم الأخرى، ولما جاء الإسلام شملت الدولة الإسلامية السفراء الوافدين إليها بالأمان والسلام طوال مدة بقائهم في بلادها حتى يعودوا مطمئنين إلي أوطانهم، وعرف عن الدولة الإسلامية منذ نشأتها بالحرص التام على تمتع السفير بما يعرف في الاصطلاح الحديث المعاصر للقانون الدولي العام بقاعدة الحصانة الشخصية </a:t>
            </a:r>
            <a:endParaRPr lang="ar-LY" sz="3500" baseline="30000" dirty="0" smtClean="0">
              <a:latin typeface="Arabic Typesetting" pitchFamily="66" charset="-78"/>
              <a:ea typeface="Times New Roman"/>
              <a:cs typeface="Arabic Typesetting" pitchFamily="66" charset="-78"/>
            </a:endParaRPr>
          </a:p>
          <a:p>
            <a:pPr algn="r" rtl="1">
              <a:lnSpc>
                <a:spcPct val="110000"/>
              </a:lnSpc>
              <a:spcAft>
                <a:spcPts val="0"/>
              </a:spcAft>
            </a:pPr>
            <a:r>
              <a:rPr lang="ar-SA" sz="2800" b="1" dirty="0" smtClean="0">
                <a:latin typeface="Arabic Typesetting" pitchFamily="66" charset="-78"/>
                <a:ea typeface="Times New Roman"/>
                <a:cs typeface="+mj-cs"/>
              </a:rPr>
              <a:t>لا يجوز إلقاء القبض عليهم لأي سبب ويتمتع أفراد أسرهم بهذا الاستثناء .</a:t>
            </a:r>
            <a:endParaRPr lang="en-US" sz="2000" dirty="0" smtClean="0">
              <a:latin typeface="Arabic Typesetting" pitchFamily="66" charset="-78"/>
              <a:ea typeface="Times New Roman"/>
              <a:cs typeface="+mj-cs"/>
            </a:endParaRPr>
          </a:p>
          <a:p>
            <a:pPr algn="r" rtl="1">
              <a:lnSpc>
                <a:spcPct val="110000"/>
              </a:lnSpc>
              <a:spcAft>
                <a:spcPts val="0"/>
              </a:spcAft>
            </a:pPr>
            <a:r>
              <a:rPr lang="ar-SA" sz="2800" b="1" dirty="0" smtClean="0">
                <a:latin typeface="Arabic Typesetting" pitchFamily="66" charset="-78"/>
                <a:ea typeface="Times New Roman"/>
                <a:cs typeface="+mj-cs"/>
              </a:rPr>
              <a:t>لا يجوز تفتيش أو احتجاز مساكنهم ,أراضيهم وأمتعتهم </a:t>
            </a:r>
            <a:endParaRPr lang="en-US" sz="2000" dirty="0" smtClean="0">
              <a:latin typeface="Arabic Typesetting" pitchFamily="66" charset="-78"/>
              <a:ea typeface="Times New Roman"/>
              <a:cs typeface="+mj-cs"/>
            </a:endParaRPr>
          </a:p>
          <a:p>
            <a:pPr algn="r">
              <a:lnSpc>
                <a:spcPct val="110000"/>
              </a:lnSpc>
            </a:pPr>
            <a:r>
              <a:rPr lang="ar-SA" sz="2800" b="1" dirty="0" smtClean="0">
                <a:latin typeface="Arabic Typesetting" pitchFamily="66" charset="-78"/>
                <a:ea typeface="Times New Roman"/>
                <a:cs typeface="+mj-cs"/>
              </a:rPr>
              <a:t>يتمتع الدبلوماسيون وعائلاتهم وموظفوهم بحرية العبادة الكاملة </a:t>
            </a:r>
            <a:endParaRPr lang="en-US" dirty="0">
              <a:latin typeface="Arabic Typesetting" pitchFamily="66" charset="-78"/>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2910" y="785794"/>
            <a:ext cx="8229600" cy="918418"/>
          </a:xfrm>
        </p:spPr>
        <p:txBody>
          <a:bodyPr>
            <a:normAutofit/>
          </a:bodyPr>
          <a:lstStyle/>
          <a:p>
            <a:r>
              <a:rPr lang="ar-LY" sz="4000" b="1" dirty="0" smtClean="0"/>
              <a:t>حرمة مسكن الممثل الدبلوماسي في الشريعة </a:t>
            </a:r>
            <a:r>
              <a:rPr lang="ar-LY" sz="4000" b="1" dirty="0" err="1" smtClean="0"/>
              <a:t>الاسلامية</a:t>
            </a:r>
            <a:endParaRPr lang="en-US" sz="4000" b="1" dirty="0"/>
          </a:p>
        </p:txBody>
      </p:sp>
      <p:sp>
        <p:nvSpPr>
          <p:cNvPr id="3" name="عنصر نائب للمحتوى 2"/>
          <p:cNvSpPr>
            <a:spLocks noGrp="1"/>
          </p:cNvSpPr>
          <p:nvPr>
            <p:ph idx="1"/>
          </p:nvPr>
        </p:nvSpPr>
        <p:spPr/>
        <p:txBody>
          <a:bodyPr>
            <a:normAutofit/>
          </a:bodyPr>
          <a:lstStyle/>
          <a:p>
            <a:pPr algn="r" rtl="1">
              <a:buNone/>
            </a:pPr>
            <a:r>
              <a:rPr lang="ar-LY" sz="3200" dirty="0" smtClean="0">
                <a:latin typeface="Arabic Typesetting" pitchFamily="66" charset="-78"/>
                <a:ea typeface="Times New Roman"/>
                <a:cs typeface="Arabic Typesetting" pitchFamily="66" charset="-78"/>
              </a:rPr>
              <a:t>لقد نصت الشريعة </a:t>
            </a:r>
            <a:r>
              <a:rPr lang="ar-LY" sz="3200" dirty="0" err="1" smtClean="0">
                <a:latin typeface="Arabic Typesetting" pitchFamily="66" charset="-78"/>
                <a:ea typeface="Times New Roman"/>
                <a:cs typeface="Arabic Typesetting" pitchFamily="66" charset="-78"/>
              </a:rPr>
              <a:t>الاسلامية</a:t>
            </a:r>
            <a:r>
              <a:rPr lang="ar-SA" sz="3200" dirty="0" smtClean="0">
                <a:latin typeface="Arabic Typesetting" pitchFamily="66" charset="-78"/>
                <a:ea typeface="Times New Roman"/>
                <a:cs typeface="Arabic Typesetting" pitchFamily="66" charset="-78"/>
              </a:rPr>
              <a:t> على حرمة مسكن المسلم والحربي في دار الإسلام فقد قرر </a:t>
            </a:r>
            <a:r>
              <a:rPr lang="ar-LY" sz="3200" dirty="0" smtClean="0">
                <a:latin typeface="Arabic Typesetting" pitchFamily="66" charset="-78"/>
                <a:ea typeface="Times New Roman"/>
                <a:cs typeface="Arabic Typesetting" pitchFamily="66" charset="-78"/>
              </a:rPr>
              <a:t>القران </a:t>
            </a:r>
            <a:r>
              <a:rPr lang="ar-SA" sz="3200" dirty="0" smtClean="0">
                <a:latin typeface="Arabic Typesetting" pitchFamily="66" charset="-78"/>
                <a:ea typeface="Times New Roman"/>
                <a:cs typeface="Arabic Typesetting" pitchFamily="66" charset="-78"/>
              </a:rPr>
              <a:t>الكريم حرمة المساكن في </a:t>
            </a:r>
            <a:r>
              <a:rPr lang="ar-SA" sz="3200" dirty="0" smtClean="0">
                <a:latin typeface="Arabic Typesetting" pitchFamily="66" charset="-78"/>
                <a:cs typeface="Arabic Typesetting" pitchFamily="66" charset="-78"/>
              </a:rPr>
              <a:t>في قوله تعالى : </a:t>
            </a:r>
            <a:r>
              <a:rPr lang="en-ZW" sz="3200" dirty="0" smtClean="0">
                <a:latin typeface="Arabic Typesetting" pitchFamily="66" charset="-78"/>
                <a:cs typeface="Arabic Typesetting" pitchFamily="66" charset="-78"/>
                <a:sym typeface="AGA Arabesque"/>
              </a:rPr>
              <a:t></a:t>
            </a:r>
            <a:r>
              <a:rPr lang="ar-SA" sz="3200" dirty="0" smtClean="0">
                <a:latin typeface="Arabic Typesetting" pitchFamily="66" charset="-78"/>
                <a:cs typeface="Arabic Typesetting" pitchFamily="66" charset="-78"/>
              </a:rPr>
              <a:t> يأيها الذين </a:t>
            </a:r>
            <a:r>
              <a:rPr lang="ar-SA" sz="3200" dirty="0" err="1" smtClean="0">
                <a:latin typeface="Arabic Typesetting" pitchFamily="66" charset="-78"/>
                <a:cs typeface="Arabic Typesetting" pitchFamily="66" charset="-78"/>
              </a:rPr>
              <a:t>ءامنوا</a:t>
            </a:r>
            <a:r>
              <a:rPr lang="ar-SA" sz="3200" dirty="0" smtClean="0">
                <a:latin typeface="Arabic Typesetting" pitchFamily="66" charset="-78"/>
                <a:cs typeface="Arabic Typesetting" pitchFamily="66" charset="-78"/>
              </a:rPr>
              <a:t> لا تدخلوا بيوتاً غير بيوتكم حــتى تستأنسوا وتسلموا على أهلها ذلكم خير لكـم لعلكم تذكرون </a:t>
            </a:r>
            <a:r>
              <a:rPr lang="en-ZW" sz="3200" dirty="0" smtClean="0">
                <a:latin typeface="Arabic Typesetting" pitchFamily="66" charset="-78"/>
                <a:cs typeface="Arabic Typesetting" pitchFamily="66" charset="-78"/>
                <a:sym typeface="AGA Arabesque"/>
              </a:rPr>
              <a:t></a:t>
            </a:r>
            <a:r>
              <a:rPr lang="ar-SA" sz="3200" dirty="0" smtClean="0">
                <a:latin typeface="Arabic Typesetting" pitchFamily="66" charset="-78"/>
                <a:cs typeface="Arabic Typesetting" pitchFamily="66" charset="-78"/>
              </a:rPr>
              <a:t> فإن لم تجدوا فلا تدخلوها حــتى يؤذن لكم وإن قيل لكـم ارجعوا هو </a:t>
            </a:r>
            <a:r>
              <a:rPr lang="ar-SA" sz="3200" dirty="0" err="1" smtClean="0">
                <a:latin typeface="Arabic Typesetting" pitchFamily="66" charset="-78"/>
                <a:cs typeface="Arabic Typesetting" pitchFamily="66" charset="-78"/>
              </a:rPr>
              <a:t>خيرلكم</a:t>
            </a:r>
            <a:r>
              <a:rPr lang="ar-SA" sz="3200" dirty="0" smtClean="0">
                <a:latin typeface="Arabic Typesetting" pitchFamily="66" charset="-78"/>
                <a:cs typeface="Arabic Typesetting" pitchFamily="66" charset="-78"/>
              </a:rPr>
              <a:t> والله بـما تعملون علـيم </a:t>
            </a:r>
            <a:r>
              <a:rPr lang="en-ZW" sz="3200" dirty="0" smtClean="0">
                <a:latin typeface="Arabic Typesetting" pitchFamily="66" charset="-78"/>
                <a:cs typeface="Arabic Typesetting" pitchFamily="66" charset="-78"/>
                <a:sym typeface="AGA Arabesque"/>
              </a:rPr>
              <a:t></a:t>
            </a:r>
            <a:r>
              <a:rPr lang="ar-SA" sz="3200" dirty="0" smtClean="0">
                <a:latin typeface="Arabic Typesetting" pitchFamily="66" charset="-78"/>
                <a:cs typeface="Arabic Typesetting" pitchFamily="66" charset="-78"/>
              </a:rPr>
              <a:t> ليس عليكم جناح أن تدخلوا بيوتاً غير مسكونة فيها متاع لكم والله يعلم ما تبدون وما تكتمون</a:t>
            </a:r>
            <a:r>
              <a:rPr lang="ar-SA" sz="3200" dirty="0" smtClean="0">
                <a:latin typeface="Arabic Typesetting" pitchFamily="66" charset="-78"/>
                <a:ea typeface="Times New Roman"/>
                <a:cs typeface="Arabic Typesetting" pitchFamily="66" charset="-78"/>
              </a:rPr>
              <a:t> </a:t>
            </a:r>
            <a:r>
              <a:rPr lang="en-ZW" sz="3200" dirty="0" smtClean="0">
                <a:latin typeface="Arabic Typesetting" pitchFamily="66" charset="-78"/>
                <a:ea typeface="Times New Roman"/>
                <a:cs typeface="Arabic Typesetting" pitchFamily="66" charset="-78"/>
                <a:sym typeface="AGA Arabesque"/>
              </a:rPr>
              <a:t></a:t>
            </a:r>
            <a:endParaRPr lang="en-US" sz="3200" dirty="0" smtClean="0">
              <a:latin typeface="Arabic Typesetting" pitchFamily="66" charset="-78"/>
              <a:ea typeface="Times New Roman"/>
              <a:cs typeface="Arabic Typesetting" pitchFamily="66" charset="-78"/>
            </a:endParaRPr>
          </a:p>
          <a:p>
            <a:pPr algn="r" rtl="1">
              <a:buNone/>
            </a:pPr>
            <a:r>
              <a:rPr lang="ar-SA" sz="3200" dirty="0" smtClean="0">
                <a:latin typeface="Arabic Typesetting" pitchFamily="66" charset="-78"/>
                <a:ea typeface="Times New Roman"/>
                <a:cs typeface="+mj-cs"/>
              </a:rPr>
              <a:t>إن الإسلام بذلك يقر بحصانة مساكن الأفراد العاديين ومن باب أولى إقراره بحرمة حصانة مسكن الممثل السياسي </a:t>
            </a:r>
            <a:endParaRPr lang="en-US" sz="3200" dirty="0">
              <a:latin typeface="Arabic Typesetting" pitchFamily="66" charset="-78"/>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667</TotalTime>
  <Words>1530</Words>
  <Application>Microsoft Office PowerPoint</Application>
  <PresentationFormat>عرض على الشاشة (3:4)‏</PresentationFormat>
  <Paragraphs>81</Paragraphs>
  <Slides>18</Slides>
  <Notes>3</Notes>
  <HiddenSlides>0</HiddenSlides>
  <MMClips>0</MMClips>
  <ScaleCrop>false</ScaleCrop>
  <HeadingPairs>
    <vt:vector size="4" baseType="variant">
      <vt:variant>
        <vt:lpstr>سمة</vt:lpstr>
      </vt:variant>
      <vt:variant>
        <vt:i4>1</vt:i4>
      </vt:variant>
      <vt:variant>
        <vt:lpstr>عناوين الشرائح</vt:lpstr>
      </vt:variant>
      <vt:variant>
        <vt:i4>18</vt:i4>
      </vt:variant>
    </vt:vector>
  </HeadingPairs>
  <TitlesOfParts>
    <vt:vector size="19" baseType="lpstr">
      <vt:lpstr>تدفق</vt:lpstr>
      <vt:lpstr>جامعة مولانا مالك ابراهيم الاسلامية الحكومية مالانق</vt:lpstr>
      <vt:lpstr>المحتويات  </vt:lpstr>
      <vt:lpstr>المقدمة </vt:lpstr>
      <vt:lpstr>تعريف بالحصانة الدبلوماسية</vt:lpstr>
      <vt:lpstr>تعريف الحصانة الدبلوماسية </vt:lpstr>
      <vt:lpstr>اساس امان الرسل في الاسلام</vt:lpstr>
      <vt:lpstr>                     </vt:lpstr>
      <vt:lpstr>الحصانات والامتيازات  المقررة للسفراء في الشريعة الإسلامية </vt:lpstr>
      <vt:lpstr>حرمة مسكن الممثل الدبلوماسي في الشريعة الاسلامية</vt:lpstr>
      <vt:lpstr>الحصانة القضائية للسفراء في الشريعة الاسلامية</vt:lpstr>
      <vt:lpstr>مسئولية السفراء في الشريعة الاسلامية مدنيا واداريا</vt:lpstr>
      <vt:lpstr>المسئولية الجنائية في الشريعة الاسلامية</vt:lpstr>
      <vt:lpstr>الممثل الدبلوماسي واداء الشهادة في الاسلام </vt:lpstr>
      <vt:lpstr>امتيازات السفراء المالية في الشريعة الاسلامية</vt:lpstr>
      <vt:lpstr>حصانة دار البعثة الدبلوماسية في الشريعة الاسلامية</vt:lpstr>
      <vt:lpstr>الخاتمة</vt:lpstr>
      <vt:lpstr>تابع الخاتمة</vt:lpstr>
      <vt:lpstr>والسلام عليكم ورحمة الله بركاته</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مالك ابراهيم الاسلامية الحكومية مالانق</dc:title>
  <dc:creator>AEC</dc:creator>
  <cp:lastModifiedBy>AEC</cp:lastModifiedBy>
  <cp:revision>69</cp:revision>
  <dcterms:created xsi:type="dcterms:W3CDTF">2014-10-20T08:08:57Z</dcterms:created>
  <dcterms:modified xsi:type="dcterms:W3CDTF">2014-10-20T19:43:40Z</dcterms:modified>
</cp:coreProperties>
</file>