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56" r:id="rId2"/>
    <p:sldId id="557" r:id="rId3"/>
    <p:sldId id="558" r:id="rId4"/>
    <p:sldId id="559" r:id="rId5"/>
    <p:sldId id="555" r:id="rId6"/>
    <p:sldId id="515" r:id="rId7"/>
    <p:sldId id="516" r:id="rId8"/>
    <p:sldId id="517" r:id="rId9"/>
    <p:sldId id="519" r:id="rId10"/>
    <p:sldId id="527" r:id="rId11"/>
    <p:sldId id="529" r:id="rId12"/>
    <p:sldId id="530" r:id="rId13"/>
    <p:sldId id="531" r:id="rId14"/>
    <p:sldId id="464" r:id="rId15"/>
    <p:sldId id="534" r:id="rId16"/>
    <p:sldId id="266" r:id="rId17"/>
    <p:sldId id="389" r:id="rId18"/>
    <p:sldId id="535" r:id="rId19"/>
    <p:sldId id="498" r:id="rId20"/>
    <p:sldId id="265" r:id="rId21"/>
    <p:sldId id="499" r:id="rId22"/>
    <p:sldId id="500" r:id="rId23"/>
    <p:sldId id="501" r:id="rId24"/>
    <p:sldId id="543" r:id="rId25"/>
    <p:sldId id="548" r:id="rId26"/>
    <p:sldId id="551" r:id="rId27"/>
    <p:sldId id="552" r:id="rId28"/>
    <p:sldId id="553" r:id="rId29"/>
    <p:sldId id="554" r:id="rId30"/>
    <p:sldId id="550" r:id="rId31"/>
    <p:sldId id="502" r:id="rId32"/>
    <p:sldId id="537" r:id="rId33"/>
    <p:sldId id="536" r:id="rId34"/>
    <p:sldId id="503" r:id="rId35"/>
    <p:sldId id="504" r:id="rId36"/>
    <p:sldId id="505" r:id="rId37"/>
    <p:sldId id="506" r:id="rId38"/>
    <p:sldId id="507" r:id="rId39"/>
    <p:sldId id="510" r:id="rId40"/>
    <p:sldId id="511" r:id="rId41"/>
    <p:sldId id="512" r:id="rId42"/>
    <p:sldId id="422" r:id="rId43"/>
    <p:sldId id="423" r:id="rId44"/>
    <p:sldId id="367" r:id="rId45"/>
    <p:sldId id="369" r:id="rId46"/>
    <p:sldId id="373" r:id="rId47"/>
    <p:sldId id="374" r:id="rId48"/>
    <p:sldId id="376" r:id="rId49"/>
    <p:sldId id="378" r:id="rId50"/>
    <p:sldId id="377" r:id="rId51"/>
    <p:sldId id="424" r:id="rId52"/>
    <p:sldId id="467" r:id="rId53"/>
    <p:sldId id="468" r:id="rId54"/>
    <p:sldId id="469" r:id="rId55"/>
    <p:sldId id="470" r:id="rId56"/>
    <p:sldId id="542" r:id="rId57"/>
  </p:sldIdLst>
  <p:sldSz cx="9144000" cy="6858000" type="screen4x3"/>
  <p:notesSz cx="7010400" cy="1112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2F0D2"/>
    <a:srgbClr val="FFFF66"/>
    <a:srgbClr val="B1A777"/>
    <a:srgbClr val="DCF076"/>
    <a:srgbClr val="A49960"/>
    <a:srgbClr val="008000"/>
    <a:srgbClr val="E7E98F"/>
    <a:srgbClr val="FFCC00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7183" autoAdjust="0"/>
  </p:normalViewPr>
  <p:slideViewPr>
    <p:cSldViewPr>
      <p:cViewPr varScale="1">
        <p:scale>
          <a:sx n="71" d="100"/>
          <a:sy n="71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74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79493-8C54-42E3-8557-C50BA9133BB0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B7B1B4-8AA5-4426-AAFC-8080A677AF42}">
      <dgm:prSet phldrT="[Text]" custT="1"/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Jabatan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perusahan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  <a:p>
          <a:pPr>
            <a:spcAft>
              <a:spcPts val="0"/>
            </a:spcAft>
          </a:pP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kepegawaian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B7D77A-DA21-491C-858A-E2A52CA2F689}" type="parTrans" cxnId="{7C23A9B4-E83B-4C37-8EEA-BF71F65802AE}">
      <dgm:prSet/>
      <dgm:spPr/>
      <dgm:t>
        <a:bodyPr/>
        <a:lstStyle/>
        <a:p>
          <a:endParaRPr lang="en-US"/>
        </a:p>
      </dgm:t>
    </dgm:pt>
    <dgm:pt modelId="{DAD7A038-00CE-4F4B-BFC6-FD26BAD2136E}" type="sibTrans" cxnId="{7C23A9B4-E83B-4C37-8EEA-BF71F65802AE}">
      <dgm:prSet/>
      <dgm:spPr/>
      <dgm:t>
        <a:bodyPr/>
        <a:lstStyle/>
        <a:p>
          <a:endParaRPr lang="en-US"/>
        </a:p>
      </dgm:t>
    </dgm:pt>
    <dgm:pt modelId="{8A74FB42-91B9-4D13-A920-98FDF89E0DED}">
      <dgm:prSet phldrT="[Text]" custT="1"/>
      <dgm:spPr>
        <a:solidFill>
          <a:srgbClr val="740000"/>
        </a:solidFill>
      </dgm:spPr>
      <dgm:t>
        <a:bodyPr anchor="ctr"/>
        <a:lstStyle/>
        <a:p>
          <a:pPr>
            <a:spcAft>
              <a:spcPts val="0"/>
            </a:spcAft>
          </a:pP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Tingkat </a:t>
          </a:r>
        </a:p>
        <a:p>
          <a:pPr>
            <a:spcAft>
              <a:spcPts val="0"/>
            </a:spcAft>
          </a:pP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penghargaan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masy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pengguna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tenaga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kerja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186EA7-4D3E-41F6-82E8-9E4891007696}" type="parTrans" cxnId="{E9D46BB9-6738-40FB-B330-4CF22C86D5B0}">
      <dgm:prSet/>
      <dgm:spPr/>
      <dgm:t>
        <a:bodyPr/>
        <a:lstStyle/>
        <a:p>
          <a:endParaRPr lang="en-US"/>
        </a:p>
      </dgm:t>
    </dgm:pt>
    <dgm:pt modelId="{0C810FB6-F848-4AFC-969C-3CDCE728224C}" type="sibTrans" cxnId="{E9D46BB9-6738-40FB-B330-4CF22C86D5B0}">
      <dgm:prSet/>
      <dgm:spPr/>
      <dgm:t>
        <a:bodyPr/>
        <a:lstStyle/>
        <a:p>
          <a:endParaRPr lang="en-US"/>
        </a:p>
      </dgm:t>
    </dgm:pt>
    <dgm:pt modelId="{1108B56F-B9F7-42CA-90DB-8513D6D5694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Tingkat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keahlian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kemampuan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rofesi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</a:t>
          </a:r>
        </a:p>
      </dgm:t>
    </dgm:pt>
    <dgm:pt modelId="{7F709EFC-6F37-44A2-A462-CFA7BD04BA04}" type="parTrans" cxnId="{94A93F39-3A9E-4C81-B40F-488A96F9B722}">
      <dgm:prSet/>
      <dgm:spPr/>
      <dgm:t>
        <a:bodyPr/>
        <a:lstStyle/>
        <a:p>
          <a:endParaRPr lang="en-US"/>
        </a:p>
      </dgm:t>
    </dgm:pt>
    <dgm:pt modelId="{787FE092-2E5E-4033-A82D-66CEC172543A}" type="sibTrans" cxnId="{94A93F39-3A9E-4C81-B40F-488A96F9B722}">
      <dgm:prSet/>
      <dgm:spPr/>
      <dgm:t>
        <a:bodyPr/>
        <a:lstStyle/>
        <a:p>
          <a:endParaRPr lang="en-US"/>
        </a:p>
      </dgm:t>
    </dgm:pt>
    <dgm:pt modelId="{4808DBB8-EFC6-4B79-8C69-41FF96ABDC36}">
      <dgm:prSet phldrT="[Text]" custT="1"/>
      <dgm:spPr>
        <a:solidFill>
          <a:schemeClr val="tx2">
            <a:lumMod val="75000"/>
          </a:schemeClr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sz="1800" b="1" cap="none" spc="0" dirty="0" err="1" smtClean="0">
              <a:ln w="50800"/>
              <a:solidFill>
                <a:schemeClr val="bg1"/>
              </a:solidFill>
              <a:effectLst/>
            </a:rPr>
            <a:t>Jenis</a:t>
          </a:r>
          <a:r>
            <a:rPr lang="en-US" sz="1800" b="1" cap="none" spc="0" dirty="0" smtClean="0">
              <a:ln w="50800"/>
              <a:solidFill>
                <a:schemeClr val="bg1"/>
              </a:solidFill>
              <a:effectLst/>
            </a:rPr>
            <a:t>               </a:t>
          </a:r>
          <a:r>
            <a:rPr lang="en-US" sz="1800" b="1" cap="none" spc="0" dirty="0" err="1" smtClean="0">
              <a:ln w="50800"/>
              <a:solidFill>
                <a:schemeClr val="bg1"/>
              </a:solidFill>
              <a:effectLst/>
            </a:rPr>
            <a:t>dan</a:t>
          </a:r>
          <a:r>
            <a:rPr lang="en-US" sz="1800" b="1" cap="none" spc="0" dirty="0" smtClean="0">
              <a:ln w="50800"/>
              <a:solidFill>
                <a:schemeClr val="bg1"/>
              </a:solidFill>
              <a:effectLst/>
            </a:rPr>
            <a:t> strata </a:t>
          </a:r>
          <a:r>
            <a:rPr lang="en-US" sz="1800" b="1" cap="none" spc="0" dirty="0" err="1" smtClean="0">
              <a:ln w="50800"/>
              <a:solidFill>
                <a:schemeClr val="bg1"/>
              </a:solidFill>
              <a:effectLst/>
            </a:rPr>
            <a:t>Pendidikan</a:t>
          </a:r>
          <a:endParaRPr lang="en-US" sz="1800" b="1" cap="none" spc="0" dirty="0">
            <a:ln w="50800"/>
            <a:solidFill>
              <a:schemeClr val="bg1"/>
            </a:solidFill>
            <a:effectLst/>
          </a:endParaRPr>
        </a:p>
      </dgm:t>
    </dgm:pt>
    <dgm:pt modelId="{FF24CFC0-C562-41D2-A778-EEA5A67E6F08}" type="parTrans" cxnId="{308CF0AF-97B4-4EA6-A3BB-28E014CB5E80}">
      <dgm:prSet/>
      <dgm:spPr/>
      <dgm:t>
        <a:bodyPr/>
        <a:lstStyle/>
        <a:p>
          <a:endParaRPr lang="en-US">
            <a:ln>
              <a:solidFill>
                <a:sysClr val="windowText" lastClr="000000"/>
              </a:solidFill>
            </a:ln>
          </a:endParaRPr>
        </a:p>
      </dgm:t>
    </dgm:pt>
    <dgm:pt modelId="{D3DDFFCA-0A34-4A13-B2EA-7F48C82D1997}" type="sibTrans" cxnId="{308CF0AF-97B4-4EA6-A3BB-28E014CB5E80}">
      <dgm:prSet/>
      <dgm:spPr/>
      <dgm:t>
        <a:bodyPr/>
        <a:lstStyle/>
        <a:p>
          <a:endParaRPr lang="en-US"/>
        </a:p>
      </dgm:t>
    </dgm:pt>
    <dgm:pt modelId="{1AFCAE3C-9CE1-43BA-9F45-14F3BE262363}" type="pres">
      <dgm:prSet presAssocID="{A7179493-8C54-42E3-8557-C50BA9133BB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8DF33-E9F1-4020-8D16-FCC315ECB997}" type="pres">
      <dgm:prSet presAssocID="{A7179493-8C54-42E3-8557-C50BA9133BB0}" presName="cycle" presStyleCnt="0"/>
      <dgm:spPr/>
      <dgm:t>
        <a:bodyPr/>
        <a:lstStyle/>
        <a:p>
          <a:endParaRPr lang="en-US"/>
        </a:p>
      </dgm:t>
    </dgm:pt>
    <dgm:pt modelId="{82A468E7-0302-47D2-9ABB-EEEDAEDE5448}" type="pres">
      <dgm:prSet presAssocID="{A7179493-8C54-42E3-8557-C50BA9133BB0}" presName="centerShape" presStyleCnt="0"/>
      <dgm:spPr/>
      <dgm:t>
        <a:bodyPr/>
        <a:lstStyle/>
        <a:p>
          <a:endParaRPr lang="en-US"/>
        </a:p>
      </dgm:t>
    </dgm:pt>
    <dgm:pt modelId="{004BAF0E-CACF-4B57-9BBB-B32B4C00AE77}" type="pres">
      <dgm:prSet presAssocID="{A7179493-8C54-42E3-8557-C50BA9133BB0}" presName="connSite" presStyleLbl="node1" presStyleIdx="0" presStyleCnt="5"/>
      <dgm:spPr/>
      <dgm:t>
        <a:bodyPr/>
        <a:lstStyle/>
        <a:p>
          <a:endParaRPr lang="en-US"/>
        </a:p>
      </dgm:t>
    </dgm:pt>
    <dgm:pt modelId="{9A50856C-8CEC-4224-9067-4531616625F6}" type="pres">
      <dgm:prSet presAssocID="{A7179493-8C54-42E3-8557-C50BA9133BB0}" presName="visible" presStyleLbl="node1" presStyleIdx="0" presStyleCnt="5" custScaleX="100438" custScaleY="96000" custLinFactNeighborY="73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7A238B8-782D-4720-999B-05AF5A18D3F9}" type="pres">
      <dgm:prSet presAssocID="{FF24CFC0-C562-41D2-A778-EEA5A67E6F0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B1A8530B-B933-4BFB-9575-D1536980D338}" type="pres">
      <dgm:prSet presAssocID="{4808DBB8-EFC6-4B79-8C69-41FF96ABDC36}" presName="node" presStyleCnt="0"/>
      <dgm:spPr/>
      <dgm:t>
        <a:bodyPr/>
        <a:lstStyle/>
        <a:p>
          <a:endParaRPr lang="en-US"/>
        </a:p>
      </dgm:t>
    </dgm:pt>
    <dgm:pt modelId="{75294445-13F0-477D-95D7-50E4C37A0985}" type="pres">
      <dgm:prSet presAssocID="{4808DBB8-EFC6-4B79-8C69-41FF96ABDC36}" presName="parentNode" presStyleLbl="node1" presStyleIdx="1" presStyleCnt="5" custScaleX="162065" custLinFactNeighborX="2280" custLinFactNeighborY="272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2810F-B5E4-4427-A89C-0D703FC4DC10}" type="pres">
      <dgm:prSet presAssocID="{4808DBB8-EFC6-4B79-8C69-41FF96ABDC3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3BF82-1D04-4428-8B9C-EBCCD6BCB98F}" type="pres">
      <dgm:prSet presAssocID="{7F709EFC-6F37-44A2-A462-CFA7BD04BA04}" presName="Name25" presStyleLbl="parChTrans1D1" presStyleIdx="1" presStyleCnt="4"/>
      <dgm:spPr/>
      <dgm:t>
        <a:bodyPr/>
        <a:lstStyle/>
        <a:p>
          <a:endParaRPr lang="en-US"/>
        </a:p>
      </dgm:t>
    </dgm:pt>
    <dgm:pt modelId="{5406E877-B9AF-4E7D-93F0-B83503F828C4}" type="pres">
      <dgm:prSet presAssocID="{1108B56F-B9F7-42CA-90DB-8513D6D56943}" presName="node" presStyleCnt="0"/>
      <dgm:spPr/>
      <dgm:t>
        <a:bodyPr/>
        <a:lstStyle/>
        <a:p>
          <a:endParaRPr lang="en-US"/>
        </a:p>
      </dgm:t>
    </dgm:pt>
    <dgm:pt modelId="{46B0EE22-634F-41D6-B3CA-E24CCD2FE01E}" type="pres">
      <dgm:prSet presAssocID="{1108B56F-B9F7-42CA-90DB-8513D6D56943}" presName="parentNode" presStyleLbl="node1" presStyleIdx="2" presStyleCnt="5" custScaleX="198172" custScaleY="109103" custLinFactNeighborX="56867" custLinFactNeighborY="40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641A0-4647-4E56-B007-4413382A4CCF}" type="pres">
      <dgm:prSet presAssocID="{1108B56F-B9F7-42CA-90DB-8513D6D5694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FCFC-8FE4-458D-AA8D-7EEBD987F713}" type="pres">
      <dgm:prSet presAssocID="{91B7D77A-DA21-491C-858A-E2A52CA2F689}" presName="Name25" presStyleLbl="parChTrans1D1" presStyleIdx="2" presStyleCnt="4"/>
      <dgm:spPr/>
      <dgm:t>
        <a:bodyPr/>
        <a:lstStyle/>
        <a:p>
          <a:endParaRPr lang="en-US"/>
        </a:p>
      </dgm:t>
    </dgm:pt>
    <dgm:pt modelId="{82C2F3C6-C8DB-4A01-AA1D-B53AC650E435}" type="pres">
      <dgm:prSet presAssocID="{70B7B1B4-8AA5-4426-AAFC-8080A677AF42}" presName="node" presStyleCnt="0"/>
      <dgm:spPr/>
      <dgm:t>
        <a:bodyPr/>
        <a:lstStyle/>
        <a:p>
          <a:endParaRPr lang="en-US"/>
        </a:p>
      </dgm:t>
    </dgm:pt>
    <dgm:pt modelId="{BDAA9076-6958-4384-95E5-D73592BF3466}" type="pres">
      <dgm:prSet presAssocID="{70B7B1B4-8AA5-4426-AAFC-8080A677AF42}" presName="parentNode" presStyleLbl="node1" presStyleIdx="3" presStyleCnt="5" custScaleX="196973" custScaleY="113446" custLinFactNeighborX="61791" custLinFactNeighborY="-78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BE121-AEAD-4043-874D-6D9F399BDAD0}" type="pres">
      <dgm:prSet presAssocID="{70B7B1B4-8AA5-4426-AAFC-8080A677AF4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08BCE-57E9-4A76-83C0-D2640616D6C7}" type="pres">
      <dgm:prSet presAssocID="{15186EA7-4D3E-41F6-82E8-9E4891007696}" presName="Name25" presStyleLbl="parChTrans1D1" presStyleIdx="3" presStyleCnt="4"/>
      <dgm:spPr/>
      <dgm:t>
        <a:bodyPr/>
        <a:lstStyle/>
        <a:p>
          <a:endParaRPr lang="en-US"/>
        </a:p>
      </dgm:t>
    </dgm:pt>
    <dgm:pt modelId="{F85999B9-78DF-417A-8C3C-B21CCBF38F4F}" type="pres">
      <dgm:prSet presAssocID="{8A74FB42-91B9-4D13-A920-98FDF89E0DED}" presName="node" presStyleCnt="0"/>
      <dgm:spPr/>
      <dgm:t>
        <a:bodyPr/>
        <a:lstStyle/>
        <a:p>
          <a:endParaRPr lang="en-US"/>
        </a:p>
      </dgm:t>
    </dgm:pt>
    <dgm:pt modelId="{8BE2FD63-DB06-4F9F-A8B2-0D3351E87DCC}" type="pres">
      <dgm:prSet presAssocID="{8A74FB42-91B9-4D13-A920-98FDF89E0DED}" presName="parentNode" presStyleLbl="node1" presStyleIdx="4" presStyleCnt="5" custScaleX="171314" custScaleY="110625" custLinFactNeighborX="19408" custLinFactNeighborY="-187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92E12-A9B9-468D-982E-83D9C55BA37E}" type="pres">
      <dgm:prSet presAssocID="{8A74FB42-91B9-4D13-A920-98FDF89E0DE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CF0AF-97B4-4EA6-A3BB-28E014CB5E80}" srcId="{A7179493-8C54-42E3-8557-C50BA9133BB0}" destId="{4808DBB8-EFC6-4B79-8C69-41FF96ABDC36}" srcOrd="0" destOrd="0" parTransId="{FF24CFC0-C562-41D2-A778-EEA5A67E6F08}" sibTransId="{D3DDFFCA-0A34-4A13-B2EA-7F48C82D1997}"/>
    <dgm:cxn modelId="{D610B9B4-E1E3-47C5-A706-6FD71CF95E25}" type="presOf" srcId="{4808DBB8-EFC6-4B79-8C69-41FF96ABDC36}" destId="{75294445-13F0-477D-95D7-50E4C37A0985}" srcOrd="0" destOrd="0" presId="urn:microsoft.com/office/officeart/2005/8/layout/radial2"/>
    <dgm:cxn modelId="{97E76B1B-4667-4F8F-BA81-121BA59B9992}" type="presOf" srcId="{91B7D77A-DA21-491C-858A-E2A52CA2F689}" destId="{4041FCFC-8FE4-458D-AA8D-7EEBD987F713}" srcOrd="0" destOrd="0" presId="urn:microsoft.com/office/officeart/2005/8/layout/radial2"/>
    <dgm:cxn modelId="{7915EBB4-D6D0-46D4-9D98-839F9111C604}" type="presOf" srcId="{8A74FB42-91B9-4D13-A920-98FDF89E0DED}" destId="{8BE2FD63-DB06-4F9F-A8B2-0D3351E87DCC}" srcOrd="0" destOrd="0" presId="urn:microsoft.com/office/officeart/2005/8/layout/radial2"/>
    <dgm:cxn modelId="{7C23A9B4-E83B-4C37-8EEA-BF71F65802AE}" srcId="{A7179493-8C54-42E3-8557-C50BA9133BB0}" destId="{70B7B1B4-8AA5-4426-AAFC-8080A677AF42}" srcOrd="2" destOrd="0" parTransId="{91B7D77A-DA21-491C-858A-E2A52CA2F689}" sibTransId="{DAD7A038-00CE-4F4B-BFC6-FD26BAD2136E}"/>
    <dgm:cxn modelId="{6FC9FC0F-D30E-4F70-864E-F9EFD939C091}" type="presOf" srcId="{A7179493-8C54-42E3-8557-C50BA9133BB0}" destId="{1AFCAE3C-9CE1-43BA-9F45-14F3BE262363}" srcOrd="0" destOrd="0" presId="urn:microsoft.com/office/officeart/2005/8/layout/radial2"/>
    <dgm:cxn modelId="{07B10052-D0B5-4375-BC93-B67E4C96B215}" type="presOf" srcId="{70B7B1B4-8AA5-4426-AAFC-8080A677AF42}" destId="{BDAA9076-6958-4384-95E5-D73592BF3466}" srcOrd="0" destOrd="0" presId="urn:microsoft.com/office/officeart/2005/8/layout/radial2"/>
    <dgm:cxn modelId="{E9D46BB9-6738-40FB-B330-4CF22C86D5B0}" srcId="{A7179493-8C54-42E3-8557-C50BA9133BB0}" destId="{8A74FB42-91B9-4D13-A920-98FDF89E0DED}" srcOrd="3" destOrd="0" parTransId="{15186EA7-4D3E-41F6-82E8-9E4891007696}" sibTransId="{0C810FB6-F848-4AFC-969C-3CDCE728224C}"/>
    <dgm:cxn modelId="{DDE692C7-E53E-48F2-9B8D-87E32E6E99F5}" type="presOf" srcId="{1108B56F-B9F7-42CA-90DB-8513D6D56943}" destId="{46B0EE22-634F-41D6-B3CA-E24CCD2FE01E}" srcOrd="0" destOrd="0" presId="urn:microsoft.com/office/officeart/2005/8/layout/radial2"/>
    <dgm:cxn modelId="{94A93F39-3A9E-4C81-B40F-488A96F9B722}" srcId="{A7179493-8C54-42E3-8557-C50BA9133BB0}" destId="{1108B56F-B9F7-42CA-90DB-8513D6D56943}" srcOrd="1" destOrd="0" parTransId="{7F709EFC-6F37-44A2-A462-CFA7BD04BA04}" sibTransId="{787FE092-2E5E-4033-A82D-66CEC172543A}"/>
    <dgm:cxn modelId="{E94D4399-2824-4B56-9EF2-81B0831B3D63}" type="presOf" srcId="{15186EA7-4D3E-41F6-82E8-9E4891007696}" destId="{FF508BCE-57E9-4A76-83C0-D2640616D6C7}" srcOrd="0" destOrd="0" presId="urn:microsoft.com/office/officeart/2005/8/layout/radial2"/>
    <dgm:cxn modelId="{12DFCA97-DE5F-42EE-87E3-057AEECB4A44}" type="presOf" srcId="{FF24CFC0-C562-41D2-A778-EEA5A67E6F08}" destId="{17A238B8-782D-4720-999B-05AF5A18D3F9}" srcOrd="0" destOrd="0" presId="urn:microsoft.com/office/officeart/2005/8/layout/radial2"/>
    <dgm:cxn modelId="{53EE709A-B8A9-4920-97B8-D9445F6110CE}" type="presOf" srcId="{7F709EFC-6F37-44A2-A462-CFA7BD04BA04}" destId="{0083BF82-1D04-4428-8B9C-EBCCD6BCB98F}" srcOrd="0" destOrd="0" presId="urn:microsoft.com/office/officeart/2005/8/layout/radial2"/>
    <dgm:cxn modelId="{BE936CE8-C2F7-4A52-B9B7-8BB58C760CBB}" type="presParOf" srcId="{1AFCAE3C-9CE1-43BA-9F45-14F3BE262363}" destId="{8F78DF33-E9F1-4020-8D16-FCC315ECB997}" srcOrd="0" destOrd="0" presId="urn:microsoft.com/office/officeart/2005/8/layout/radial2"/>
    <dgm:cxn modelId="{8F7251E6-0B86-46DF-917D-E1A2D875E6BC}" type="presParOf" srcId="{8F78DF33-E9F1-4020-8D16-FCC315ECB997}" destId="{82A468E7-0302-47D2-9ABB-EEEDAEDE5448}" srcOrd="0" destOrd="0" presId="urn:microsoft.com/office/officeart/2005/8/layout/radial2"/>
    <dgm:cxn modelId="{CCCE5D40-936A-4CAE-B787-81DB43A37484}" type="presParOf" srcId="{82A468E7-0302-47D2-9ABB-EEEDAEDE5448}" destId="{004BAF0E-CACF-4B57-9BBB-B32B4C00AE77}" srcOrd="0" destOrd="0" presId="urn:microsoft.com/office/officeart/2005/8/layout/radial2"/>
    <dgm:cxn modelId="{92128994-C762-4AA9-9FD1-D5A5AFA643EB}" type="presParOf" srcId="{82A468E7-0302-47D2-9ABB-EEEDAEDE5448}" destId="{9A50856C-8CEC-4224-9067-4531616625F6}" srcOrd="1" destOrd="0" presId="urn:microsoft.com/office/officeart/2005/8/layout/radial2"/>
    <dgm:cxn modelId="{3A2032C9-03C6-401F-8841-AC107A828707}" type="presParOf" srcId="{8F78DF33-E9F1-4020-8D16-FCC315ECB997}" destId="{17A238B8-782D-4720-999B-05AF5A18D3F9}" srcOrd="1" destOrd="0" presId="urn:microsoft.com/office/officeart/2005/8/layout/radial2"/>
    <dgm:cxn modelId="{E28E83E3-85E8-4F41-9FB6-17BBA3DABC3E}" type="presParOf" srcId="{8F78DF33-E9F1-4020-8D16-FCC315ECB997}" destId="{B1A8530B-B933-4BFB-9575-D1536980D338}" srcOrd="2" destOrd="0" presId="urn:microsoft.com/office/officeart/2005/8/layout/radial2"/>
    <dgm:cxn modelId="{7820F37B-938E-4C0F-AA86-93F093CCF1C3}" type="presParOf" srcId="{B1A8530B-B933-4BFB-9575-D1536980D338}" destId="{75294445-13F0-477D-95D7-50E4C37A0985}" srcOrd="0" destOrd="0" presId="urn:microsoft.com/office/officeart/2005/8/layout/radial2"/>
    <dgm:cxn modelId="{7C58E30D-7BEE-4F18-B7C2-9209042DC7C1}" type="presParOf" srcId="{B1A8530B-B933-4BFB-9575-D1536980D338}" destId="{F872810F-B5E4-4427-A89C-0D703FC4DC10}" srcOrd="1" destOrd="0" presId="urn:microsoft.com/office/officeart/2005/8/layout/radial2"/>
    <dgm:cxn modelId="{EBF7BA89-0384-4BAE-ADC6-3D0E635B5625}" type="presParOf" srcId="{8F78DF33-E9F1-4020-8D16-FCC315ECB997}" destId="{0083BF82-1D04-4428-8B9C-EBCCD6BCB98F}" srcOrd="3" destOrd="0" presId="urn:microsoft.com/office/officeart/2005/8/layout/radial2"/>
    <dgm:cxn modelId="{69310509-5198-4876-A345-F86742818A90}" type="presParOf" srcId="{8F78DF33-E9F1-4020-8D16-FCC315ECB997}" destId="{5406E877-B9AF-4E7D-93F0-B83503F828C4}" srcOrd="4" destOrd="0" presId="urn:microsoft.com/office/officeart/2005/8/layout/radial2"/>
    <dgm:cxn modelId="{45240EF6-692E-4008-BEB0-70A12D18C134}" type="presParOf" srcId="{5406E877-B9AF-4E7D-93F0-B83503F828C4}" destId="{46B0EE22-634F-41D6-B3CA-E24CCD2FE01E}" srcOrd="0" destOrd="0" presId="urn:microsoft.com/office/officeart/2005/8/layout/radial2"/>
    <dgm:cxn modelId="{375AFD4F-D4B0-4263-B19C-119E46608970}" type="presParOf" srcId="{5406E877-B9AF-4E7D-93F0-B83503F828C4}" destId="{B1E641A0-4647-4E56-B007-4413382A4CCF}" srcOrd="1" destOrd="0" presId="urn:microsoft.com/office/officeart/2005/8/layout/radial2"/>
    <dgm:cxn modelId="{8663D65C-7E80-48A7-90F3-CB13143A8F3C}" type="presParOf" srcId="{8F78DF33-E9F1-4020-8D16-FCC315ECB997}" destId="{4041FCFC-8FE4-458D-AA8D-7EEBD987F713}" srcOrd="5" destOrd="0" presId="urn:microsoft.com/office/officeart/2005/8/layout/radial2"/>
    <dgm:cxn modelId="{21F87273-67CB-4813-9D81-F141A1DFE8BD}" type="presParOf" srcId="{8F78DF33-E9F1-4020-8D16-FCC315ECB997}" destId="{82C2F3C6-C8DB-4A01-AA1D-B53AC650E435}" srcOrd="6" destOrd="0" presId="urn:microsoft.com/office/officeart/2005/8/layout/radial2"/>
    <dgm:cxn modelId="{F55FC660-18B5-4053-B4D9-BDC1D0A942CE}" type="presParOf" srcId="{82C2F3C6-C8DB-4A01-AA1D-B53AC650E435}" destId="{BDAA9076-6958-4384-95E5-D73592BF3466}" srcOrd="0" destOrd="0" presId="urn:microsoft.com/office/officeart/2005/8/layout/radial2"/>
    <dgm:cxn modelId="{4C045A44-1431-4452-82F6-3F11E4AA8250}" type="presParOf" srcId="{82C2F3C6-C8DB-4A01-AA1D-B53AC650E435}" destId="{299BE121-AEAD-4043-874D-6D9F399BDAD0}" srcOrd="1" destOrd="0" presId="urn:microsoft.com/office/officeart/2005/8/layout/radial2"/>
    <dgm:cxn modelId="{FC649DA0-A36F-4AA3-B58F-E89186ACC912}" type="presParOf" srcId="{8F78DF33-E9F1-4020-8D16-FCC315ECB997}" destId="{FF508BCE-57E9-4A76-83C0-D2640616D6C7}" srcOrd="7" destOrd="0" presId="urn:microsoft.com/office/officeart/2005/8/layout/radial2"/>
    <dgm:cxn modelId="{C14508F1-12D1-4F7D-A2B9-26DCD0CF969D}" type="presParOf" srcId="{8F78DF33-E9F1-4020-8D16-FCC315ECB997}" destId="{F85999B9-78DF-417A-8C3C-B21CCBF38F4F}" srcOrd="8" destOrd="0" presId="urn:microsoft.com/office/officeart/2005/8/layout/radial2"/>
    <dgm:cxn modelId="{C0F8176F-D5A1-4085-9CBE-5962A2195079}" type="presParOf" srcId="{F85999B9-78DF-417A-8C3C-B21CCBF38F4F}" destId="{8BE2FD63-DB06-4F9F-A8B2-0D3351E87DCC}" srcOrd="0" destOrd="0" presId="urn:microsoft.com/office/officeart/2005/8/layout/radial2"/>
    <dgm:cxn modelId="{0D8507CD-8D95-41A1-BF3E-917DC71BD5B2}" type="presParOf" srcId="{F85999B9-78DF-417A-8C3C-B21CCBF38F4F}" destId="{12992E12-A9B9-468D-982E-83D9C55BA37E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4826C-3961-41D1-A516-B53034812E20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F2415CA-11E7-4F4F-AF94-AC0C2687F1DA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peneliti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5C728-2C38-428A-A1C2-D480F5289662}" type="parTrans" cxnId="{345D2B57-C425-422A-A25C-BCE23179C530}">
      <dgm:prSet/>
      <dgm:spPr/>
      <dgm:t>
        <a:bodyPr/>
        <a:lstStyle/>
        <a:p>
          <a:endParaRPr lang="en-US"/>
        </a:p>
      </dgm:t>
    </dgm:pt>
    <dgm:pt modelId="{CE5B1C2C-2DBA-4690-8C35-509C0B3F0066}" type="sibTrans" cxnId="{345D2B57-C425-422A-A25C-BCE23179C530}">
      <dgm:prSet/>
      <dgm:spPr/>
      <dgm:t>
        <a:bodyPr/>
        <a:lstStyle/>
        <a:p>
          <a:endParaRPr lang="en-US"/>
        </a:p>
      </dgm:t>
    </dgm:pt>
    <dgm:pt modelId="{61EC1AF5-536A-4DB4-8EB8-D2102CF99600}">
      <dgm:prSet phldrT="[Text]"/>
      <dgm:spPr>
        <a:solidFill>
          <a:srgbClr val="F3F7C1">
            <a:alpha val="89804"/>
          </a:srgbClr>
        </a:solidFill>
      </dgm:spPr>
      <dgm:t>
        <a:bodyPr/>
        <a:lstStyle/>
        <a:p>
          <a:r>
            <a:rPr lang="en-US" dirty="0" err="1" smtClean="0"/>
            <a:t>Menguasai</a:t>
          </a:r>
          <a:r>
            <a:rPr lang="en-US" dirty="0" smtClean="0"/>
            <a:t> 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en-US" dirty="0"/>
        </a:p>
      </dgm:t>
    </dgm:pt>
    <dgm:pt modelId="{6F2E1A1C-77E4-4FDC-8B56-452B7FBD945E}" type="parTrans" cxnId="{8B15CFA5-1084-4484-A76D-A61DD56A3C91}">
      <dgm:prSet/>
      <dgm:spPr/>
      <dgm:t>
        <a:bodyPr/>
        <a:lstStyle/>
        <a:p>
          <a:endParaRPr lang="en-US"/>
        </a:p>
      </dgm:t>
    </dgm:pt>
    <dgm:pt modelId="{E576AC97-EB30-450F-A61B-E11503F876E0}" type="sibTrans" cxnId="{8B15CFA5-1084-4484-A76D-A61DD56A3C91}">
      <dgm:prSet/>
      <dgm:spPr/>
      <dgm:t>
        <a:bodyPr/>
        <a:lstStyle/>
        <a:p>
          <a:endParaRPr lang="en-US"/>
        </a:p>
      </dgm:t>
    </dgm:pt>
    <dgm:pt modelId="{F7F3F1A3-76D0-476F-BD8E-8551BF2D09DD}">
      <dgm:prSet phldrT="[Text]"/>
      <dgm:spPr>
        <a:solidFill>
          <a:srgbClr val="F3F7C1">
            <a:alpha val="89804"/>
          </a:srgbClr>
        </a:solidFill>
      </dgm:spPr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kepekaan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nyata</a:t>
          </a:r>
          <a:endParaRPr lang="en-US" dirty="0"/>
        </a:p>
      </dgm:t>
    </dgm:pt>
    <dgm:pt modelId="{1D0025AB-276A-4382-B347-70D70EAE4284}" type="parTrans" cxnId="{018F1349-4451-4833-966F-523DED3EF438}">
      <dgm:prSet/>
      <dgm:spPr/>
      <dgm:t>
        <a:bodyPr/>
        <a:lstStyle/>
        <a:p>
          <a:endParaRPr lang="en-US"/>
        </a:p>
      </dgm:t>
    </dgm:pt>
    <dgm:pt modelId="{65A71E3E-8C6C-4559-81D7-A1EE4DD11432}" type="sibTrans" cxnId="{018F1349-4451-4833-966F-523DED3EF438}">
      <dgm:prSet/>
      <dgm:spPr/>
      <dgm:t>
        <a:bodyPr/>
        <a:lstStyle/>
        <a:p>
          <a:endParaRPr lang="en-US"/>
        </a:p>
      </dgm:t>
    </dgm:pt>
    <dgm:pt modelId="{4372A089-B70C-44C2-81D6-A7FC45F66EC7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3D2042-81D4-4069-AA49-35D2CFC34E0E}" type="parTrans" cxnId="{67328AE2-8A30-4D44-A3CB-97F2F2FD3698}">
      <dgm:prSet/>
      <dgm:spPr/>
      <dgm:t>
        <a:bodyPr/>
        <a:lstStyle/>
        <a:p>
          <a:endParaRPr lang="en-US"/>
        </a:p>
      </dgm:t>
    </dgm:pt>
    <dgm:pt modelId="{33A7D66F-6E3E-42F3-ACBD-C4FDE3CF878B}" type="sibTrans" cxnId="{67328AE2-8A30-4D44-A3CB-97F2F2FD3698}">
      <dgm:prSet/>
      <dgm:spPr/>
      <dgm:t>
        <a:bodyPr/>
        <a:lstStyle/>
        <a:p>
          <a:endParaRPr lang="en-US"/>
        </a:p>
      </dgm:t>
    </dgm:pt>
    <dgm:pt modelId="{79CD4F55-C14A-41AD-8A0C-511E6FCF9CB0}">
      <dgm:prSet phldrT="[Text]"/>
      <dgm:spPr>
        <a:solidFill>
          <a:srgbClr val="F3F7C1">
            <a:alpha val="90000"/>
          </a:srgbClr>
        </a:solidFill>
      </dgm:spPr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leadership</a:t>
          </a:r>
          <a:endParaRPr lang="en-US" dirty="0"/>
        </a:p>
      </dgm:t>
    </dgm:pt>
    <dgm:pt modelId="{FD3CBAD0-B547-4946-89C7-23477D0721E5}" type="parTrans" cxnId="{FC901FA6-9B79-4471-A163-817AEC27418C}">
      <dgm:prSet/>
      <dgm:spPr/>
      <dgm:t>
        <a:bodyPr/>
        <a:lstStyle/>
        <a:p>
          <a:endParaRPr lang="en-US"/>
        </a:p>
      </dgm:t>
    </dgm:pt>
    <dgm:pt modelId="{1C0F3862-F381-439E-8E4E-8B1B7270F787}" type="sibTrans" cxnId="{FC901FA6-9B79-4471-A163-817AEC27418C}">
      <dgm:prSet/>
      <dgm:spPr/>
      <dgm:t>
        <a:bodyPr/>
        <a:lstStyle/>
        <a:p>
          <a:endParaRPr lang="en-US"/>
        </a:p>
      </dgm:t>
    </dgm:pt>
    <dgm:pt modelId="{9992C7B0-2D3E-4B8D-BC33-5A4420398632}">
      <dgm:prSet phldrT="[Text]"/>
      <dgm:spPr>
        <a:solidFill>
          <a:srgbClr val="F3F7C1">
            <a:alpha val="90000"/>
          </a:srgbClr>
        </a:solidFill>
      </dgm:spPr>
      <dgm:t>
        <a:bodyPr/>
        <a:lstStyle/>
        <a:p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menerapkan</a:t>
          </a:r>
          <a:r>
            <a:rPr lang="en-US" dirty="0" smtClean="0"/>
            <a:t> </a:t>
          </a:r>
          <a:r>
            <a:rPr lang="en-US" dirty="0" err="1" smtClean="0"/>
            <a:t>prinsip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endParaRPr lang="en-US" dirty="0"/>
        </a:p>
      </dgm:t>
    </dgm:pt>
    <dgm:pt modelId="{C64FAD14-1C86-4B0F-9896-F1F710BF79D0}" type="parTrans" cxnId="{C0EC0367-6F3A-4D8B-8073-0CD68168B833}">
      <dgm:prSet/>
      <dgm:spPr/>
      <dgm:t>
        <a:bodyPr/>
        <a:lstStyle/>
        <a:p>
          <a:endParaRPr lang="en-US"/>
        </a:p>
      </dgm:t>
    </dgm:pt>
    <dgm:pt modelId="{51E8BECC-6198-4FAF-8D69-8A4C3DEF3DF5}" type="sibTrans" cxnId="{C0EC0367-6F3A-4D8B-8073-0CD68168B833}">
      <dgm:prSet/>
      <dgm:spPr/>
      <dgm:t>
        <a:bodyPr/>
        <a:lstStyle/>
        <a:p>
          <a:endParaRPr lang="en-US"/>
        </a:p>
      </dgm:t>
    </dgm:pt>
    <dgm:pt modelId="{0305A297-3B09-41F2-883C-D72FA9070D95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perencana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A2F89D-FDBB-4280-A4ED-FB6499CE4259}" type="parTrans" cxnId="{7DD04DC7-6B91-4469-835F-7FE412077C17}">
      <dgm:prSet/>
      <dgm:spPr/>
      <dgm:t>
        <a:bodyPr/>
        <a:lstStyle/>
        <a:p>
          <a:endParaRPr lang="en-US"/>
        </a:p>
      </dgm:t>
    </dgm:pt>
    <dgm:pt modelId="{0E83B43A-39EF-478D-968D-7E3DB6BD985C}" type="sibTrans" cxnId="{7DD04DC7-6B91-4469-835F-7FE412077C17}">
      <dgm:prSet/>
      <dgm:spPr/>
      <dgm:t>
        <a:bodyPr/>
        <a:lstStyle/>
        <a:p>
          <a:endParaRPr lang="en-US"/>
        </a:p>
      </dgm:t>
    </dgm:pt>
    <dgm:pt modelId="{74CCB87C-2C2F-48E5-915D-37E1FBB47125}">
      <dgm:prSet phldrT="[Text]"/>
      <dgm:spPr>
        <a:solidFill>
          <a:srgbClr val="F3F7C1">
            <a:alpha val="90000"/>
          </a:srgbClr>
        </a:solidFill>
      </dgm:spPr>
      <dgm:t>
        <a:bodyPr/>
        <a:lstStyle/>
        <a:p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merencanakan</a:t>
          </a:r>
          <a:r>
            <a:rPr lang="en-US" dirty="0" smtClean="0"/>
            <a:t> program  </a:t>
          </a:r>
          <a:endParaRPr lang="en-US" dirty="0"/>
        </a:p>
      </dgm:t>
    </dgm:pt>
    <dgm:pt modelId="{76334BD9-9D1E-4464-9EFF-DEE1F200CACE}" type="parTrans" cxnId="{ED281ADB-04FD-467D-8CB4-5CBBDD9B3E53}">
      <dgm:prSet/>
      <dgm:spPr/>
      <dgm:t>
        <a:bodyPr/>
        <a:lstStyle/>
        <a:p>
          <a:endParaRPr lang="en-US"/>
        </a:p>
      </dgm:t>
    </dgm:pt>
    <dgm:pt modelId="{52FBD132-5AF1-4DB5-A0E0-B12E82F68035}" type="sibTrans" cxnId="{ED281ADB-04FD-467D-8CB4-5CBBDD9B3E53}">
      <dgm:prSet/>
      <dgm:spPr/>
      <dgm:t>
        <a:bodyPr/>
        <a:lstStyle/>
        <a:p>
          <a:endParaRPr lang="en-US"/>
        </a:p>
      </dgm:t>
    </dgm:pt>
    <dgm:pt modelId="{400B6AF6-7456-41E3-8EF2-7122195111DB}">
      <dgm:prSet phldrT="[Text]"/>
      <dgm:spPr>
        <a:solidFill>
          <a:srgbClr val="F3F7C1">
            <a:alpha val="90000"/>
          </a:srgbClr>
        </a:solidFill>
      </dgm:spPr>
      <dgm:t>
        <a:bodyPr/>
        <a:lstStyle/>
        <a:p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melaksanakan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mengendalikan</a:t>
          </a:r>
          <a:endParaRPr lang="en-US" dirty="0"/>
        </a:p>
      </dgm:t>
    </dgm:pt>
    <dgm:pt modelId="{73A8DA7C-C774-4D22-B7A2-00369BD4CAFA}" type="parTrans" cxnId="{283F6F23-B6EE-47DC-A4C0-0A4739489F80}">
      <dgm:prSet/>
      <dgm:spPr/>
      <dgm:t>
        <a:bodyPr/>
        <a:lstStyle/>
        <a:p>
          <a:endParaRPr lang="en-US"/>
        </a:p>
      </dgm:t>
    </dgm:pt>
    <dgm:pt modelId="{67322268-2D64-4EA3-9BED-A468ADA591D6}" type="sibTrans" cxnId="{283F6F23-B6EE-47DC-A4C0-0A4739489F80}">
      <dgm:prSet/>
      <dgm:spPr/>
      <dgm:t>
        <a:bodyPr/>
        <a:lstStyle/>
        <a:p>
          <a:endParaRPr lang="en-US"/>
        </a:p>
      </dgm:t>
    </dgm:pt>
    <dgm:pt modelId="{C15B19EE-EEED-4C23-A963-0D06C6B667C1}" type="pres">
      <dgm:prSet presAssocID="{13B4826C-3961-41D1-A516-B53034812E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FA98A-5010-45BB-B6E6-3F02B6D33C1B}" type="pres">
      <dgm:prSet presAssocID="{3F2415CA-11E7-4F4F-AF94-AC0C2687F1DA}" presName="linNode" presStyleCnt="0"/>
      <dgm:spPr/>
    </dgm:pt>
    <dgm:pt modelId="{02E73C00-D59F-47AD-95A6-D7A51852B5EC}" type="pres">
      <dgm:prSet presAssocID="{3F2415CA-11E7-4F4F-AF94-AC0C2687F1DA}" presName="parentText" presStyleLbl="node1" presStyleIdx="0" presStyleCnt="3" custScaleX="871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4B554-1FC9-4434-9852-984BB5DE52BE}" type="pres">
      <dgm:prSet presAssocID="{3F2415CA-11E7-4F4F-AF94-AC0C2687F1DA}" presName="descendantText" presStyleLbl="alignAccFollowNode1" presStyleIdx="0" presStyleCnt="3" custScaleX="13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98EAB-4E32-46A7-8FA2-FAFEA82AAB9A}" type="pres">
      <dgm:prSet presAssocID="{CE5B1C2C-2DBA-4690-8C35-509C0B3F0066}" presName="sp" presStyleCnt="0"/>
      <dgm:spPr/>
    </dgm:pt>
    <dgm:pt modelId="{9195A36C-F855-4344-82B1-39C9D1909B71}" type="pres">
      <dgm:prSet presAssocID="{4372A089-B70C-44C2-81D6-A7FC45F66EC7}" presName="linNode" presStyleCnt="0"/>
      <dgm:spPr/>
    </dgm:pt>
    <dgm:pt modelId="{DC1087CE-3645-4DC1-83CD-098B2BCA11F0}" type="pres">
      <dgm:prSet presAssocID="{4372A089-B70C-44C2-81D6-A7FC45F66EC7}" presName="parentText" presStyleLbl="node1" presStyleIdx="1" presStyleCnt="3" custScaleX="871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D50D8-D11C-4999-AB02-A7E6F509F6F6}" type="pres">
      <dgm:prSet presAssocID="{4372A089-B70C-44C2-81D6-A7FC45F66EC7}" presName="descendantText" presStyleLbl="alignAccFollowNode1" presStyleIdx="1" presStyleCnt="3" custScaleX="13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4B8C4-108E-4799-B504-CBC106F9D181}" type="pres">
      <dgm:prSet presAssocID="{33A7D66F-6E3E-42F3-ACBD-C4FDE3CF878B}" presName="sp" presStyleCnt="0"/>
      <dgm:spPr/>
    </dgm:pt>
    <dgm:pt modelId="{31767DDC-A37B-41F5-A45B-C76E01E2CBB0}" type="pres">
      <dgm:prSet presAssocID="{0305A297-3B09-41F2-883C-D72FA9070D95}" presName="linNode" presStyleCnt="0"/>
      <dgm:spPr/>
    </dgm:pt>
    <dgm:pt modelId="{3FF1A071-3485-4879-9076-63D6C521FA67}" type="pres">
      <dgm:prSet presAssocID="{0305A297-3B09-41F2-883C-D72FA9070D95}" presName="parentText" presStyleLbl="node1" presStyleIdx="2" presStyleCnt="3" custScaleX="871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8BDBD-8B88-471F-92A3-1829E9962E1A}" type="pres">
      <dgm:prSet presAssocID="{0305A297-3B09-41F2-883C-D72FA9070D95}" presName="descendantText" presStyleLbl="alignAccFollowNode1" presStyleIdx="2" presStyleCnt="3" custScaleX="13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E3DDEB-D76A-44B5-BA56-E4EAF61504DF}" type="presOf" srcId="{61EC1AF5-536A-4DB4-8EB8-D2102CF99600}" destId="{CC04B554-1FC9-4434-9852-984BB5DE52BE}" srcOrd="0" destOrd="0" presId="urn:microsoft.com/office/officeart/2005/8/layout/vList5"/>
    <dgm:cxn modelId="{FC901FA6-9B79-4471-A163-817AEC27418C}" srcId="{4372A089-B70C-44C2-81D6-A7FC45F66EC7}" destId="{79CD4F55-C14A-41AD-8A0C-511E6FCF9CB0}" srcOrd="0" destOrd="0" parTransId="{FD3CBAD0-B547-4946-89C7-23477D0721E5}" sibTransId="{1C0F3862-F381-439E-8E4E-8B1B7270F787}"/>
    <dgm:cxn modelId="{6EB4BCDC-C1AD-4498-8FB6-673DD81BE38F}" type="presOf" srcId="{9992C7B0-2D3E-4B8D-BC33-5A4420398632}" destId="{F12D50D8-D11C-4999-AB02-A7E6F509F6F6}" srcOrd="0" destOrd="1" presId="urn:microsoft.com/office/officeart/2005/8/layout/vList5"/>
    <dgm:cxn modelId="{283F6F23-B6EE-47DC-A4C0-0A4739489F80}" srcId="{0305A297-3B09-41F2-883C-D72FA9070D95}" destId="{400B6AF6-7456-41E3-8EF2-7122195111DB}" srcOrd="1" destOrd="0" parTransId="{73A8DA7C-C774-4D22-B7A2-00369BD4CAFA}" sibTransId="{67322268-2D64-4EA3-9BED-A468ADA591D6}"/>
    <dgm:cxn modelId="{9876B765-14C2-4A18-89FE-C2627B76F524}" type="presOf" srcId="{F7F3F1A3-76D0-476F-BD8E-8551BF2D09DD}" destId="{CC04B554-1FC9-4434-9852-984BB5DE52BE}" srcOrd="0" destOrd="1" presId="urn:microsoft.com/office/officeart/2005/8/layout/vList5"/>
    <dgm:cxn modelId="{68B0F944-804F-4CA5-85B9-00147952F12F}" type="presOf" srcId="{4372A089-B70C-44C2-81D6-A7FC45F66EC7}" destId="{DC1087CE-3645-4DC1-83CD-098B2BCA11F0}" srcOrd="0" destOrd="0" presId="urn:microsoft.com/office/officeart/2005/8/layout/vList5"/>
    <dgm:cxn modelId="{67328AE2-8A30-4D44-A3CB-97F2F2FD3698}" srcId="{13B4826C-3961-41D1-A516-B53034812E20}" destId="{4372A089-B70C-44C2-81D6-A7FC45F66EC7}" srcOrd="1" destOrd="0" parTransId="{4A3D2042-81D4-4069-AA49-35D2CFC34E0E}" sibTransId="{33A7D66F-6E3E-42F3-ACBD-C4FDE3CF878B}"/>
    <dgm:cxn modelId="{1072CB1D-1702-4EF0-9158-6A21040433C6}" type="presOf" srcId="{0305A297-3B09-41F2-883C-D72FA9070D95}" destId="{3FF1A071-3485-4879-9076-63D6C521FA67}" srcOrd="0" destOrd="0" presId="urn:microsoft.com/office/officeart/2005/8/layout/vList5"/>
    <dgm:cxn modelId="{7E44ED9A-78D1-44DC-9F1E-4B855EE5F19B}" type="presOf" srcId="{74CCB87C-2C2F-48E5-915D-37E1FBB47125}" destId="{2518BDBD-8B88-471F-92A3-1829E9962E1A}" srcOrd="0" destOrd="0" presId="urn:microsoft.com/office/officeart/2005/8/layout/vList5"/>
    <dgm:cxn modelId="{018F1349-4451-4833-966F-523DED3EF438}" srcId="{3F2415CA-11E7-4F4F-AF94-AC0C2687F1DA}" destId="{F7F3F1A3-76D0-476F-BD8E-8551BF2D09DD}" srcOrd="1" destOrd="0" parTransId="{1D0025AB-276A-4382-B347-70D70EAE4284}" sibTransId="{65A71E3E-8C6C-4559-81D7-A1EE4DD11432}"/>
    <dgm:cxn modelId="{E135FD23-641F-4F45-8FC3-F5C2EF2079FE}" type="presOf" srcId="{400B6AF6-7456-41E3-8EF2-7122195111DB}" destId="{2518BDBD-8B88-471F-92A3-1829E9962E1A}" srcOrd="0" destOrd="1" presId="urn:microsoft.com/office/officeart/2005/8/layout/vList5"/>
    <dgm:cxn modelId="{345D2B57-C425-422A-A25C-BCE23179C530}" srcId="{13B4826C-3961-41D1-A516-B53034812E20}" destId="{3F2415CA-11E7-4F4F-AF94-AC0C2687F1DA}" srcOrd="0" destOrd="0" parTransId="{73F5C728-2C38-428A-A1C2-D480F5289662}" sibTransId="{CE5B1C2C-2DBA-4690-8C35-509C0B3F0066}"/>
    <dgm:cxn modelId="{7DD04DC7-6B91-4469-835F-7FE412077C17}" srcId="{13B4826C-3961-41D1-A516-B53034812E20}" destId="{0305A297-3B09-41F2-883C-D72FA9070D95}" srcOrd="2" destOrd="0" parTransId="{61A2F89D-FDBB-4280-A4ED-FB6499CE4259}" sibTransId="{0E83B43A-39EF-478D-968D-7E3DB6BD985C}"/>
    <dgm:cxn modelId="{ED281ADB-04FD-467D-8CB4-5CBBDD9B3E53}" srcId="{0305A297-3B09-41F2-883C-D72FA9070D95}" destId="{74CCB87C-2C2F-48E5-915D-37E1FBB47125}" srcOrd="0" destOrd="0" parTransId="{76334BD9-9D1E-4464-9EFF-DEE1F200CACE}" sibTransId="{52FBD132-5AF1-4DB5-A0E0-B12E82F68035}"/>
    <dgm:cxn modelId="{C0EC0367-6F3A-4D8B-8073-0CD68168B833}" srcId="{4372A089-B70C-44C2-81D6-A7FC45F66EC7}" destId="{9992C7B0-2D3E-4B8D-BC33-5A4420398632}" srcOrd="1" destOrd="0" parTransId="{C64FAD14-1C86-4B0F-9896-F1F710BF79D0}" sibTransId="{51E8BECC-6198-4FAF-8D69-8A4C3DEF3DF5}"/>
    <dgm:cxn modelId="{234B0390-DFE0-432F-BC59-CD18EEFE4C9C}" type="presOf" srcId="{13B4826C-3961-41D1-A516-B53034812E20}" destId="{C15B19EE-EEED-4C23-A963-0D06C6B667C1}" srcOrd="0" destOrd="0" presId="urn:microsoft.com/office/officeart/2005/8/layout/vList5"/>
    <dgm:cxn modelId="{EDD12355-652B-4187-ABD4-694056F72FF3}" type="presOf" srcId="{79CD4F55-C14A-41AD-8A0C-511E6FCF9CB0}" destId="{F12D50D8-D11C-4999-AB02-A7E6F509F6F6}" srcOrd="0" destOrd="0" presId="urn:microsoft.com/office/officeart/2005/8/layout/vList5"/>
    <dgm:cxn modelId="{41B236AE-F209-43A3-A479-61C4A97C6B81}" type="presOf" srcId="{3F2415CA-11E7-4F4F-AF94-AC0C2687F1DA}" destId="{02E73C00-D59F-47AD-95A6-D7A51852B5EC}" srcOrd="0" destOrd="0" presId="urn:microsoft.com/office/officeart/2005/8/layout/vList5"/>
    <dgm:cxn modelId="{8B15CFA5-1084-4484-A76D-A61DD56A3C91}" srcId="{3F2415CA-11E7-4F4F-AF94-AC0C2687F1DA}" destId="{61EC1AF5-536A-4DB4-8EB8-D2102CF99600}" srcOrd="0" destOrd="0" parTransId="{6F2E1A1C-77E4-4FDC-8B56-452B7FBD945E}" sibTransId="{E576AC97-EB30-450F-A61B-E11503F876E0}"/>
    <dgm:cxn modelId="{02199BF0-577B-4CFC-AC9D-95876E02802F}" type="presParOf" srcId="{C15B19EE-EEED-4C23-A963-0D06C6B667C1}" destId="{7DFFA98A-5010-45BB-B6E6-3F02B6D33C1B}" srcOrd="0" destOrd="0" presId="urn:microsoft.com/office/officeart/2005/8/layout/vList5"/>
    <dgm:cxn modelId="{8ED59E8B-274F-4770-930F-1FD5F9B92804}" type="presParOf" srcId="{7DFFA98A-5010-45BB-B6E6-3F02B6D33C1B}" destId="{02E73C00-D59F-47AD-95A6-D7A51852B5EC}" srcOrd="0" destOrd="0" presId="urn:microsoft.com/office/officeart/2005/8/layout/vList5"/>
    <dgm:cxn modelId="{7A8AE1BF-D580-49B0-A8EC-228014AA3447}" type="presParOf" srcId="{7DFFA98A-5010-45BB-B6E6-3F02B6D33C1B}" destId="{CC04B554-1FC9-4434-9852-984BB5DE52BE}" srcOrd="1" destOrd="0" presId="urn:microsoft.com/office/officeart/2005/8/layout/vList5"/>
    <dgm:cxn modelId="{21482AA4-180A-488E-AC5D-749E75152DB1}" type="presParOf" srcId="{C15B19EE-EEED-4C23-A963-0D06C6B667C1}" destId="{64798EAB-4E32-46A7-8FA2-FAFEA82AAB9A}" srcOrd="1" destOrd="0" presId="urn:microsoft.com/office/officeart/2005/8/layout/vList5"/>
    <dgm:cxn modelId="{CADA7EC9-509C-4561-A67D-A21FF2DB387A}" type="presParOf" srcId="{C15B19EE-EEED-4C23-A963-0D06C6B667C1}" destId="{9195A36C-F855-4344-82B1-39C9D1909B71}" srcOrd="2" destOrd="0" presId="urn:microsoft.com/office/officeart/2005/8/layout/vList5"/>
    <dgm:cxn modelId="{F3AC3984-20C9-4488-97D7-AFA91269B9CD}" type="presParOf" srcId="{9195A36C-F855-4344-82B1-39C9D1909B71}" destId="{DC1087CE-3645-4DC1-83CD-098B2BCA11F0}" srcOrd="0" destOrd="0" presId="urn:microsoft.com/office/officeart/2005/8/layout/vList5"/>
    <dgm:cxn modelId="{6D1455B0-DE77-40EF-9465-01E3EB9EC559}" type="presParOf" srcId="{9195A36C-F855-4344-82B1-39C9D1909B71}" destId="{F12D50D8-D11C-4999-AB02-A7E6F509F6F6}" srcOrd="1" destOrd="0" presId="urn:microsoft.com/office/officeart/2005/8/layout/vList5"/>
    <dgm:cxn modelId="{1BE67FD5-55FA-46AB-A9AD-0C052F7F5380}" type="presParOf" srcId="{C15B19EE-EEED-4C23-A963-0D06C6B667C1}" destId="{A1F4B8C4-108E-4799-B504-CBC106F9D181}" srcOrd="3" destOrd="0" presId="urn:microsoft.com/office/officeart/2005/8/layout/vList5"/>
    <dgm:cxn modelId="{616B535E-C0FB-4549-ABAC-0408DBC4D4DE}" type="presParOf" srcId="{C15B19EE-EEED-4C23-A963-0D06C6B667C1}" destId="{31767DDC-A37B-41F5-A45B-C76E01E2CBB0}" srcOrd="4" destOrd="0" presId="urn:microsoft.com/office/officeart/2005/8/layout/vList5"/>
    <dgm:cxn modelId="{DE16CB68-28A8-420F-BB9C-0BFD299BFF19}" type="presParOf" srcId="{31767DDC-A37B-41F5-A45B-C76E01E2CBB0}" destId="{3FF1A071-3485-4879-9076-63D6C521FA67}" srcOrd="0" destOrd="0" presId="urn:microsoft.com/office/officeart/2005/8/layout/vList5"/>
    <dgm:cxn modelId="{8824ACD7-2BA4-4F5B-8743-63184A62954A}" type="presParOf" srcId="{31767DDC-A37B-41F5-A45B-C76E01E2CBB0}" destId="{2518BDBD-8B88-471F-92A3-1829E9962E1A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62CDD-7664-4247-B594-8E8E9B8F5722}" type="doc">
      <dgm:prSet loTypeId="urn:microsoft.com/office/officeart/2005/8/layout/arrow5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8A803AC8-5262-42E3-A7FB-DD74D95CA7E7}">
      <dgm:prSet phldrT="[Text]" custT="1"/>
      <dgm:spPr/>
      <dgm:t>
        <a:bodyPr/>
        <a:lstStyle/>
        <a:p>
          <a:r>
            <a:rPr lang="en-US" sz="2800" dirty="0" smtClean="0"/>
            <a:t>competency</a:t>
          </a:r>
          <a:endParaRPr lang="id-ID" sz="2800" dirty="0"/>
        </a:p>
      </dgm:t>
    </dgm:pt>
    <dgm:pt modelId="{E23A9503-8298-4BCC-86C4-C820E2198008}" type="parTrans" cxnId="{066D9450-1B09-4857-8348-9AC8436EE064}">
      <dgm:prSet/>
      <dgm:spPr/>
      <dgm:t>
        <a:bodyPr/>
        <a:lstStyle/>
        <a:p>
          <a:endParaRPr lang="id-ID"/>
        </a:p>
      </dgm:t>
    </dgm:pt>
    <dgm:pt modelId="{08B15B01-D501-4EAD-8522-5611E354C00D}" type="sibTrans" cxnId="{066D9450-1B09-4857-8348-9AC8436EE064}">
      <dgm:prSet/>
      <dgm:spPr/>
      <dgm:t>
        <a:bodyPr/>
        <a:lstStyle/>
        <a:p>
          <a:endParaRPr lang="id-ID"/>
        </a:p>
      </dgm:t>
    </dgm:pt>
    <dgm:pt modelId="{0503CD49-443A-4FF1-A084-8EFFB91048FE}">
      <dgm:prSet phldrT="[Text]"/>
      <dgm:spPr/>
      <dgm:t>
        <a:bodyPr/>
        <a:lstStyle/>
        <a:p>
          <a:r>
            <a:rPr lang="en-US" smtClean="0"/>
            <a:t>competence</a:t>
          </a:r>
          <a:endParaRPr lang="id-ID" dirty="0"/>
        </a:p>
      </dgm:t>
    </dgm:pt>
    <dgm:pt modelId="{EB7F1CD0-010C-41BC-AC7E-6BC7A444E090}" type="parTrans" cxnId="{D36F5E3C-65B6-4185-9CE6-9FF904E98428}">
      <dgm:prSet/>
      <dgm:spPr/>
      <dgm:t>
        <a:bodyPr/>
        <a:lstStyle/>
        <a:p>
          <a:endParaRPr lang="id-ID"/>
        </a:p>
      </dgm:t>
    </dgm:pt>
    <dgm:pt modelId="{D3FCFCEA-EAA0-4BEB-B854-3C50F81832D1}" type="sibTrans" cxnId="{D36F5E3C-65B6-4185-9CE6-9FF904E98428}">
      <dgm:prSet/>
      <dgm:spPr/>
      <dgm:t>
        <a:bodyPr/>
        <a:lstStyle/>
        <a:p>
          <a:endParaRPr lang="id-ID"/>
        </a:p>
      </dgm:t>
    </dgm:pt>
    <dgm:pt modelId="{D40106F0-10FC-4C55-A2AC-BDA715BCBEF1}" type="pres">
      <dgm:prSet presAssocID="{27662CDD-7664-4247-B594-8E8E9B8F57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15B697A-F32D-4DD5-BC66-E8308C94F265}" type="pres">
      <dgm:prSet presAssocID="{8A803AC8-5262-42E3-A7FB-DD74D95CA7E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EE6ECF-5C0D-45C5-A17E-6EB8BFBF4558}" type="pres">
      <dgm:prSet presAssocID="{0503CD49-443A-4FF1-A084-8EFFB91048F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36F5E3C-65B6-4185-9CE6-9FF904E98428}" srcId="{27662CDD-7664-4247-B594-8E8E9B8F5722}" destId="{0503CD49-443A-4FF1-A084-8EFFB91048FE}" srcOrd="1" destOrd="0" parTransId="{EB7F1CD0-010C-41BC-AC7E-6BC7A444E090}" sibTransId="{D3FCFCEA-EAA0-4BEB-B854-3C50F81832D1}"/>
    <dgm:cxn modelId="{131A46C4-123A-49A9-8B6D-5E00920DA7F3}" type="presOf" srcId="{8A803AC8-5262-42E3-A7FB-DD74D95CA7E7}" destId="{915B697A-F32D-4DD5-BC66-E8308C94F265}" srcOrd="0" destOrd="0" presId="urn:microsoft.com/office/officeart/2005/8/layout/arrow5"/>
    <dgm:cxn modelId="{FB268915-CA08-4E10-94CC-75B920F75AFF}" type="presOf" srcId="{27662CDD-7664-4247-B594-8E8E9B8F5722}" destId="{D40106F0-10FC-4C55-A2AC-BDA715BCBEF1}" srcOrd="0" destOrd="0" presId="urn:microsoft.com/office/officeart/2005/8/layout/arrow5"/>
    <dgm:cxn modelId="{BA11A850-D97C-45B7-8240-BF3D2C1A9849}" type="presOf" srcId="{0503CD49-443A-4FF1-A084-8EFFB91048FE}" destId="{33EE6ECF-5C0D-45C5-A17E-6EB8BFBF4558}" srcOrd="0" destOrd="0" presId="urn:microsoft.com/office/officeart/2005/8/layout/arrow5"/>
    <dgm:cxn modelId="{066D9450-1B09-4857-8348-9AC8436EE064}" srcId="{27662CDD-7664-4247-B594-8E8E9B8F5722}" destId="{8A803AC8-5262-42E3-A7FB-DD74D95CA7E7}" srcOrd="0" destOrd="0" parTransId="{E23A9503-8298-4BCC-86C4-C820E2198008}" sibTransId="{08B15B01-D501-4EAD-8522-5611E354C00D}"/>
    <dgm:cxn modelId="{B0BC929E-3A68-4FC1-A60A-6B78D2A8797D}" type="presParOf" srcId="{D40106F0-10FC-4C55-A2AC-BDA715BCBEF1}" destId="{915B697A-F32D-4DD5-BC66-E8308C94F265}" srcOrd="0" destOrd="0" presId="urn:microsoft.com/office/officeart/2005/8/layout/arrow5"/>
    <dgm:cxn modelId="{63CC668A-C2EE-41CD-9664-0529AB63480F}" type="presParOf" srcId="{D40106F0-10FC-4C55-A2AC-BDA715BCBEF1}" destId="{33EE6ECF-5C0D-45C5-A17E-6EB8BFBF4558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08BCE-57E9-4A76-83C0-D2640616D6C7}">
      <dsp:nvSpPr>
        <dsp:cNvPr id="0" name=""/>
        <dsp:cNvSpPr/>
      </dsp:nvSpPr>
      <dsp:spPr>
        <a:xfrm rot="3353139">
          <a:off x="1069117" y="4277213"/>
          <a:ext cx="782692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782692" y="33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1FCFC-8FE4-458D-AA8D-7EEBD987F713}">
      <dsp:nvSpPr>
        <dsp:cNvPr id="0" name=""/>
        <dsp:cNvSpPr/>
      </dsp:nvSpPr>
      <dsp:spPr>
        <a:xfrm rot="903602">
          <a:off x="1478755" y="3493646"/>
          <a:ext cx="870314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870314" y="33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3BF82-1D04-4428-8B9C-EBCCD6BCB98F}">
      <dsp:nvSpPr>
        <dsp:cNvPr id="0" name=""/>
        <dsp:cNvSpPr/>
      </dsp:nvSpPr>
      <dsp:spPr>
        <a:xfrm rot="20615203">
          <a:off x="1476765" y="2821576"/>
          <a:ext cx="831164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831164" y="33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238B8-782D-4720-999B-05AF5A18D3F9}">
      <dsp:nvSpPr>
        <dsp:cNvPr id="0" name=""/>
        <dsp:cNvSpPr/>
      </dsp:nvSpPr>
      <dsp:spPr>
        <a:xfrm rot="18079843">
          <a:off x="1022562" y="2093421"/>
          <a:ext cx="685866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685866" y="33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0856C-8CEC-4224-9067-4531616625F6}">
      <dsp:nvSpPr>
        <dsp:cNvPr id="0" name=""/>
        <dsp:cNvSpPr/>
      </dsp:nvSpPr>
      <dsp:spPr>
        <a:xfrm>
          <a:off x="-413819" y="2292859"/>
          <a:ext cx="2248179" cy="21488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294445-13F0-477D-95D7-50E4C37A0985}">
      <dsp:nvSpPr>
        <dsp:cNvPr id="0" name=""/>
        <dsp:cNvSpPr/>
      </dsp:nvSpPr>
      <dsp:spPr>
        <a:xfrm>
          <a:off x="838200" y="533399"/>
          <a:ext cx="2176573" cy="1343024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err="1" smtClean="0">
              <a:ln w="50800"/>
              <a:solidFill>
                <a:schemeClr val="bg1"/>
              </a:solidFill>
              <a:effectLst/>
            </a:rPr>
            <a:t>Jenis</a:t>
          </a:r>
          <a:r>
            <a:rPr lang="en-US" sz="1800" b="1" kern="1200" cap="none" spc="0" dirty="0" smtClean="0">
              <a:ln w="50800"/>
              <a:solidFill>
                <a:schemeClr val="bg1"/>
              </a:solidFill>
              <a:effectLst/>
            </a:rPr>
            <a:t>               </a:t>
          </a:r>
          <a:r>
            <a:rPr lang="en-US" sz="1800" b="1" kern="1200" cap="none" spc="0" dirty="0" err="1" smtClean="0">
              <a:ln w="50800"/>
              <a:solidFill>
                <a:schemeClr val="bg1"/>
              </a:solidFill>
              <a:effectLst/>
            </a:rPr>
            <a:t>dan</a:t>
          </a:r>
          <a:r>
            <a:rPr lang="en-US" sz="1800" b="1" kern="1200" cap="none" spc="0" dirty="0" smtClean="0">
              <a:ln w="50800"/>
              <a:solidFill>
                <a:schemeClr val="bg1"/>
              </a:solidFill>
              <a:effectLst/>
            </a:rPr>
            <a:t> strata </a:t>
          </a:r>
          <a:r>
            <a:rPr lang="en-US" sz="1800" b="1" kern="1200" cap="none" spc="0" dirty="0" err="1" smtClean="0">
              <a:ln w="50800"/>
              <a:solidFill>
                <a:schemeClr val="bg1"/>
              </a:solidFill>
              <a:effectLst/>
            </a:rPr>
            <a:t>Pendidikan</a:t>
          </a:r>
          <a:endParaRPr lang="en-US" sz="1800" b="1" kern="1200" cap="none" spc="0" dirty="0">
            <a:ln w="50800"/>
            <a:solidFill>
              <a:schemeClr val="bg1"/>
            </a:solidFill>
            <a:effectLst/>
          </a:endParaRPr>
        </a:p>
      </dsp:txBody>
      <dsp:txXfrm>
        <a:off x="1156952" y="730080"/>
        <a:ext cx="1539069" cy="949662"/>
      </dsp:txXfrm>
    </dsp:sp>
    <dsp:sp modelId="{46B0EE22-634F-41D6-B3CA-E24CCD2FE01E}">
      <dsp:nvSpPr>
        <dsp:cNvPr id="0" name=""/>
        <dsp:cNvSpPr/>
      </dsp:nvSpPr>
      <dsp:spPr>
        <a:xfrm>
          <a:off x="2133599" y="1658921"/>
          <a:ext cx="2661499" cy="146528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Tingkat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keahlian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kemampuan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rofesi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</a:t>
          </a:r>
        </a:p>
      </dsp:txBody>
      <dsp:txXfrm>
        <a:off x="2523367" y="1873506"/>
        <a:ext cx="1881963" cy="1036110"/>
      </dsp:txXfrm>
    </dsp:sp>
    <dsp:sp modelId="{BDAA9076-6958-4384-95E5-D73592BF3466}">
      <dsp:nvSpPr>
        <dsp:cNvPr id="0" name=""/>
        <dsp:cNvSpPr/>
      </dsp:nvSpPr>
      <dsp:spPr>
        <a:xfrm>
          <a:off x="2209794" y="3200404"/>
          <a:ext cx="2645396" cy="152360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Jabatan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perusahan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kepegawaian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7203" y="3423531"/>
        <a:ext cx="1870578" cy="1077354"/>
      </dsp:txXfrm>
    </dsp:sp>
    <dsp:sp modelId="{8BE2FD63-DB06-4F9F-A8B2-0D3351E87DCC}">
      <dsp:nvSpPr>
        <dsp:cNvPr id="0" name=""/>
        <dsp:cNvSpPr/>
      </dsp:nvSpPr>
      <dsp:spPr>
        <a:xfrm>
          <a:off x="990598" y="4571995"/>
          <a:ext cx="2300789" cy="1485721"/>
        </a:xfrm>
        <a:prstGeom prst="ellipse">
          <a:avLst/>
        </a:prstGeom>
        <a:solidFill>
          <a:srgbClr val="74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Tingkat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penghargaan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masy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pengguna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tenaga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kerja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7541" y="4789574"/>
        <a:ext cx="1626903" cy="1050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4B554-1FC9-4434-9852-984BB5DE52BE}">
      <dsp:nvSpPr>
        <dsp:cNvPr id="0" name=""/>
        <dsp:cNvSpPr/>
      </dsp:nvSpPr>
      <dsp:spPr>
        <a:xfrm rot="5400000">
          <a:off x="4199146" y="-2131577"/>
          <a:ext cx="805457" cy="5273027"/>
        </a:xfrm>
        <a:prstGeom prst="round2SameRect">
          <a:avLst/>
        </a:prstGeom>
        <a:solidFill>
          <a:srgbClr val="F3F7C1">
            <a:alpha val="89804"/>
          </a:srgb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Menguasai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metode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penelitian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Memiliki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kepekaan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masalah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nyata</a:t>
          </a:r>
          <a:endParaRPr lang="en-US" sz="2100" kern="1200" dirty="0"/>
        </a:p>
      </dsp:txBody>
      <dsp:txXfrm rot="-5400000">
        <a:off x="1965362" y="141526"/>
        <a:ext cx="5233708" cy="726819"/>
      </dsp:txXfrm>
    </dsp:sp>
    <dsp:sp modelId="{02E73C00-D59F-47AD-95A6-D7A51852B5EC}">
      <dsp:nvSpPr>
        <dsp:cNvPr id="0" name=""/>
        <dsp:cNvSpPr/>
      </dsp:nvSpPr>
      <dsp:spPr>
        <a:xfrm>
          <a:off x="610" y="1525"/>
          <a:ext cx="1964750" cy="100682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peneliti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9" y="50674"/>
        <a:ext cx="1866452" cy="908524"/>
      </dsp:txXfrm>
    </dsp:sp>
    <dsp:sp modelId="{F12D50D8-D11C-4999-AB02-A7E6F509F6F6}">
      <dsp:nvSpPr>
        <dsp:cNvPr id="0" name=""/>
        <dsp:cNvSpPr/>
      </dsp:nvSpPr>
      <dsp:spPr>
        <a:xfrm rot="5400000">
          <a:off x="4199146" y="-1074413"/>
          <a:ext cx="805457" cy="5273027"/>
        </a:xfrm>
        <a:prstGeom prst="round2SameRect">
          <a:avLst/>
        </a:prstGeom>
        <a:solidFill>
          <a:srgbClr val="F3F7C1">
            <a:alpha val="90000"/>
          </a:srgb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Memiliki</a:t>
          </a:r>
          <a:r>
            <a:rPr lang="en-US" sz="2100" kern="1200" dirty="0" smtClean="0"/>
            <a:t> leadership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Mampu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menerapkan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prinsip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manajemen</a:t>
          </a:r>
          <a:endParaRPr lang="en-US" sz="2100" kern="1200" dirty="0"/>
        </a:p>
      </dsp:txBody>
      <dsp:txXfrm rot="-5400000">
        <a:off x="1965362" y="1198690"/>
        <a:ext cx="5233708" cy="726819"/>
      </dsp:txXfrm>
    </dsp:sp>
    <dsp:sp modelId="{DC1087CE-3645-4DC1-83CD-098B2BCA11F0}">
      <dsp:nvSpPr>
        <dsp:cNvPr id="0" name=""/>
        <dsp:cNvSpPr/>
      </dsp:nvSpPr>
      <dsp:spPr>
        <a:xfrm>
          <a:off x="610" y="1058688"/>
          <a:ext cx="1964750" cy="1006822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manajer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9" y="1107837"/>
        <a:ext cx="1866452" cy="908524"/>
      </dsp:txXfrm>
    </dsp:sp>
    <dsp:sp modelId="{2518BDBD-8B88-471F-92A3-1829E9962E1A}">
      <dsp:nvSpPr>
        <dsp:cNvPr id="0" name=""/>
        <dsp:cNvSpPr/>
      </dsp:nvSpPr>
      <dsp:spPr>
        <a:xfrm rot="5400000">
          <a:off x="4199146" y="-17250"/>
          <a:ext cx="805457" cy="5273027"/>
        </a:xfrm>
        <a:prstGeom prst="round2SameRect">
          <a:avLst/>
        </a:prstGeom>
        <a:solidFill>
          <a:srgbClr val="F3F7C1">
            <a:alpha val="90000"/>
          </a:srgb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Mampu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merencanakan</a:t>
          </a:r>
          <a:r>
            <a:rPr lang="en-US" sz="2100" kern="1200" dirty="0" smtClean="0"/>
            <a:t> program 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Mampu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melaksanakan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mengendalikan</a:t>
          </a:r>
          <a:endParaRPr lang="en-US" sz="2100" kern="1200" dirty="0"/>
        </a:p>
      </dsp:txBody>
      <dsp:txXfrm rot="-5400000">
        <a:off x="1965362" y="2255854"/>
        <a:ext cx="5233708" cy="726819"/>
      </dsp:txXfrm>
    </dsp:sp>
    <dsp:sp modelId="{3FF1A071-3485-4879-9076-63D6C521FA67}">
      <dsp:nvSpPr>
        <dsp:cNvPr id="0" name=""/>
        <dsp:cNvSpPr/>
      </dsp:nvSpPr>
      <dsp:spPr>
        <a:xfrm>
          <a:off x="610" y="2115852"/>
          <a:ext cx="1964750" cy="1006822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perencana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9" y="2165001"/>
        <a:ext cx="1866452" cy="908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B697A-F32D-4DD5-BC66-E8308C94F265}">
      <dsp:nvSpPr>
        <dsp:cNvPr id="0" name=""/>
        <dsp:cNvSpPr/>
      </dsp:nvSpPr>
      <dsp:spPr>
        <a:xfrm rot="16200000">
          <a:off x="1143" y="653479"/>
          <a:ext cx="2757041" cy="275704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competency</a:t>
          </a:r>
          <a:endParaRPr lang="id-ID" sz="2800" kern="1200" dirty="0"/>
        </a:p>
      </dsp:txBody>
      <dsp:txXfrm rot="5400000">
        <a:off x="1143" y="1342739"/>
        <a:ext cx="2274559" cy="1378521"/>
      </dsp:txXfrm>
    </dsp:sp>
    <dsp:sp modelId="{33EE6ECF-5C0D-45C5-A17E-6EB8BFBF4558}">
      <dsp:nvSpPr>
        <dsp:cNvPr id="0" name=""/>
        <dsp:cNvSpPr/>
      </dsp:nvSpPr>
      <dsp:spPr>
        <a:xfrm rot="5400000">
          <a:off x="2956815" y="653479"/>
          <a:ext cx="2757041" cy="275704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competence</a:t>
          </a:r>
          <a:endParaRPr lang="id-ID" sz="2900" kern="1200" dirty="0"/>
        </a:p>
      </dsp:txBody>
      <dsp:txXfrm rot="-5400000">
        <a:off x="3439297" y="1342739"/>
        <a:ext cx="2274559" cy="1378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212" cy="55695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1"/>
            <a:ext cx="3037212" cy="55695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69098E6D-416C-4424-8D74-0CCF8D8E8E28}" type="datetimeFigureOut">
              <a:rPr lang="id-ID" smtClean="0"/>
              <a:pPr/>
              <a:t>28/01/2014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0566520"/>
            <a:ext cx="3037212" cy="556952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10566520"/>
            <a:ext cx="3037212" cy="556952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A7B63E8E-2614-4896-9947-57125BBC477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2593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556260"/>
          </a:xfrm>
          <a:prstGeom prst="rect">
            <a:avLst/>
          </a:prstGeom>
        </p:spPr>
        <p:txBody>
          <a:bodyPr vert="horz" lIns="99064" tIns="49533" rIns="99064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556260"/>
          </a:xfrm>
          <a:prstGeom prst="rect">
            <a:avLst/>
          </a:prstGeom>
        </p:spPr>
        <p:txBody>
          <a:bodyPr vert="horz" lIns="99064" tIns="49533" rIns="99064" bIns="49533" rtlCol="0"/>
          <a:lstStyle>
            <a:lvl1pPr algn="r">
              <a:defRPr sz="1300"/>
            </a:lvl1pPr>
          </a:lstStyle>
          <a:p>
            <a:fld id="{F7C5BBBA-1CA6-4AD5-89FE-F7979438387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833438"/>
            <a:ext cx="5562600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4" tIns="49533" rIns="99064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lIns="99064" tIns="49533" rIns="99064" bIns="495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9064" tIns="49533" rIns="99064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9064" tIns="49533" rIns="99064" bIns="49533" rtlCol="0" anchor="b"/>
          <a:lstStyle>
            <a:lvl1pPr algn="r">
              <a:defRPr sz="1300"/>
            </a:lvl1pPr>
          </a:lstStyle>
          <a:p>
            <a:fld id="{39FDF7D1-84CE-4EA4-AAA0-AD98A45C9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23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835025"/>
            <a:ext cx="5559425" cy="4170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C2BBD-E713-4FCC-B0DE-6F1E4EC014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92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18CC-182A-4108-A67E-6AAD60983CB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Engineering education development Project. Ini adalah satu contoh. Ini menjadi referensi raker tahun 2000. setelah ini kemudian keluar KepMendiknas 232/2000..kelihatan bahwa masih berbasis substansi</a:t>
            </a:r>
          </a:p>
        </p:txBody>
      </p:sp>
    </p:spTree>
    <p:extLst>
      <p:ext uri="{BB962C8B-B14F-4D97-AF65-F5344CB8AC3E}">
        <p14:creationId xmlns="" xmlns:p14="http://schemas.microsoft.com/office/powerpoint/2010/main" val="31346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18CC-182A-4108-A67E-6AAD60983CB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Engineering education development Project. Ini adalah satu contoh. Ini menjadi referensi raker tahun 2000. setelah ini kemudian keluar KepMendiknas 232/2000..kelihatan bahwa masih berbasis substansi</a:t>
            </a:r>
          </a:p>
        </p:txBody>
      </p:sp>
    </p:spTree>
    <p:extLst>
      <p:ext uri="{BB962C8B-B14F-4D97-AF65-F5344CB8AC3E}">
        <p14:creationId xmlns="" xmlns:p14="http://schemas.microsoft.com/office/powerpoint/2010/main" val="327863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F753C-A136-4C8B-92B6-CFBC0EE1C96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833438"/>
            <a:ext cx="5567362" cy="417671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Tahun 1994 yang digarap adalah ilmunya, sementara sekarang yang digarap adalah orangnya. </a:t>
            </a:r>
          </a:p>
        </p:txBody>
      </p:sp>
    </p:spTree>
    <p:extLst>
      <p:ext uri="{BB962C8B-B14F-4D97-AF65-F5344CB8AC3E}">
        <p14:creationId xmlns="" xmlns:p14="http://schemas.microsoft.com/office/powerpoint/2010/main" val="224300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AE9E9-AA2D-4793-B1AB-B2B977AE722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Tugas</a:t>
            </a:r>
            <a:r>
              <a:rPr lang="en-US" baseline="0" smtClean="0"/>
              <a:t> lembaga/universitas dan tugas program studi dalam pengembangan kurikulum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434624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F9468-35E9-4317-9AA4-D8EA430CD2B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274383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3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E297A-8C55-4A16-9336-7D607F00B8AE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755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4CD25-D698-4A81-A795-E19AC287FD6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639150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0938" y="10567010"/>
            <a:ext cx="3037840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4" tIns="49533" rIns="99064" bIns="49533" anchor="b"/>
          <a:lstStyle/>
          <a:p>
            <a:pPr algn="r"/>
            <a:fld id="{61494B1C-3D45-4B44-8806-9CACC59B8EA8}" type="slidenum">
              <a:rPr lang="en-US" sz="1300"/>
              <a:pPr algn="r"/>
              <a:t>30</a:t>
            </a:fld>
            <a:endParaRPr lang="en-US" sz="1300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833438"/>
            <a:ext cx="5562600" cy="41719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31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5488" y="835025"/>
            <a:ext cx="5559425" cy="4170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C2BBD-E713-4FCC-B0DE-6F1E4EC014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8053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2F875-3D0D-4E8D-8586-B349B2AA5D10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835025"/>
            <a:ext cx="5559425" cy="417036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588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3B61F-8E97-49D7-B49D-E20911E12061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943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3B61F-8E97-49D7-B49D-E20911E12061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851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Pada sisi kanan: yang diintegrasikan adalah model/strategi pembelajarannya. Struktur pembelajarannya mungkin dapat masih berdasarkan seri, namun pendesain harus sadar bahwa di dalam mengembangkan model dan strategi pembelajarannya adalah dengan model paralel. Contoh FT sipil UGM: dalam kelompok ilmu dibuat 1 tugas yang terdiri dari beberapa mata kuliah di dalam satu kelompok ilmu. </a:t>
            </a:r>
          </a:p>
          <a:p>
            <a:r>
              <a:rPr lang="en-US" smtClean="0">
                <a:latin typeface="Arial" charset="0"/>
              </a:rPr>
              <a:t>Dikembangkan model matriks antara kompetensi, mata kuliah dan semester</a:t>
            </a:r>
          </a:p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961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447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EF360-9E64-4CDA-A43D-3A43CD54514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835025"/>
            <a:ext cx="5559425" cy="41703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Perubahan</a:t>
            </a:r>
            <a:r>
              <a:rPr lang="en-US" baseline="0" smtClean="0"/>
              <a:t> kurikulum lebih banyak hanya pada tataran dokumen, belum pada kegiatannya/ penerapannya (proses pembelajaran, proses evaluasi, penciptaan suasana)</a:t>
            </a:r>
          </a:p>
          <a:p>
            <a:pPr eaLnBrk="1" hangingPunct="1"/>
            <a:r>
              <a:rPr lang="en-US" baseline="0" smtClean="0"/>
              <a:t>Pengembangan kurikulum menyangkut 2 hal :</a:t>
            </a:r>
          </a:p>
          <a:p>
            <a:pPr eaLnBrk="1" hangingPunct="1"/>
            <a:r>
              <a:rPr lang="en-US" baseline="0" smtClean="0"/>
              <a:t>a. Pengaturan substansi -&gt; pengembangan keilmuan</a:t>
            </a:r>
          </a:p>
          <a:p>
            <a:pPr eaLnBrk="1" hangingPunct="1"/>
            <a:r>
              <a:rPr lang="en-US" baseline="0" smtClean="0"/>
              <a:t>b. Pemilihan strategi      -&gt; pengembangan pembelajaran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297390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704C2-DB36-436C-812E-D9DBAA5F3BBA}" type="slidenum">
              <a:rPr lang="en-US" smtClean="0">
                <a:latin typeface="Arial" charset="0"/>
              </a:rPr>
              <a:pPr/>
              <a:t>44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588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678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683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7B203-A9F8-435D-B371-AC9F98DF9C89}" type="slidenum">
              <a:rPr lang="en-US" smtClean="0">
                <a:latin typeface="Arial" charset="0"/>
              </a:rPr>
              <a:pPr/>
              <a:t>47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73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835025"/>
            <a:ext cx="5559425" cy="4170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C2BBD-E713-4FCC-B0DE-6F1E4EC014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764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3438"/>
            <a:ext cx="5567362" cy="417671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693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A55E8-FF03-4B8A-AFCD-F2E210F7CC76}" type="slidenum">
              <a:rPr lang="en-US" smtClean="0">
                <a:latin typeface="Arial" charset="0"/>
              </a:rPr>
              <a:pPr/>
              <a:t>49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770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7D0F9-51C7-4C27-A9EB-D956D47511F2}" type="slidenum">
              <a:rPr lang="en-US" smtClean="0">
                <a:latin typeface="Arial" charset="0"/>
              </a:rPr>
              <a:pPr/>
              <a:t>50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425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DF7D1-84CE-4EA4-AAA0-AD98A45C9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68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835025"/>
            <a:ext cx="5559425" cy="4170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C2BBD-E713-4FCC-B0DE-6F1E4EC014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034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835025"/>
            <a:ext cx="5559425" cy="4170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C2BBD-E713-4FCC-B0DE-6F1E4EC014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500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7075" y="835025"/>
            <a:ext cx="5559425" cy="4170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C2BBD-E713-4FCC-B0DE-6F1E4EC014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624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6461A-8406-4F22-B454-BD8A20BD2D14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95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D51E6-9D2F-438F-BE35-23173E2B426B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96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1B86B-DA82-411C-AD87-D6F3B0A0A1F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12758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19" Type="http://schemas.openxmlformats.org/officeDocument/2006/relationships/image" Target="../media/image21.wmf"/><Relationship Id="rId4" Type="http://schemas.openxmlformats.org/officeDocument/2006/relationships/image" Target="../media/image4.wmf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9.png"/><Relationship Id="rId18" Type="http://schemas.openxmlformats.org/officeDocument/2006/relationships/image" Target="../media/image5.wmf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3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png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5" Type="http://schemas.openxmlformats.org/officeDocument/2006/relationships/image" Target="../media/image21.wmf"/><Relationship Id="rId10" Type="http://schemas.openxmlformats.org/officeDocument/2006/relationships/image" Target="../media/image17.png"/><Relationship Id="rId19" Type="http://schemas.openxmlformats.org/officeDocument/2006/relationships/image" Target="../media/image11.png"/><Relationship Id="rId4" Type="http://schemas.openxmlformats.org/officeDocument/2006/relationships/image" Target="../media/image13.wmf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35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gif"/><Relationship Id="rId5" Type="http://schemas.openxmlformats.org/officeDocument/2006/relationships/image" Target="../media/image38.wmf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643998" cy="6357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latin typeface="Garamond" pitchFamily="18" charset="0"/>
              <a:ea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Garamond" pitchFamily="18" charset="0"/>
                <a:ea typeface="Verdana"/>
                <a:cs typeface="Verdana"/>
              </a:rPr>
              <a:t>KURIKULUM UIN</a:t>
            </a:r>
            <a:endParaRPr lang="id-ID" sz="28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latin typeface="Garamond" pitchFamily="18" charset="0"/>
              <a:ea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Garamond" pitchFamily="18" charset="0"/>
                <a:ea typeface="Verdana"/>
                <a:cs typeface="Verdana"/>
              </a:rPr>
              <a:t>TERINTEGRASI DG MERUJUK KKNI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Garamond" pitchFamily="18" charset="0"/>
                <a:ea typeface="Verdana"/>
                <a:cs typeface="Verdana"/>
              </a:rPr>
              <a:t>MENUJU WORLDCLASS UNIVERSITY</a:t>
            </a:r>
            <a:endParaRPr lang="id-ID" sz="28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latin typeface="Garamond" pitchFamily="18" charset="0"/>
              <a:ea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b="1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latin typeface="Garamond" pitchFamily="18" charset="0"/>
              <a:ea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b="1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latin typeface="Garamond" pitchFamily="18" charset="0"/>
              <a:ea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Garamond" pitchFamily="18" charset="0"/>
                <a:ea typeface="Verdana"/>
                <a:cs typeface="Verdana"/>
              </a:rPr>
              <a:t>Oleh </a:t>
            </a:r>
            <a:endParaRPr lang="id-ID" sz="28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latin typeface="Garamond" pitchFamily="18" charset="0"/>
              <a:ea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Garamond" pitchFamily="18" charset="0"/>
                <a:ea typeface="Verdana"/>
                <a:cs typeface="Verdana"/>
              </a:rPr>
              <a:t>Sutrisno </a:t>
            </a:r>
            <a:endParaRPr lang="id-ID" sz="28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latin typeface="Garamond" pitchFamily="18" charset="0"/>
              <a:ea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Garamond" pitchFamily="18" charset="0"/>
                <a:ea typeface="Verdana"/>
                <a:cs typeface="Verdana"/>
              </a:rPr>
              <a:t>UIN SUNAN KALIJAGA YOGYAKARTA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latin typeface="Garamond" pitchFamily="18" charset="0"/>
              <a:ea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8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latin typeface="Garamond" pitchFamily="18" charset="0"/>
              <a:ea typeface="Verdana"/>
              <a:cs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Verdana"/>
                <a:ea typeface="Verdana"/>
                <a:cs typeface="Verdan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>
            <a:off x="1601462" y="3088575"/>
            <a:ext cx="2308521" cy="740591"/>
          </a:xfrm>
          <a:prstGeom prst="rightArrow">
            <a:avLst/>
          </a:prstGeom>
          <a:solidFill>
            <a:schemeClr val="bg1">
              <a:lumMod val="65000"/>
              <a:alpha val="30196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2847651"/>
              </p:ext>
            </p:extLst>
          </p:nvPr>
        </p:nvGraphicFramePr>
        <p:xfrm>
          <a:off x="4267200" y="457201"/>
          <a:ext cx="4724400" cy="5959991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7099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DESKRIPSI LEVEL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6</a:t>
                      </a:r>
                      <a:endParaRPr lang="en-US" sz="20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setara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dengan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lulusan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S1)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  <a:tabLst>
                          <a:tab pos="1786255" algn="l"/>
                        </a:tabLst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9E3"/>
                    </a:solidFill>
                  </a:tcPr>
                </a:tc>
              </a:tr>
              <a:tr h="1499542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  <a:tabLst>
                          <a:tab pos="1786255" algn="l"/>
                        </a:tabLs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D3"/>
                    </a:solidFill>
                  </a:tcPr>
                </a:tc>
              </a:tr>
              <a:tr h="2455119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86255" algn="l"/>
                        </a:tabLst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4575899"/>
              </p:ext>
            </p:extLst>
          </p:nvPr>
        </p:nvGraphicFramePr>
        <p:xfrm>
          <a:off x="4267200" y="1219200"/>
          <a:ext cx="4724400" cy="129540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1295400">
                <a:tc>
                  <a:txBody>
                    <a:bodyPr/>
                    <a:lstStyle/>
                    <a:p>
                      <a:pPr marL="174625" indent="-1682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Mampu 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mengaplikasikan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bidang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keahliannya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memanfaatkan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IPTEKS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pada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bidangnya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penyelesaian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masalah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serta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beradaptasi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terhadap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situasi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yang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dihadapi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9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287943"/>
              </p:ext>
            </p:extLst>
          </p:nvPr>
        </p:nvGraphicFramePr>
        <p:xfrm>
          <a:off x="4267200" y="4038600"/>
          <a:ext cx="4724400" cy="2461768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2455119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Mampu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mengambil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keputusan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yang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tepat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berdasarkan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analisis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informasi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data,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memberikan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petunjuk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memilih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berbagai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alternatif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solusi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secara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mandiri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kelompok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. </a:t>
                      </a:r>
                    </a:p>
                    <a:p>
                      <a:pPr marL="17462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Bertanggung jawab pada pekerjaan sendiri dan dapat diberi tanggung jawab atas pencapaian hasil kerja organisasi.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B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776162"/>
              </p:ext>
            </p:extLst>
          </p:nvPr>
        </p:nvGraphicFramePr>
        <p:xfrm>
          <a:off x="4267200" y="2539058"/>
          <a:ext cx="4724400" cy="1499542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1499542">
                <a:tc>
                  <a:txBody>
                    <a:bodyPr/>
                    <a:lstStyle/>
                    <a:p>
                      <a:pPr marL="174625" indent="-17462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Menguasai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konsep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teoritis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bidang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pengetahuan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tertentu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secara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umum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konsep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teoritis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bagian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khusus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bidang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pengetahuan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tersebut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secara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mendalam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serta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memformulasikan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penyelesaian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masalah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prosedural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C5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228600" y="418981"/>
            <a:ext cx="38100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/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 PENYETARAAN MUTU LULUSAN LEWAT DESKRIPSI KKNI</a:t>
            </a:r>
          </a:p>
        </p:txBody>
      </p:sp>
      <p:grpSp>
        <p:nvGrpSpPr>
          <p:cNvPr id="3" name="Group 31"/>
          <p:cNvGrpSpPr/>
          <p:nvPr/>
        </p:nvGrpSpPr>
        <p:grpSpPr>
          <a:xfrm>
            <a:off x="469602" y="1547062"/>
            <a:ext cx="1054398" cy="4548938"/>
            <a:chOff x="886127" y="1815434"/>
            <a:chExt cx="958544" cy="4135398"/>
          </a:xfrm>
        </p:grpSpPr>
        <p:grpSp>
          <p:nvGrpSpPr>
            <p:cNvPr id="4" name="Group 68"/>
            <p:cNvGrpSpPr>
              <a:grpSpLocks/>
            </p:cNvGrpSpPr>
            <p:nvPr/>
          </p:nvGrpSpPr>
          <p:grpSpPr bwMode="auto">
            <a:xfrm>
              <a:off x="1007780" y="1828800"/>
              <a:ext cx="689003" cy="4122032"/>
              <a:chOff x="380998" y="798080"/>
              <a:chExt cx="1143003" cy="5401697"/>
            </a:xfrm>
          </p:grpSpPr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380998" y="798080"/>
                <a:ext cx="1143003" cy="5358338"/>
                <a:chOff x="380998" y="798080"/>
                <a:chExt cx="1143003" cy="5358338"/>
              </a:xfrm>
            </p:grpSpPr>
            <p:sp>
              <p:nvSpPr>
                <p:cNvPr id="47" name="Can 46"/>
                <p:cNvSpPr/>
                <p:nvPr/>
              </p:nvSpPr>
              <p:spPr>
                <a:xfrm>
                  <a:off x="381001" y="5115485"/>
                  <a:ext cx="1143000" cy="1040933"/>
                </a:xfrm>
                <a:prstGeom prst="can">
                  <a:avLst>
                    <a:gd name="adj" fmla="val 50000"/>
                  </a:avLst>
                </a:prstGeom>
                <a:solidFill>
                  <a:srgbClr val="3C310A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" name="Can 2"/>
                <p:cNvSpPr/>
                <p:nvPr/>
              </p:nvSpPr>
              <p:spPr>
                <a:xfrm>
                  <a:off x="381001" y="4586663"/>
                  <a:ext cx="1143000" cy="1043161"/>
                </a:xfrm>
                <a:prstGeom prst="can">
                  <a:avLst>
                    <a:gd name="adj" fmla="val 50000"/>
                  </a:avLst>
                </a:prstGeom>
                <a:solidFill>
                  <a:srgbClr val="5D4C0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Can 3"/>
                <p:cNvSpPr/>
                <p:nvPr/>
              </p:nvSpPr>
              <p:spPr>
                <a:xfrm>
                  <a:off x="381001" y="4091877"/>
                  <a:ext cx="1143000" cy="1025279"/>
                </a:xfrm>
                <a:prstGeom prst="can">
                  <a:avLst>
                    <a:gd name="adj" fmla="val 50000"/>
                  </a:avLst>
                </a:prstGeom>
                <a:solidFill>
                  <a:srgbClr val="816A15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" name="Can 4"/>
                <p:cNvSpPr/>
                <p:nvPr/>
              </p:nvSpPr>
              <p:spPr>
                <a:xfrm>
                  <a:off x="381001" y="3561068"/>
                  <a:ext cx="1143000" cy="1041825"/>
                </a:xfrm>
                <a:prstGeom prst="can">
                  <a:avLst>
                    <a:gd name="adj" fmla="val 50000"/>
                  </a:avLst>
                </a:prstGeom>
                <a:solidFill>
                  <a:srgbClr val="A5871B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" name="Can 5"/>
                <p:cNvSpPr/>
                <p:nvPr/>
              </p:nvSpPr>
              <p:spPr>
                <a:xfrm>
                  <a:off x="381001" y="2994010"/>
                  <a:ext cx="1143000" cy="1060101"/>
                </a:xfrm>
                <a:prstGeom prst="can">
                  <a:avLst>
                    <a:gd name="adj" fmla="val 50000"/>
                  </a:avLst>
                </a:prstGeom>
                <a:solidFill>
                  <a:srgbClr val="CCA822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Can 6"/>
                <p:cNvSpPr/>
                <p:nvPr/>
              </p:nvSpPr>
              <p:spPr>
                <a:xfrm>
                  <a:off x="381001" y="2426954"/>
                  <a:ext cx="1143000" cy="1085167"/>
                </a:xfrm>
                <a:prstGeom prst="can">
                  <a:avLst>
                    <a:gd name="adj" fmla="val 50000"/>
                  </a:avLst>
                </a:prstGeom>
                <a:solidFill>
                  <a:srgbClr val="DFBD41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" name="Can 7"/>
                <p:cNvSpPr/>
                <p:nvPr/>
              </p:nvSpPr>
              <p:spPr>
                <a:xfrm>
                  <a:off x="381000" y="1819678"/>
                  <a:ext cx="1143000" cy="1127744"/>
                </a:xfrm>
                <a:prstGeom prst="can">
                  <a:avLst>
                    <a:gd name="adj" fmla="val 50000"/>
                  </a:avLst>
                </a:prstGeom>
                <a:solidFill>
                  <a:srgbClr val="E6CC6C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" name="Can 8"/>
                <p:cNvSpPr/>
                <p:nvPr/>
              </p:nvSpPr>
              <p:spPr>
                <a:xfrm>
                  <a:off x="381000" y="1256595"/>
                  <a:ext cx="1143000" cy="1112049"/>
                </a:xfrm>
                <a:prstGeom prst="can">
                  <a:avLst>
                    <a:gd name="adj" fmla="val 50000"/>
                  </a:avLst>
                </a:prstGeom>
                <a:solidFill>
                  <a:srgbClr val="ECD78C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Can 9"/>
                <p:cNvSpPr/>
                <p:nvPr/>
              </p:nvSpPr>
              <p:spPr>
                <a:xfrm>
                  <a:off x="380998" y="798080"/>
                  <a:ext cx="1143000" cy="978649"/>
                </a:xfrm>
                <a:prstGeom prst="can">
                  <a:avLst>
                    <a:gd name="adj" fmla="val 50000"/>
                  </a:avLst>
                </a:prstGeom>
                <a:solidFill>
                  <a:srgbClr val="F1E3B1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8" name="TextBox 10"/>
              <p:cNvSpPr txBox="1">
                <a:spLocks noChangeArrowheads="1"/>
              </p:cNvSpPr>
              <p:nvPr/>
            </p:nvSpPr>
            <p:spPr bwMode="auto">
              <a:xfrm>
                <a:off x="744721" y="5565347"/>
                <a:ext cx="458115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39" name="TextBox 11"/>
              <p:cNvSpPr txBox="1">
                <a:spLocks noChangeArrowheads="1"/>
              </p:cNvSpPr>
              <p:nvPr/>
            </p:nvSpPr>
            <p:spPr bwMode="auto">
              <a:xfrm>
                <a:off x="762115" y="5076005"/>
                <a:ext cx="456181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40" name="TextBox 12"/>
              <p:cNvSpPr txBox="1">
                <a:spLocks noChangeArrowheads="1"/>
              </p:cNvSpPr>
              <p:nvPr/>
            </p:nvSpPr>
            <p:spPr bwMode="auto">
              <a:xfrm>
                <a:off x="762115" y="4540659"/>
                <a:ext cx="456181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41" name="TextBox 13"/>
              <p:cNvSpPr txBox="1">
                <a:spLocks noChangeArrowheads="1"/>
              </p:cNvSpPr>
              <p:nvPr/>
            </p:nvSpPr>
            <p:spPr bwMode="auto">
              <a:xfrm>
                <a:off x="761139" y="4027417"/>
                <a:ext cx="458115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42" name="TextBox 14"/>
              <p:cNvSpPr txBox="1">
                <a:spLocks noChangeArrowheads="1"/>
              </p:cNvSpPr>
              <p:nvPr/>
            </p:nvSpPr>
            <p:spPr bwMode="auto">
              <a:xfrm>
                <a:off x="762115" y="3504294"/>
                <a:ext cx="456181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8921" y="2346089"/>
                <a:ext cx="456181" cy="634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5726" y="1806962"/>
                <a:ext cx="456181" cy="634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29280" y="1217122"/>
                <a:ext cx="456181" cy="634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46" name="TextBox 18"/>
              <p:cNvSpPr txBox="1">
                <a:spLocks noChangeArrowheads="1"/>
              </p:cNvSpPr>
              <p:nvPr/>
            </p:nvSpPr>
            <p:spPr bwMode="auto">
              <a:xfrm>
                <a:off x="748081" y="2911102"/>
                <a:ext cx="456181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 bwMode="auto">
            <a:xfrm>
              <a:off x="886127" y="1815434"/>
              <a:ext cx="958544" cy="36933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threePt" dir="t"/>
            </a:scene3d>
          </p:spPr>
          <p:txBody>
            <a:bodyPr wrap="square">
              <a:spAutoFit/>
              <a:scene3d>
                <a:camera prst="isometricOffAxis1Righ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b="1" kern="0" dirty="0" smtClean="0">
                  <a:ln w="50800"/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KKNI</a:t>
              </a:r>
              <a:endParaRPr lang="en-US" sz="2000" b="1" kern="0" dirty="0">
                <a:ln w="50800"/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25860" y="1707177"/>
            <a:ext cx="1526572" cy="646331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KEMAMPUAN</a:t>
            </a:r>
          </a:p>
          <a:p>
            <a:pPr algn="ctr"/>
            <a:r>
              <a:rPr lang="en-US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KERJA</a:t>
            </a:r>
            <a:endParaRPr lang="en-US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88200" y="3025914"/>
            <a:ext cx="1649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PENGUASA</a:t>
            </a:r>
            <a:r>
              <a:rPr lang="en-US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</a:t>
            </a:r>
          </a:p>
          <a:p>
            <a:pPr algn="ctr"/>
            <a:r>
              <a:rPr 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PENGETAHUAN</a:t>
            </a:r>
            <a:endParaRPr lang="en-US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72759" y="4608667"/>
            <a:ext cx="2041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KEWENANGAN</a:t>
            </a:r>
          </a:p>
          <a:p>
            <a:pPr algn="ctr"/>
            <a:r>
              <a:rPr 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</a:p>
          <a:p>
            <a:pPr algn="ctr"/>
            <a:r>
              <a:rPr 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TANGGUNG JAWAB</a:t>
            </a:r>
            <a:endParaRPr lang="en-US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658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/>
      <p:bldP spid="2" grpId="0"/>
      <p:bldP spid="33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7872482" y="1190625"/>
            <a:ext cx="958544" cy="5015266"/>
            <a:chOff x="875241" y="935565"/>
            <a:chExt cx="958544" cy="5015267"/>
          </a:xfrm>
        </p:grpSpPr>
        <p:grpSp>
          <p:nvGrpSpPr>
            <p:cNvPr id="3" name="Group 41"/>
            <p:cNvGrpSpPr/>
            <p:nvPr/>
          </p:nvGrpSpPr>
          <p:grpSpPr>
            <a:xfrm>
              <a:off x="1007780" y="990600"/>
              <a:ext cx="691655" cy="4960232"/>
              <a:chOff x="1007780" y="990600"/>
              <a:chExt cx="691655" cy="4960232"/>
            </a:xfrm>
          </p:grpSpPr>
          <p:grpSp>
            <p:nvGrpSpPr>
              <p:cNvPr id="4" name="Group 68"/>
              <p:cNvGrpSpPr>
                <a:grpSpLocks/>
              </p:cNvGrpSpPr>
              <p:nvPr/>
            </p:nvGrpSpPr>
            <p:grpSpPr bwMode="auto">
              <a:xfrm>
                <a:off x="1007780" y="1828800"/>
                <a:ext cx="689003" cy="4122032"/>
                <a:chOff x="380998" y="798080"/>
                <a:chExt cx="1143003" cy="5401697"/>
              </a:xfrm>
            </p:grpSpPr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380998" y="798080"/>
                  <a:ext cx="1143003" cy="5358338"/>
                  <a:chOff x="380998" y="798080"/>
                  <a:chExt cx="1143003" cy="5358338"/>
                </a:xfrm>
              </p:grpSpPr>
              <p:sp>
                <p:nvSpPr>
                  <p:cNvPr id="68" name="Can 67"/>
                  <p:cNvSpPr/>
                  <p:nvPr/>
                </p:nvSpPr>
                <p:spPr>
                  <a:xfrm>
                    <a:off x="381001" y="5115485"/>
                    <a:ext cx="1143000" cy="1040933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C310A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 ker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9" name="Can 2"/>
                  <p:cNvSpPr/>
                  <p:nvPr/>
                </p:nvSpPr>
                <p:spPr>
                  <a:xfrm>
                    <a:off x="381001" y="4586663"/>
                    <a:ext cx="1143000" cy="104316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5D4C0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 ker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" name="Can 3"/>
                  <p:cNvSpPr/>
                  <p:nvPr/>
                </p:nvSpPr>
                <p:spPr>
                  <a:xfrm>
                    <a:off x="381001" y="4091877"/>
                    <a:ext cx="1143000" cy="1025279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816A15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 ker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" name="Can 4"/>
                  <p:cNvSpPr/>
                  <p:nvPr/>
                </p:nvSpPr>
                <p:spPr>
                  <a:xfrm>
                    <a:off x="381001" y="3561068"/>
                    <a:ext cx="1143000" cy="1041825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A5871B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 ker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2" name="Can 5"/>
                  <p:cNvSpPr/>
                  <p:nvPr/>
                </p:nvSpPr>
                <p:spPr>
                  <a:xfrm>
                    <a:off x="381001" y="2994010"/>
                    <a:ext cx="1143000" cy="1060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CCA822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 ker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3" name="Can 6"/>
                  <p:cNvSpPr/>
                  <p:nvPr/>
                </p:nvSpPr>
                <p:spPr>
                  <a:xfrm>
                    <a:off x="381001" y="2426954"/>
                    <a:ext cx="1143000" cy="1085167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DFBD41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 ker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4" name="Can 7"/>
                  <p:cNvSpPr/>
                  <p:nvPr/>
                </p:nvSpPr>
                <p:spPr>
                  <a:xfrm>
                    <a:off x="381000" y="1819678"/>
                    <a:ext cx="1143000" cy="1127744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E6CC6C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 ker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5" name="Can 8"/>
                  <p:cNvSpPr/>
                  <p:nvPr/>
                </p:nvSpPr>
                <p:spPr>
                  <a:xfrm>
                    <a:off x="381000" y="1256595"/>
                    <a:ext cx="1143000" cy="1112049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ECD78C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 ker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6" name="Can 9"/>
                  <p:cNvSpPr/>
                  <p:nvPr/>
                </p:nvSpPr>
                <p:spPr>
                  <a:xfrm>
                    <a:off x="380998" y="798080"/>
                    <a:ext cx="1143000" cy="978649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F1E3B1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000" kern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4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44721" y="5565347"/>
                  <a:ext cx="458115" cy="63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kern="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5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762115" y="5076005"/>
                  <a:ext cx="456181" cy="63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kern="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5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762115" y="4540659"/>
                  <a:ext cx="456181" cy="63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kern="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5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744721" y="4027416"/>
                  <a:ext cx="458115" cy="63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kern="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59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762115" y="3504294"/>
                  <a:ext cx="456181" cy="63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kern="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738921" y="2346089"/>
                  <a:ext cx="456181" cy="6344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kern="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15726" y="1806962"/>
                  <a:ext cx="456181" cy="6344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kern="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62115" y="1217122"/>
                  <a:ext cx="456181" cy="6344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kern="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67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748081" y="2911102"/>
                  <a:ext cx="456181" cy="634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kern="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</a:t>
                  </a:r>
                </a:p>
              </p:txBody>
            </p:sp>
          </p:grpSp>
          <p:sp>
            <p:nvSpPr>
              <p:cNvPr id="51" name="Can 6"/>
              <p:cNvSpPr/>
              <p:nvPr/>
            </p:nvSpPr>
            <p:spPr bwMode="auto">
              <a:xfrm>
                <a:off x="1010434" y="990600"/>
                <a:ext cx="689001" cy="684372"/>
              </a:xfrm>
              <a:prstGeom prst="can">
                <a:avLst>
                  <a:gd name="adj" fmla="val 50000"/>
                </a:avLst>
              </a:prstGeom>
              <a:solidFill>
                <a:srgbClr val="FFC91D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sz="2000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 bwMode="auto">
            <a:xfrm>
              <a:off x="875241" y="935565"/>
              <a:ext cx="958544" cy="36933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threePt" dir="t"/>
            </a:scene3d>
          </p:spPr>
          <p:txBody>
            <a:bodyPr wrap="square">
              <a:spAutoFit/>
              <a:scene3d>
                <a:camera prst="isometricOffAxis1Righ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b="1" kern="0" dirty="0" smtClean="0">
                  <a:ln w="50800"/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KKNI</a:t>
              </a:r>
              <a:endParaRPr lang="en-US" sz="2000" b="1" kern="0" dirty="0">
                <a:ln w="50800"/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2438400" y="2223821"/>
            <a:ext cx="3868611" cy="3215545"/>
            <a:chOff x="1565570" y="1836906"/>
            <a:chExt cx="3463632" cy="2657475"/>
          </a:xfrm>
        </p:grpSpPr>
        <p:grpSp>
          <p:nvGrpSpPr>
            <p:cNvPr id="7" name="Group 32"/>
            <p:cNvGrpSpPr/>
            <p:nvPr/>
          </p:nvGrpSpPr>
          <p:grpSpPr>
            <a:xfrm>
              <a:off x="1565570" y="1836906"/>
              <a:ext cx="3463632" cy="2657475"/>
              <a:chOff x="1447800" y="361950"/>
              <a:chExt cx="6096000" cy="6172994"/>
            </a:xfrm>
          </p:grpSpPr>
          <p:grpSp>
            <p:nvGrpSpPr>
              <p:cNvPr id="8" name="Group 31"/>
              <p:cNvGrpSpPr/>
              <p:nvPr/>
            </p:nvGrpSpPr>
            <p:grpSpPr>
              <a:xfrm>
                <a:off x="2076450" y="438150"/>
                <a:ext cx="4876800" cy="5867400"/>
                <a:chOff x="2076450" y="438150"/>
                <a:chExt cx="4876800" cy="5867400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2076450" y="438150"/>
                  <a:ext cx="4876800" cy="5867400"/>
                </a:xfrm>
                <a:prstGeom prst="ellipse">
                  <a:avLst/>
                </a:prstGeom>
                <a:solidFill>
                  <a:srgbClr val="EB730F"/>
                </a:solidFill>
                <a:ln w="25400" cap="flat" cmpd="sng" algn="ctr">
                  <a:solidFill>
                    <a:srgbClr val="E65D00"/>
                  </a:solidFill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en-US" b="1" kern="0">
                    <a:ln/>
                    <a:solidFill>
                      <a:srgbClr val="A28E6A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362200" y="876300"/>
                  <a:ext cx="4286250" cy="5105400"/>
                </a:xfrm>
                <a:prstGeom prst="ellipse">
                  <a:avLst/>
                </a:prstGeom>
                <a:solidFill>
                  <a:srgbClr val="F18023"/>
                </a:solidFill>
                <a:ln w="2540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en-US" b="1" kern="0">
                    <a:ln/>
                    <a:solidFill>
                      <a:srgbClr val="A28E6A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628900" y="1181100"/>
                  <a:ext cx="3752850" cy="4495800"/>
                </a:xfrm>
                <a:prstGeom prst="ellipse">
                  <a:avLst/>
                </a:prstGeom>
                <a:solidFill>
                  <a:srgbClr val="F3903F"/>
                </a:solidFill>
                <a:ln w="2540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en-US" b="1" kern="0">
                    <a:ln/>
                    <a:solidFill>
                      <a:srgbClr val="A28E6A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933700" y="1543050"/>
                  <a:ext cx="3162300" cy="3810000"/>
                </a:xfrm>
                <a:prstGeom prst="ellipse">
                  <a:avLst/>
                </a:prstGeom>
                <a:solidFill>
                  <a:srgbClr val="F5A767"/>
                </a:solidFill>
                <a:ln w="2540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en-US" b="1" kern="0">
                    <a:ln/>
                    <a:solidFill>
                      <a:srgbClr val="A28E6A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200400" y="1866900"/>
                  <a:ext cx="2628900" cy="3162300"/>
                </a:xfrm>
                <a:prstGeom prst="ellipse">
                  <a:avLst/>
                </a:prstGeom>
                <a:solidFill>
                  <a:srgbClr val="F7B681"/>
                </a:solidFill>
                <a:ln w="2540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en-US" b="1" kern="0">
                    <a:ln/>
                    <a:solidFill>
                      <a:srgbClr val="A28E6A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486150" y="2190750"/>
                  <a:ext cx="2057400" cy="2495550"/>
                </a:xfrm>
                <a:prstGeom prst="ellipse">
                  <a:avLst/>
                </a:prstGeom>
                <a:solidFill>
                  <a:srgbClr val="F9C79D"/>
                </a:solidFill>
                <a:ln w="2540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en-US" b="1" kern="0">
                    <a:ln/>
                    <a:solidFill>
                      <a:srgbClr val="A28E6A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752850" y="2514600"/>
                  <a:ext cx="1524000" cy="1828800"/>
                </a:xfrm>
                <a:prstGeom prst="ellipse">
                  <a:avLst/>
                </a:prstGeom>
                <a:solidFill>
                  <a:srgbClr val="FBD6B7"/>
                </a:solidFill>
                <a:ln w="2540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en-US" b="1" kern="0">
                    <a:ln/>
                    <a:solidFill>
                      <a:srgbClr val="A28E6A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038600" y="2857500"/>
                  <a:ext cx="952500" cy="1143000"/>
                </a:xfrm>
                <a:prstGeom prst="ellipse">
                  <a:avLst/>
                </a:prstGeom>
                <a:solidFill>
                  <a:srgbClr val="FCDDC4"/>
                </a:solidFill>
                <a:ln w="2540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en-US" b="1" kern="0">
                    <a:ln/>
                    <a:solidFill>
                      <a:srgbClr val="A28E6A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286250" y="3162300"/>
                  <a:ext cx="438150" cy="552450"/>
                </a:xfrm>
                <a:prstGeom prst="ellipse">
                  <a:avLst/>
                </a:prstGeom>
                <a:solidFill>
                  <a:srgbClr val="FBE2D9"/>
                </a:solidFill>
                <a:ln w="2540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tlCol="0" anchor="ctr">
                  <a:scene3d>
                    <a:camera prst="orthographicFront"/>
                    <a:lightRig rig="flat" dir="t">
                      <a:rot lat="0" lon="0" rev="18900000"/>
                    </a:lightRig>
                  </a:scene3d>
                  <a:sp3d extrusionH="31750" contourW="6350" prstMaterial="powder">
                    <a:bevelT w="19050" h="19050" prst="angle"/>
                    <a:contourClr>
                      <a:schemeClr val="accent3">
                        <a:tint val="100000"/>
                        <a:shade val="100000"/>
                        <a:satMod val="100000"/>
                        <a:hueMod val="10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en-US" b="1" kern="0">
                    <a:ln/>
                    <a:solidFill>
                      <a:srgbClr val="A28E6A"/>
                    </a:solidFill>
                  </a:endParaRP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 rot="5400000">
                <a:off x="1408906" y="3448050"/>
                <a:ext cx="6172994" cy="79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ysDash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447800" y="3429000"/>
                <a:ext cx="60960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/>
                </a:solidFill>
                <a:prstDash val="sysDash"/>
              </a:ln>
              <a:effectLst/>
            </p:spPr>
          </p:cxnSp>
        </p:grpSp>
        <p:sp>
          <p:nvSpPr>
            <p:cNvPr id="44" name="Pie 43"/>
            <p:cNvSpPr/>
            <p:nvPr/>
          </p:nvSpPr>
          <p:spPr>
            <a:xfrm rot="5400000">
              <a:off x="1992356" y="1752469"/>
              <a:ext cx="2606506" cy="2824766"/>
            </a:xfrm>
            <a:prstGeom prst="pie">
              <a:avLst>
                <a:gd name="adj1" fmla="val 10763412"/>
                <a:gd name="adj2" fmla="val 16200000"/>
              </a:avLst>
            </a:prstGeom>
            <a:solidFill>
              <a:srgbClr val="EB730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32814" y="2895600"/>
            <a:ext cx="11043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err="1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sikap</a:t>
            </a:r>
            <a:r>
              <a:rPr lang="en-US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</a:t>
            </a:r>
            <a:r>
              <a:rPr lang="en-US" b="1" dirty="0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endParaRPr lang="en-US" b="1" dirty="0">
              <a:ln w="5080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35329" y="2895600"/>
            <a:ext cx="14560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err="1" smtClean="0">
                <a:ln w="50800"/>
              </a:rPr>
              <a:t>Kemampuan</a:t>
            </a:r>
            <a:r>
              <a:rPr lang="en-US" b="1" dirty="0" smtClean="0">
                <a:ln w="50800"/>
              </a:rPr>
              <a:t> </a:t>
            </a:r>
            <a:r>
              <a:rPr lang="en-US" b="1" dirty="0" err="1" smtClean="0">
                <a:ln w="50800"/>
              </a:rPr>
              <a:t>kerja</a:t>
            </a:r>
            <a:endParaRPr lang="en-US" b="1" dirty="0">
              <a:ln w="5080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4696" y="3994366"/>
            <a:ext cx="14560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err="1" smtClean="0">
                <a:ln w="50800"/>
              </a:rPr>
              <a:t>Penguasaan</a:t>
            </a:r>
            <a:r>
              <a:rPr lang="en-US" b="1" dirty="0" smtClean="0">
                <a:ln w="50800"/>
              </a:rPr>
              <a:t> </a:t>
            </a:r>
            <a:r>
              <a:rPr lang="en-US" b="1" dirty="0" err="1" smtClean="0">
                <a:ln w="50800"/>
              </a:rPr>
              <a:t>pengetahuan</a:t>
            </a:r>
            <a:endParaRPr lang="en-US" b="1" dirty="0">
              <a:ln w="5080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35787" y="4000287"/>
            <a:ext cx="2045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>
                <a:ln w="50800"/>
              </a:rPr>
              <a:t>K</a:t>
            </a:r>
            <a:r>
              <a:rPr lang="en-US" b="1" dirty="0" err="1" smtClean="0">
                <a:ln w="50800"/>
              </a:rPr>
              <a:t>ewenangan</a:t>
            </a:r>
            <a:r>
              <a:rPr lang="en-US" b="1" dirty="0" smtClean="0">
                <a:ln w="50800"/>
              </a:rPr>
              <a:t> &amp; </a:t>
            </a:r>
            <a:r>
              <a:rPr lang="en-US" b="1" dirty="0" err="1" smtClean="0">
                <a:ln w="50800"/>
              </a:rPr>
              <a:t>tanggung</a:t>
            </a:r>
            <a:r>
              <a:rPr lang="en-US" b="1" dirty="0" smtClean="0">
                <a:ln w="50800"/>
              </a:rPr>
              <a:t> </a:t>
            </a:r>
            <a:r>
              <a:rPr lang="en-US" b="1" dirty="0" err="1" smtClean="0">
                <a:ln w="50800"/>
              </a:rPr>
              <a:t>jawab</a:t>
            </a:r>
            <a:r>
              <a:rPr lang="en-US" b="1" dirty="0" smtClean="0">
                <a:ln w="50800"/>
              </a:rPr>
              <a:t> </a:t>
            </a:r>
            <a:endParaRPr lang="en-US" b="1" dirty="0">
              <a:ln w="5080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795725" y="5660648"/>
            <a:ext cx="1168580" cy="89255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600" b="1" kern="0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4 UNSUR DESKRIPSI </a:t>
            </a:r>
            <a:r>
              <a:rPr lang="en-US" sz="2000" b="1" kern="0" dirty="0" smtClean="0">
                <a:ln w="50800"/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KKNI</a:t>
            </a:r>
            <a:endParaRPr lang="en-US" sz="2000" b="1" kern="0" dirty="0">
              <a:ln w="50800"/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268069"/>
            <a:ext cx="69580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DESKRIPSI CAPAIAN PEMBELAJARAN MINIMUM (STANDAR KOMPETENSI LULUSAN - SNPT) </a:t>
            </a:r>
            <a:endParaRPr lang="en-US" b="1" dirty="0">
              <a:ln w="50800"/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4785581" y="1143000"/>
            <a:ext cx="2224819" cy="951202"/>
          </a:xfrm>
          <a:prstGeom prst="wedgeRoundRectCallout">
            <a:avLst>
              <a:gd name="adj1" fmla="val -30518"/>
              <a:gd name="adj2" fmla="val 119983"/>
              <a:gd name="adj3" fmla="val 16667"/>
            </a:avLst>
          </a:prstGeom>
          <a:solidFill>
            <a:srgbClr val="FFFF99"/>
          </a:solidFill>
          <a:ln w="12700">
            <a:solidFill>
              <a:srgbClr val="FFCB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50800"/>
                <a:solidFill>
                  <a:srgbClr val="EEECE1">
                    <a:lumMod val="25000"/>
                  </a:srgbClr>
                </a:solidFill>
              </a:rPr>
              <a:t>TERCANTUM DALAM DESKRIPSI </a:t>
            </a:r>
            <a:r>
              <a:rPr lang="en-US" sz="1600" b="1" dirty="0" smtClean="0">
                <a:ln w="50800"/>
                <a:solidFill>
                  <a:srgbClr val="EEECE1">
                    <a:lumMod val="25000"/>
                  </a:srgbClr>
                </a:solidFill>
              </a:rPr>
              <a:t>UMUM KKNI</a:t>
            </a:r>
            <a:endParaRPr lang="en-US" sz="1600" b="1" dirty="0">
              <a:ln w="50800"/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63" name="Rounded Rectangular Callout 62"/>
          <p:cNvSpPr/>
          <p:nvPr/>
        </p:nvSpPr>
        <p:spPr>
          <a:xfrm>
            <a:off x="5486400" y="4953000"/>
            <a:ext cx="2286000" cy="1219200"/>
          </a:xfrm>
          <a:prstGeom prst="wedgeRoundRectCallout">
            <a:avLst>
              <a:gd name="adj1" fmla="val -74693"/>
              <a:gd name="adj2" fmla="val -65199"/>
              <a:gd name="adj3" fmla="val 16667"/>
            </a:avLst>
          </a:prstGeom>
          <a:solidFill>
            <a:srgbClr val="ECE9AC">
              <a:alpha val="80000"/>
            </a:srgbClr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50800"/>
                <a:solidFill>
                  <a:srgbClr val="EEECE1">
                    <a:lumMod val="25000"/>
                  </a:srgbClr>
                </a:solidFill>
              </a:rPr>
              <a:t>SEBAGIAN DITETAPKAN DLM SNPT SEBAGIAN DIUSULKAN FORUM PRODI</a:t>
            </a:r>
            <a:endParaRPr lang="en-US" sz="1600" b="1" dirty="0">
              <a:ln w="50800"/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825743" y="4953000"/>
            <a:ext cx="2362201" cy="1219200"/>
          </a:xfrm>
          <a:prstGeom prst="wedgeRoundRectCallout">
            <a:avLst>
              <a:gd name="adj1" fmla="val 78203"/>
              <a:gd name="adj2" fmla="val -64669"/>
              <a:gd name="adj3" fmla="val 16667"/>
            </a:avLst>
          </a:prstGeom>
          <a:solidFill>
            <a:srgbClr val="ECE9AC">
              <a:alpha val="80000"/>
            </a:srgbClr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50800"/>
                <a:solidFill>
                  <a:srgbClr val="EEECE1">
                    <a:lumMod val="25000"/>
                  </a:srgbClr>
                </a:solidFill>
              </a:rPr>
              <a:t>DITETAPKAN MENTERI ATAS USUL FORUM PRODI SESUAI  RUMPUN ILMU</a:t>
            </a:r>
            <a:endParaRPr lang="en-US" sz="1600" b="1" dirty="0">
              <a:ln w="50800"/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65" name="Rounded Rectangular Callout 64"/>
          <p:cNvSpPr/>
          <p:nvPr/>
        </p:nvSpPr>
        <p:spPr>
          <a:xfrm>
            <a:off x="1694316" y="1143000"/>
            <a:ext cx="2191884" cy="951202"/>
          </a:xfrm>
          <a:prstGeom prst="wedgeRoundRectCallout">
            <a:avLst>
              <a:gd name="adj1" fmla="val 35368"/>
              <a:gd name="adj2" fmla="val 123362"/>
              <a:gd name="adj3" fmla="val 16667"/>
            </a:avLst>
          </a:prstGeom>
          <a:solidFill>
            <a:srgbClr val="FFFF99"/>
          </a:solidFill>
          <a:ln w="12700">
            <a:solidFill>
              <a:srgbClr val="FFCB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50800"/>
                <a:solidFill>
                  <a:srgbClr val="EEECE1">
                    <a:lumMod val="25000"/>
                  </a:srgbClr>
                </a:solidFill>
              </a:rPr>
              <a:t>KEMAMPUAN KERJA UMUM DITETAPKAN DALAM SNPT</a:t>
            </a:r>
            <a:endParaRPr lang="en-US" sz="1600" b="1" dirty="0">
              <a:ln w="50800"/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66" name="Rounded Rectangular Callout 65"/>
          <p:cNvSpPr/>
          <p:nvPr/>
        </p:nvSpPr>
        <p:spPr>
          <a:xfrm>
            <a:off x="825742" y="2223821"/>
            <a:ext cx="1765057" cy="1586179"/>
          </a:xfrm>
          <a:prstGeom prst="wedgeRoundRectCallout">
            <a:avLst>
              <a:gd name="adj1" fmla="val 89189"/>
              <a:gd name="adj2" fmla="val 32795"/>
              <a:gd name="adj3" fmla="val 16667"/>
            </a:avLst>
          </a:prstGeom>
          <a:solidFill>
            <a:srgbClr val="ECE9AC">
              <a:alpha val="80000"/>
            </a:srgbClr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50800"/>
                <a:solidFill>
                  <a:srgbClr val="EEECE1">
                    <a:lumMod val="25000"/>
                  </a:srgbClr>
                </a:solidFill>
              </a:rPr>
              <a:t>KEMAMPUAN KERJA KHUSUS DITETAPKAN MENTERI ATAS USUL FORUM PRODI</a:t>
            </a:r>
            <a:endParaRPr lang="en-US" sz="1600" b="1" dirty="0">
              <a:ln w="50800"/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91380" y="6553200"/>
            <a:ext cx="1852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endrotomoits@yahoo.com</a:t>
            </a:r>
            <a:endParaRPr lang="en-US" sz="1100" b="1" dirty="0"/>
          </a:p>
        </p:txBody>
      </p:sp>
    </p:spTree>
    <p:extLst>
      <p:ext uri="{BB962C8B-B14F-4D97-AF65-F5344CB8AC3E}">
        <p14:creationId xmlns="" xmlns:p14="http://schemas.microsoft.com/office/powerpoint/2010/main" val="142069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6" grpId="0"/>
      <p:bldP spid="45" grpId="0"/>
      <p:bldP spid="53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962011" y="2585727"/>
            <a:ext cx="3197199" cy="2657475"/>
            <a:chOff x="1447800" y="361950"/>
            <a:chExt cx="6096000" cy="6172994"/>
          </a:xfrm>
        </p:grpSpPr>
        <p:grpSp>
          <p:nvGrpSpPr>
            <p:cNvPr id="4" name="Group 31"/>
            <p:cNvGrpSpPr/>
            <p:nvPr/>
          </p:nvGrpSpPr>
          <p:grpSpPr>
            <a:xfrm>
              <a:off x="2076450" y="438150"/>
              <a:ext cx="4876800" cy="5867400"/>
              <a:chOff x="2076450" y="438150"/>
              <a:chExt cx="4876800" cy="5867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076450" y="438150"/>
                <a:ext cx="4876800" cy="5867400"/>
              </a:xfrm>
              <a:prstGeom prst="ellipse">
                <a:avLst/>
              </a:prstGeom>
              <a:solidFill>
                <a:srgbClr val="EB730F"/>
              </a:solidFill>
              <a:ln w="25400" cap="flat" cmpd="sng" algn="ctr">
                <a:solidFill>
                  <a:srgbClr val="E65D00"/>
                </a:solidFill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kern="0">
                  <a:ln/>
                  <a:solidFill>
                    <a:srgbClr val="A28E6A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62200" y="876300"/>
                <a:ext cx="4286250" cy="5105400"/>
              </a:xfrm>
              <a:prstGeom prst="ellipse">
                <a:avLst/>
              </a:prstGeom>
              <a:solidFill>
                <a:srgbClr val="F18023"/>
              </a:solidFill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kern="0">
                  <a:ln/>
                  <a:solidFill>
                    <a:srgbClr val="A28E6A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628900" y="1181100"/>
                <a:ext cx="3752850" cy="4495800"/>
              </a:xfrm>
              <a:prstGeom prst="ellipse">
                <a:avLst/>
              </a:prstGeom>
              <a:solidFill>
                <a:srgbClr val="F3903F"/>
              </a:solidFill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kern="0">
                  <a:ln/>
                  <a:solidFill>
                    <a:srgbClr val="A28E6A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933700" y="1543050"/>
                <a:ext cx="3162300" cy="3810000"/>
              </a:xfrm>
              <a:prstGeom prst="ellipse">
                <a:avLst/>
              </a:prstGeom>
              <a:solidFill>
                <a:srgbClr val="F5A767"/>
              </a:solidFill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kern="0">
                  <a:ln/>
                  <a:solidFill>
                    <a:srgbClr val="A28E6A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00400" y="1866900"/>
                <a:ext cx="2628900" cy="3162300"/>
              </a:xfrm>
              <a:prstGeom prst="ellipse">
                <a:avLst/>
              </a:prstGeom>
              <a:solidFill>
                <a:srgbClr val="F7B681"/>
              </a:solidFill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kern="0">
                  <a:ln/>
                  <a:solidFill>
                    <a:srgbClr val="A28E6A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86150" y="2190750"/>
                <a:ext cx="2057400" cy="2495550"/>
              </a:xfrm>
              <a:prstGeom prst="ellipse">
                <a:avLst/>
              </a:prstGeom>
              <a:solidFill>
                <a:srgbClr val="F9C79D"/>
              </a:solidFill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kern="0">
                  <a:ln/>
                  <a:solidFill>
                    <a:srgbClr val="A28E6A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752850" y="2514600"/>
                <a:ext cx="1524000" cy="1828800"/>
              </a:xfrm>
              <a:prstGeom prst="ellipse">
                <a:avLst/>
              </a:prstGeom>
              <a:solidFill>
                <a:srgbClr val="FBD6B7"/>
              </a:solidFill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kern="0">
                  <a:ln/>
                  <a:solidFill>
                    <a:srgbClr val="A28E6A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038600" y="2857500"/>
                <a:ext cx="952500" cy="1143000"/>
              </a:xfrm>
              <a:prstGeom prst="ellipse">
                <a:avLst/>
              </a:prstGeom>
              <a:solidFill>
                <a:srgbClr val="FCDDC4"/>
              </a:solidFill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kern="0">
                  <a:ln/>
                  <a:solidFill>
                    <a:srgbClr val="A28E6A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286250" y="3162300"/>
                <a:ext cx="438150" cy="552450"/>
              </a:xfrm>
              <a:prstGeom prst="ellipse">
                <a:avLst/>
              </a:prstGeom>
              <a:solidFill>
                <a:srgbClr val="FBE2D9"/>
              </a:solidFill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kern="0">
                  <a:ln/>
                  <a:solidFill>
                    <a:srgbClr val="A28E6A"/>
                  </a:solidFill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rot="5400000">
              <a:off x="1408906" y="3448050"/>
              <a:ext cx="6172994" cy="79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ysDash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1447800" y="3429000"/>
              <a:ext cx="609600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ysDash"/>
            </a:ln>
            <a:effectLst/>
          </p:spPr>
        </p:cxnSp>
      </p:grpSp>
      <p:sp>
        <p:nvSpPr>
          <p:cNvPr id="44" name="Pie 43"/>
          <p:cNvSpPr/>
          <p:nvPr/>
        </p:nvSpPr>
        <p:spPr>
          <a:xfrm rot="5400000">
            <a:off x="3336609" y="2569536"/>
            <a:ext cx="2606506" cy="2607476"/>
          </a:xfrm>
          <a:prstGeom prst="pie">
            <a:avLst>
              <a:gd name="adj1" fmla="val 10763412"/>
              <a:gd name="adj2" fmla="val 16200000"/>
            </a:avLst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3000" y="4228068"/>
            <a:ext cx="289406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err="1" smtClean="0">
                <a:ln w="50800"/>
                <a:solidFill>
                  <a:srgbClr val="C00000"/>
                </a:solidFill>
              </a:rPr>
              <a:t>Penguasaan</a:t>
            </a:r>
            <a:r>
              <a:rPr lang="en-US" b="1" dirty="0" smtClean="0">
                <a:ln w="50800"/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ln w="50800"/>
                <a:solidFill>
                  <a:srgbClr val="C00000"/>
                </a:solidFill>
              </a:rPr>
              <a:t>pengetahuan</a:t>
            </a:r>
            <a:endParaRPr lang="en-US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51" name="Content Placeholder 3"/>
          <p:cNvSpPr txBox="1">
            <a:spLocks/>
          </p:cNvSpPr>
          <p:nvPr/>
        </p:nvSpPr>
        <p:spPr>
          <a:xfrm>
            <a:off x="4648200" y="4734397"/>
            <a:ext cx="4358126" cy="1824579"/>
          </a:xfrm>
          <a:prstGeom prst="rect">
            <a:avLst/>
          </a:prstGeom>
          <a:solidFill>
            <a:schemeClr val="accent4">
              <a:lumMod val="40000"/>
              <a:lumOff val="60000"/>
              <a:alpha val="49804"/>
            </a:schemeClr>
          </a:solidFill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100" dirty="0" smtClean="0">
                <a:solidFill>
                  <a:prstClr val="black"/>
                </a:solidFill>
              </a:rPr>
              <a:t>Mampu </a:t>
            </a:r>
            <a:r>
              <a:rPr lang="id-ID" sz="1100" dirty="0">
                <a:solidFill>
                  <a:prstClr val="black"/>
                </a:solidFill>
              </a:rPr>
              <a:t>bertanggungjawab </a:t>
            </a:r>
            <a:r>
              <a:rPr lang="en-US" sz="1100" dirty="0" err="1">
                <a:solidFill>
                  <a:prstClr val="black"/>
                </a:solidFill>
              </a:rPr>
              <a:t>atas</a:t>
            </a:r>
            <a:r>
              <a:rPr lang="id-ID" sz="1100" dirty="0">
                <a:solidFill>
                  <a:prstClr val="black"/>
                </a:solidFill>
              </a:rPr>
              <a:t> pekerjaan</a:t>
            </a:r>
            <a:r>
              <a:rPr lang="en-US" sz="1100" dirty="0">
                <a:solidFill>
                  <a:prstClr val="black"/>
                </a:solidFill>
              </a:rPr>
              <a:t> di </a:t>
            </a:r>
            <a:r>
              <a:rPr lang="en-US" sz="1100" dirty="0" err="1">
                <a:solidFill>
                  <a:prstClr val="black"/>
                </a:solidFill>
              </a:rPr>
              <a:t>bidang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keahliannya</a:t>
            </a:r>
            <a:r>
              <a:rPr lang="id-ID" sz="1100" dirty="0">
                <a:solidFill>
                  <a:prstClr val="black"/>
                </a:solidFill>
              </a:rPr>
              <a:t> secara mandiri dan dapat diberi tanggung jawab atas pencapaian hasil kerja institusi atau organisasi dengan mengutamakan keselamatan dan keamanan kerja.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Mampu </a:t>
            </a:r>
            <a:r>
              <a:rPr lang="en-US" sz="1100" dirty="0" err="1">
                <a:solidFill>
                  <a:prstClr val="black"/>
                </a:solidFill>
              </a:rPr>
              <a:t>mengambil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keputusan</a:t>
            </a:r>
            <a:r>
              <a:rPr lang="en-US" sz="1100" dirty="0">
                <a:solidFill>
                  <a:prstClr val="black"/>
                </a:solidFill>
              </a:rPr>
              <a:t> yang </a:t>
            </a:r>
            <a:r>
              <a:rPr lang="en-US" sz="1100" dirty="0" err="1">
                <a:solidFill>
                  <a:prstClr val="black"/>
                </a:solidFill>
              </a:rPr>
              <a:t>tepat</a:t>
            </a:r>
            <a:r>
              <a:rPr lang="en-US" sz="1100" dirty="0">
                <a:solidFill>
                  <a:prstClr val="black"/>
                </a:solidFill>
              </a:rPr>
              <a:t>  </a:t>
            </a:r>
            <a:r>
              <a:rPr lang="en-US" sz="1100" dirty="0" err="1" smtClean="0">
                <a:solidFill>
                  <a:prstClr val="black"/>
                </a:solidFill>
              </a:rPr>
              <a:t>berdasarkan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analisis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dalam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melakukan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supervisi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dan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evaluasi</a:t>
            </a:r>
            <a:r>
              <a:rPr lang="en-US" sz="1100" dirty="0">
                <a:solidFill>
                  <a:prstClr val="black"/>
                </a:solidFill>
              </a:rPr>
              <a:t>  </a:t>
            </a:r>
            <a:r>
              <a:rPr lang="en-US" sz="1100" dirty="0" err="1">
                <a:solidFill>
                  <a:prstClr val="black"/>
                </a:solidFill>
              </a:rPr>
              <a:t>terhadap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pekerjaan</a:t>
            </a:r>
            <a:r>
              <a:rPr lang="en-US" sz="1100" dirty="0">
                <a:solidFill>
                  <a:prstClr val="black"/>
                </a:solidFill>
              </a:rPr>
              <a:t> yang </a:t>
            </a:r>
            <a:r>
              <a:rPr lang="en-US" sz="1100" dirty="0" err="1">
                <a:solidFill>
                  <a:prstClr val="black"/>
                </a:solidFill>
              </a:rPr>
              <a:t>menjadi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tanggung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jawabnya</a:t>
            </a:r>
            <a:endParaRPr lang="id-ID" sz="1100" dirty="0">
              <a:solidFill>
                <a:prstClr val="black"/>
              </a:solidFill>
            </a:endParaRP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100" dirty="0">
                <a:solidFill>
                  <a:prstClr val="black"/>
                </a:solidFill>
              </a:rPr>
              <a:t>Mampu </a:t>
            </a:r>
            <a:r>
              <a:rPr lang="id-ID" sz="1100" dirty="0">
                <a:solidFill>
                  <a:prstClr val="black"/>
                </a:solidFill>
              </a:rPr>
              <a:t>mengelola pembelajaran diri sendiri</a:t>
            </a:r>
            <a:r>
              <a:rPr lang="en-US" sz="1100" dirty="0">
                <a:solidFill>
                  <a:prstClr val="black"/>
                </a:solidFill>
              </a:rPr>
              <a:t>.</a:t>
            </a:r>
            <a:endParaRPr lang="id-ID" sz="1100" dirty="0">
              <a:solidFill>
                <a:prstClr val="black"/>
              </a:solidFill>
            </a:endParaRP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id-ID" sz="1100" dirty="0" smtClean="0">
                <a:solidFill>
                  <a:prstClr val="black"/>
                </a:solidFill>
              </a:rPr>
              <a:t>Mampu </a:t>
            </a:r>
            <a:r>
              <a:rPr lang="id-ID" sz="1100" dirty="0">
                <a:solidFill>
                  <a:prstClr val="black"/>
                </a:solidFill>
              </a:rPr>
              <a:t>mengembangkan dan memelihara jaringan kerja dengan pembimbing, kolega, sejawat di dalam </a:t>
            </a:r>
            <a:r>
              <a:rPr lang="en-US" sz="1100" dirty="0" err="1">
                <a:solidFill>
                  <a:prstClr val="black"/>
                </a:solidFill>
              </a:rPr>
              <a:t>maupun</a:t>
            </a:r>
            <a:r>
              <a:rPr lang="en-US" sz="1100" dirty="0">
                <a:solidFill>
                  <a:prstClr val="black"/>
                </a:solidFill>
              </a:rPr>
              <a:t> di </a:t>
            </a:r>
            <a:r>
              <a:rPr lang="en-US" sz="1100" dirty="0" err="1">
                <a:solidFill>
                  <a:prstClr val="black"/>
                </a:solidFill>
              </a:rPr>
              <a:t>luar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id-ID" sz="1100" dirty="0" smtClean="0">
                <a:solidFill>
                  <a:prstClr val="black"/>
                </a:solidFill>
              </a:rPr>
              <a:t>institusi</a:t>
            </a:r>
            <a:endParaRPr lang="id-ID" sz="1100" dirty="0">
              <a:solidFill>
                <a:prstClr val="black"/>
              </a:solidFill>
            </a:endParaRPr>
          </a:p>
        </p:txBody>
      </p:sp>
      <p:sp>
        <p:nvSpPr>
          <p:cNvPr id="64" name="Pie 63"/>
          <p:cNvSpPr/>
          <p:nvPr/>
        </p:nvSpPr>
        <p:spPr>
          <a:xfrm>
            <a:off x="3213055" y="2565920"/>
            <a:ext cx="2606506" cy="2651058"/>
          </a:xfrm>
          <a:prstGeom prst="pie">
            <a:avLst>
              <a:gd name="adj1" fmla="val 13250269"/>
              <a:gd name="adj2" fmla="val 16200000"/>
            </a:avLst>
          </a:prstGeom>
          <a:solidFill>
            <a:schemeClr val="bg2">
              <a:lumMod val="50000"/>
              <a:alpha val="69804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65" name="Pie 64"/>
          <p:cNvSpPr/>
          <p:nvPr/>
        </p:nvSpPr>
        <p:spPr>
          <a:xfrm rot="16200000">
            <a:off x="3226803" y="2644554"/>
            <a:ext cx="2575472" cy="2607476"/>
          </a:xfrm>
          <a:prstGeom prst="pie">
            <a:avLst>
              <a:gd name="adj1" fmla="val 10791446"/>
              <a:gd name="adj2" fmla="val 16165098"/>
            </a:avLst>
          </a:pr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66" name="Pie 65"/>
          <p:cNvSpPr/>
          <p:nvPr/>
        </p:nvSpPr>
        <p:spPr>
          <a:xfrm>
            <a:off x="3222172" y="2574124"/>
            <a:ext cx="2606506" cy="2607476"/>
          </a:xfrm>
          <a:prstGeom prst="pie">
            <a:avLst>
              <a:gd name="adj1" fmla="val 10797438"/>
              <a:gd name="adj2" fmla="val 13347093"/>
            </a:avLst>
          </a:prstGeom>
          <a:solidFill>
            <a:schemeClr val="bg2">
              <a:lumMod val="50000"/>
              <a:alpha val="89804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77948" y="3200400"/>
            <a:ext cx="28118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err="1" smtClean="0">
                <a:ln w="50800"/>
                <a:solidFill>
                  <a:schemeClr val="bg2">
                    <a:lumMod val="10000"/>
                  </a:schemeClr>
                </a:solidFill>
              </a:rPr>
              <a:t>Kemampuan</a:t>
            </a:r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2">
                    <a:lumMod val="10000"/>
                  </a:schemeClr>
                </a:solidFill>
              </a:rPr>
              <a:t>kerja</a:t>
            </a:r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2">
                    <a:lumMod val="10000"/>
                  </a:schemeClr>
                </a:solidFill>
              </a:rPr>
              <a:t>khusus</a:t>
            </a:r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b="1" dirty="0">
              <a:ln w="5080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8" name="Pie 67"/>
          <p:cNvSpPr/>
          <p:nvPr/>
        </p:nvSpPr>
        <p:spPr>
          <a:xfrm rot="10800000">
            <a:off x="3338632" y="2671451"/>
            <a:ext cx="2575474" cy="2571751"/>
          </a:xfrm>
          <a:prstGeom prst="pie">
            <a:avLst>
              <a:gd name="adj1" fmla="val 10791446"/>
              <a:gd name="adj2" fmla="val 16198620"/>
            </a:avLst>
          </a:prstGeom>
          <a:solidFill>
            <a:schemeClr val="accent4">
              <a:lumMod val="40000"/>
              <a:lumOff val="60000"/>
              <a:alpha val="50196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8572" y="3834110"/>
            <a:ext cx="29387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400" b="1" dirty="0" smtClean="0">
                <a:ln w="50800"/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LEVEL 6 </a:t>
            </a:r>
            <a:r>
              <a:rPr lang="en-US" b="1" dirty="0" smtClean="0">
                <a:ln w="50800"/>
                <a:solidFill>
                  <a:srgbClr val="A49960"/>
                </a:solidFill>
                <a:latin typeface="Arial Black" pitchFamily="34" charset="0"/>
              </a:rPr>
              <a:t>(KONSEP)</a:t>
            </a:r>
            <a:endParaRPr lang="en-US" b="1" dirty="0">
              <a:ln w="50800"/>
              <a:solidFill>
                <a:srgbClr val="A49960"/>
              </a:solidFill>
              <a:latin typeface="Arial Black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116877" y="4262127"/>
            <a:ext cx="318892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600" b="1" dirty="0" err="1">
                <a:ln w="50800"/>
                <a:solidFill>
                  <a:schemeClr val="accent4">
                    <a:lumMod val="50000"/>
                  </a:schemeClr>
                </a:solidFill>
              </a:rPr>
              <a:t>K</a:t>
            </a:r>
            <a:r>
              <a:rPr lang="en-US" sz="1600" b="1" dirty="0" err="1" smtClean="0">
                <a:ln w="50800"/>
                <a:solidFill>
                  <a:schemeClr val="accent4">
                    <a:lumMod val="50000"/>
                  </a:schemeClr>
                </a:solidFill>
              </a:rPr>
              <a:t>ewenangan</a:t>
            </a:r>
            <a:r>
              <a:rPr lang="en-US" sz="1600" b="1" dirty="0" smtClean="0">
                <a:ln w="50800"/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US" sz="1600" b="1" dirty="0" err="1" smtClean="0">
                <a:ln w="50800"/>
                <a:solidFill>
                  <a:schemeClr val="accent4">
                    <a:lumMod val="50000"/>
                  </a:schemeClr>
                </a:solidFill>
              </a:rPr>
              <a:t>tanggung</a:t>
            </a:r>
            <a:r>
              <a:rPr lang="en-US" sz="1600" b="1" dirty="0" smtClean="0">
                <a:ln w="50800"/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ln w="50800"/>
                <a:solidFill>
                  <a:schemeClr val="accent4">
                    <a:lumMod val="50000"/>
                  </a:schemeClr>
                </a:solidFill>
              </a:rPr>
              <a:t>jawab</a:t>
            </a:r>
            <a:r>
              <a:rPr lang="en-US" sz="1600" b="1" dirty="0" smtClean="0">
                <a:ln w="50800"/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1600" b="1" dirty="0">
              <a:ln w="50800"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43210" y="3423927"/>
            <a:ext cx="237199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err="1" smtClean="0">
                <a:ln w="50800"/>
                <a:solidFill>
                  <a:srgbClr val="EB730F"/>
                </a:solidFill>
              </a:rPr>
              <a:t>sikap</a:t>
            </a:r>
            <a:r>
              <a:rPr lang="en-US" b="1" dirty="0" smtClean="0">
                <a:ln w="50800"/>
                <a:solidFill>
                  <a:srgbClr val="EB730F"/>
                </a:solidFill>
              </a:rPr>
              <a:t> </a:t>
            </a:r>
            <a:r>
              <a:rPr lang="en-US" b="1" dirty="0" err="1" smtClean="0">
                <a:ln w="50800"/>
                <a:solidFill>
                  <a:srgbClr val="EB730F"/>
                </a:solidFill>
              </a:rPr>
              <a:t>dan</a:t>
            </a:r>
            <a:r>
              <a:rPr lang="en-US" b="1" dirty="0" smtClean="0">
                <a:ln w="50800"/>
                <a:solidFill>
                  <a:srgbClr val="EB730F"/>
                </a:solidFill>
              </a:rPr>
              <a:t> </a:t>
            </a:r>
            <a:r>
              <a:rPr lang="en-US" b="1" dirty="0" err="1" smtClean="0">
                <a:ln w="50800"/>
                <a:solidFill>
                  <a:srgbClr val="EB730F"/>
                </a:solidFill>
              </a:rPr>
              <a:t>tata</a:t>
            </a:r>
            <a:r>
              <a:rPr lang="en-US" b="1" dirty="0" smtClean="0">
                <a:ln w="50800"/>
                <a:solidFill>
                  <a:srgbClr val="EB730F"/>
                </a:solidFill>
              </a:rPr>
              <a:t> </a:t>
            </a:r>
            <a:r>
              <a:rPr lang="en-US" b="1" dirty="0" err="1" smtClean="0">
                <a:ln w="50800"/>
                <a:solidFill>
                  <a:srgbClr val="EB730F"/>
                </a:solidFill>
              </a:rPr>
              <a:t>nilai</a:t>
            </a:r>
            <a:endParaRPr lang="en-US" b="1" dirty="0">
              <a:ln w="50800"/>
              <a:solidFill>
                <a:srgbClr val="EB730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01730" y="2819400"/>
            <a:ext cx="25892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err="1" smtClean="0">
                <a:ln w="50800"/>
                <a:solidFill>
                  <a:schemeClr val="bg2">
                    <a:lumMod val="25000"/>
                  </a:schemeClr>
                </a:solidFill>
              </a:rPr>
              <a:t>Kemampuan</a:t>
            </a:r>
            <a:r>
              <a:rPr lang="en-US" b="1" dirty="0" smtClean="0">
                <a:ln w="50800"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2">
                    <a:lumMod val="25000"/>
                  </a:schemeClr>
                </a:solidFill>
              </a:rPr>
              <a:t>kerja</a:t>
            </a:r>
            <a:r>
              <a:rPr lang="en-US" b="1" dirty="0" smtClean="0">
                <a:ln w="50800"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2">
                    <a:lumMod val="25000"/>
                  </a:schemeClr>
                </a:solidFill>
              </a:rPr>
              <a:t>umum</a:t>
            </a:r>
            <a:endParaRPr lang="en-US" b="1" dirty="0">
              <a:ln w="50800"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7448" y="3505202"/>
            <a:ext cx="30320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b="1" dirty="0" err="1" smtClean="0">
                <a:ln w="50800"/>
                <a:solidFill>
                  <a:schemeClr val="bg2">
                    <a:lumMod val="10000"/>
                  </a:schemeClr>
                </a:solidFill>
              </a:rPr>
              <a:t>diusulkan</a:t>
            </a:r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bg2">
                    <a:lumMod val="10000"/>
                  </a:schemeClr>
                </a:solidFill>
              </a:rPr>
              <a:t>oleh</a:t>
            </a:r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 forum </a:t>
            </a:r>
            <a:r>
              <a:rPr lang="en-US" b="1" dirty="0" err="1" smtClean="0">
                <a:ln w="50800"/>
                <a:solidFill>
                  <a:schemeClr val="bg2">
                    <a:lumMod val="10000"/>
                  </a:schemeClr>
                </a:solidFill>
              </a:rPr>
              <a:t>prodi</a:t>
            </a:r>
            <a:r>
              <a:rPr lang="en-US" b="1" dirty="0" smtClean="0">
                <a:ln w="50800"/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en-US" b="1" dirty="0" smtClean="0">
                <a:ln w="50800"/>
                <a:solidFill>
                  <a:schemeClr val="bg2">
                    <a:lumMod val="25000"/>
                  </a:schemeClr>
                </a:solidFill>
              </a:rPr>
              <a:t>   </a:t>
            </a:r>
            <a:endParaRPr lang="en-US" b="1" dirty="0">
              <a:ln w="50800"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Content Placeholder 3"/>
          <p:cNvSpPr txBox="1">
            <a:spLocks/>
          </p:cNvSpPr>
          <p:nvPr/>
        </p:nvSpPr>
        <p:spPr>
          <a:xfrm>
            <a:off x="152399" y="381000"/>
            <a:ext cx="4354033" cy="2426155"/>
          </a:xfrm>
          <a:prstGeom prst="rect">
            <a:avLst/>
          </a:prstGeom>
          <a:solidFill>
            <a:srgbClr val="E6DFAC">
              <a:alpha val="50196"/>
            </a:srgbClr>
          </a:solidFill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+mj-lt"/>
              <a:buAutoNum type="arabicPeriod"/>
            </a:pPr>
            <a:r>
              <a:rPr lang="en-AU" sz="1100" dirty="0" err="1"/>
              <a:t>mampu</a:t>
            </a:r>
            <a:r>
              <a:rPr lang="en-AU" sz="1100" dirty="0"/>
              <a:t> </a:t>
            </a:r>
            <a:r>
              <a:rPr lang="en-AU" sz="1100" dirty="0" err="1"/>
              <a:t>melakukan</a:t>
            </a:r>
            <a:r>
              <a:rPr lang="en-AU" sz="1100" dirty="0"/>
              <a:t> </a:t>
            </a:r>
            <a:r>
              <a:rPr lang="en-AU" sz="1100" dirty="0" err="1"/>
              <a:t>penerapan</a:t>
            </a:r>
            <a:r>
              <a:rPr lang="en-AU" sz="1100" dirty="0"/>
              <a:t> </a:t>
            </a:r>
            <a:r>
              <a:rPr lang="en-AU" sz="1100" dirty="0" err="1"/>
              <a:t>ilmu</a:t>
            </a:r>
            <a:r>
              <a:rPr lang="en-AU" sz="1100" dirty="0"/>
              <a:t> </a:t>
            </a:r>
            <a:r>
              <a:rPr lang="en-AU" sz="1100" dirty="0" err="1" smtClean="0"/>
              <a:t>pengetahuan</a:t>
            </a:r>
            <a:r>
              <a:rPr lang="en-AU" sz="1100" dirty="0" smtClean="0"/>
              <a:t> </a:t>
            </a:r>
            <a:r>
              <a:rPr lang="en-AU" sz="1100" dirty="0" err="1" smtClean="0"/>
              <a:t>dan</a:t>
            </a:r>
            <a:r>
              <a:rPr lang="en-AU" sz="1100" dirty="0" smtClean="0"/>
              <a:t> </a:t>
            </a:r>
            <a:r>
              <a:rPr lang="en-AU" sz="1100" dirty="0" err="1" smtClean="0"/>
              <a:t>atau</a:t>
            </a:r>
            <a:r>
              <a:rPr lang="en-AU" sz="1100" dirty="0" smtClean="0"/>
              <a:t> </a:t>
            </a:r>
            <a:r>
              <a:rPr lang="en-AU" sz="1100" dirty="0" err="1"/>
              <a:t>teknologi</a:t>
            </a:r>
            <a:r>
              <a:rPr lang="en-AU" sz="1100" dirty="0" smtClean="0"/>
              <a:t>, </a:t>
            </a:r>
            <a:r>
              <a:rPr lang="en-AU" sz="1100" dirty="0" err="1" smtClean="0"/>
              <a:t>melalui</a:t>
            </a:r>
            <a:r>
              <a:rPr lang="en-AU" sz="1100" dirty="0" smtClean="0"/>
              <a:t> </a:t>
            </a:r>
            <a:r>
              <a:rPr lang="en-AU" sz="1100" dirty="0" err="1"/>
              <a:t>penalaran</a:t>
            </a:r>
            <a:r>
              <a:rPr lang="en-AU" sz="1100" dirty="0"/>
              <a:t> </a:t>
            </a:r>
            <a:r>
              <a:rPr lang="en-AU" sz="1100" dirty="0" err="1"/>
              <a:t>ilmiah</a:t>
            </a:r>
            <a:r>
              <a:rPr lang="en-AU" sz="1100" dirty="0"/>
              <a:t>, </a:t>
            </a:r>
            <a:r>
              <a:rPr lang="en-AU" sz="1100" dirty="0" err="1"/>
              <a:t>dengan</a:t>
            </a:r>
            <a:r>
              <a:rPr lang="en-AU" sz="1100" dirty="0"/>
              <a:t> </a:t>
            </a:r>
            <a:r>
              <a:rPr lang="en-AU" sz="1100" dirty="0" err="1"/>
              <a:t>menggunakan</a:t>
            </a:r>
            <a:r>
              <a:rPr lang="en-AU" sz="1100" dirty="0"/>
              <a:t> </a:t>
            </a:r>
            <a:r>
              <a:rPr lang="en-AU" sz="1100" dirty="0" err="1"/>
              <a:t>pemikiran</a:t>
            </a:r>
            <a:r>
              <a:rPr lang="en-AU" sz="1100" dirty="0"/>
              <a:t>  </a:t>
            </a:r>
            <a:r>
              <a:rPr lang="en-AU" sz="1100" dirty="0" err="1"/>
              <a:t>logis</a:t>
            </a:r>
            <a:r>
              <a:rPr lang="en-AU" sz="1100" dirty="0"/>
              <a:t>, </a:t>
            </a:r>
            <a:r>
              <a:rPr lang="en-AU" sz="1100" dirty="0" err="1"/>
              <a:t>kritis</a:t>
            </a:r>
            <a:r>
              <a:rPr lang="en-AU" sz="1100" dirty="0"/>
              <a:t> </a:t>
            </a:r>
            <a:r>
              <a:rPr lang="en-AU" sz="1100" dirty="0" err="1"/>
              <a:t>dan</a:t>
            </a:r>
            <a:r>
              <a:rPr lang="en-AU" sz="1100" dirty="0"/>
              <a:t> </a:t>
            </a:r>
            <a:r>
              <a:rPr lang="en-AU" sz="1100" dirty="0" err="1"/>
              <a:t>inovatif</a:t>
            </a:r>
            <a:r>
              <a:rPr lang="en-AU" sz="1100" dirty="0"/>
              <a:t>;</a:t>
            </a:r>
            <a:endParaRPr lang="en-US" sz="1100" dirty="0"/>
          </a:p>
          <a:p>
            <a:pPr marL="174625" indent="-174625">
              <a:buFont typeface="+mj-lt"/>
              <a:buAutoNum type="arabicPeriod"/>
            </a:pPr>
            <a:r>
              <a:rPr lang="en-AU" sz="1100" dirty="0" err="1"/>
              <a:t>mampu</a:t>
            </a:r>
            <a:r>
              <a:rPr lang="en-AU" sz="1100" dirty="0"/>
              <a:t> </a:t>
            </a:r>
            <a:r>
              <a:rPr lang="en-AU" sz="1100" dirty="0" err="1"/>
              <a:t>melakukan</a:t>
            </a:r>
            <a:r>
              <a:rPr lang="en-AU" sz="1100" dirty="0"/>
              <a:t> </a:t>
            </a:r>
            <a:r>
              <a:rPr lang="en-AU" sz="1100" dirty="0" err="1"/>
              <a:t>pengkajian</a:t>
            </a:r>
            <a:r>
              <a:rPr lang="en-AU" sz="1100" dirty="0"/>
              <a:t> </a:t>
            </a:r>
            <a:r>
              <a:rPr lang="en-AU" sz="1100" dirty="0" err="1"/>
              <a:t>pengetahuan</a:t>
            </a:r>
            <a:r>
              <a:rPr lang="en-AU" sz="1100" dirty="0"/>
              <a:t>  </a:t>
            </a:r>
            <a:r>
              <a:rPr lang="en-AU" sz="1100" dirty="0" err="1" smtClean="0"/>
              <a:t>dan</a:t>
            </a:r>
            <a:r>
              <a:rPr lang="en-AU" sz="1100" dirty="0" smtClean="0"/>
              <a:t> </a:t>
            </a:r>
            <a:r>
              <a:rPr lang="en-AU" sz="1100" dirty="0" err="1" smtClean="0"/>
              <a:t>atau</a:t>
            </a:r>
            <a:r>
              <a:rPr lang="en-AU" sz="1100" dirty="0" smtClean="0"/>
              <a:t> </a:t>
            </a:r>
            <a:r>
              <a:rPr lang="en-AU" sz="1100" dirty="0" err="1"/>
              <a:t>teknologi</a:t>
            </a:r>
            <a:r>
              <a:rPr lang="en-AU" sz="1100" dirty="0"/>
              <a:t> di </a:t>
            </a:r>
            <a:r>
              <a:rPr lang="en-AU" sz="1100" dirty="0" err="1"/>
              <a:t>bidangnya</a:t>
            </a:r>
            <a:r>
              <a:rPr lang="en-AU" sz="1100" dirty="0"/>
              <a:t> </a:t>
            </a:r>
            <a:r>
              <a:rPr lang="en-AU" sz="1100" dirty="0" err="1"/>
              <a:t>berdasarkan</a:t>
            </a:r>
            <a:r>
              <a:rPr lang="en-AU" sz="1100" dirty="0"/>
              <a:t> </a:t>
            </a:r>
            <a:r>
              <a:rPr lang="en-AU" sz="1100" dirty="0" err="1"/>
              <a:t>kaidah</a:t>
            </a:r>
            <a:r>
              <a:rPr lang="en-AU" sz="1100" dirty="0"/>
              <a:t> </a:t>
            </a:r>
            <a:r>
              <a:rPr lang="en-AU" sz="1100" dirty="0" err="1"/>
              <a:t>keilmuan</a:t>
            </a:r>
            <a:r>
              <a:rPr lang="en-AU" sz="1100" dirty="0"/>
              <a:t> yang </a:t>
            </a:r>
            <a:r>
              <a:rPr lang="en-AU" sz="1100" dirty="0" err="1"/>
              <a:t>disusun</a:t>
            </a:r>
            <a:r>
              <a:rPr lang="en-AU" sz="1100" dirty="0"/>
              <a:t> </a:t>
            </a:r>
            <a:r>
              <a:rPr lang="en-AU" sz="1100" dirty="0" err="1"/>
              <a:t>dalam</a:t>
            </a:r>
            <a:r>
              <a:rPr lang="en-AU" sz="1100" dirty="0"/>
              <a:t> </a:t>
            </a:r>
            <a:r>
              <a:rPr lang="en-AU" sz="1100" dirty="0" err="1"/>
              <a:t>bentuk</a:t>
            </a:r>
            <a:r>
              <a:rPr lang="en-AU" sz="1100" dirty="0"/>
              <a:t> </a:t>
            </a:r>
            <a:r>
              <a:rPr lang="en-AU" sz="1100" dirty="0" err="1"/>
              <a:t>skripsi</a:t>
            </a:r>
            <a:r>
              <a:rPr lang="en-AU" sz="1100" dirty="0"/>
              <a:t>/</a:t>
            </a:r>
            <a:r>
              <a:rPr lang="en-AU" sz="1100" dirty="0" err="1"/>
              <a:t>laporan</a:t>
            </a:r>
            <a:r>
              <a:rPr lang="en-AU" sz="1100" dirty="0"/>
              <a:t> </a:t>
            </a:r>
            <a:r>
              <a:rPr lang="en-AU" sz="1100" dirty="0" err="1"/>
              <a:t>tugas</a:t>
            </a:r>
            <a:r>
              <a:rPr lang="en-AU" sz="1100" dirty="0"/>
              <a:t> </a:t>
            </a:r>
            <a:r>
              <a:rPr lang="en-AU" sz="1100" dirty="0" err="1"/>
              <a:t>akhir</a:t>
            </a:r>
            <a:r>
              <a:rPr lang="en-AU" sz="1100" dirty="0"/>
              <a:t>, </a:t>
            </a:r>
            <a:r>
              <a:rPr lang="en-AU" sz="1100" dirty="0" err="1"/>
              <a:t>atau</a:t>
            </a:r>
            <a:r>
              <a:rPr lang="en-AU" sz="1100" dirty="0"/>
              <a:t> </a:t>
            </a:r>
            <a:r>
              <a:rPr lang="en-AU" sz="1100" dirty="0" err="1"/>
              <a:t>menghasilkan</a:t>
            </a:r>
            <a:r>
              <a:rPr lang="en-AU" sz="1100" dirty="0"/>
              <a:t> </a:t>
            </a:r>
            <a:r>
              <a:rPr lang="en-AU" sz="1100" dirty="0" err="1"/>
              <a:t>karya</a:t>
            </a:r>
            <a:r>
              <a:rPr lang="en-AU" sz="1100" dirty="0"/>
              <a:t> </a:t>
            </a:r>
            <a:r>
              <a:rPr lang="en-AU" sz="1100" dirty="0" err="1" smtClean="0"/>
              <a:t>desain</a:t>
            </a:r>
            <a:r>
              <a:rPr lang="en-AU" sz="1100" dirty="0" smtClean="0"/>
              <a:t>/</a:t>
            </a:r>
            <a:r>
              <a:rPr lang="en-AU" sz="1100" dirty="0" err="1" smtClean="0"/>
              <a:t>seni</a:t>
            </a:r>
            <a:r>
              <a:rPr lang="en-AU" sz="1100" dirty="0" smtClean="0"/>
              <a:t> </a:t>
            </a:r>
            <a:r>
              <a:rPr lang="en-AU" sz="1100" dirty="0" err="1" smtClean="0"/>
              <a:t>beserta</a:t>
            </a:r>
            <a:r>
              <a:rPr lang="en-AU" sz="1100" dirty="0" smtClean="0"/>
              <a:t> </a:t>
            </a:r>
            <a:r>
              <a:rPr lang="en-AU" sz="1100" dirty="0" err="1"/>
              <a:t>deskripsinya</a:t>
            </a:r>
            <a:r>
              <a:rPr lang="en-AU" sz="1100" dirty="0"/>
              <a:t> </a:t>
            </a:r>
            <a:r>
              <a:rPr lang="en-AU" sz="1100" dirty="0" err="1"/>
              <a:t>berdasarkan</a:t>
            </a:r>
            <a:r>
              <a:rPr lang="en-AU" sz="1100" dirty="0"/>
              <a:t> </a:t>
            </a:r>
            <a:r>
              <a:rPr lang="en-AU" sz="1100" dirty="0" err="1"/>
              <a:t>metoda</a:t>
            </a:r>
            <a:r>
              <a:rPr lang="en-AU" sz="1100" dirty="0"/>
              <a:t> </a:t>
            </a:r>
            <a:r>
              <a:rPr lang="en-AU" sz="1100" dirty="0" err="1"/>
              <a:t>atau</a:t>
            </a:r>
            <a:r>
              <a:rPr lang="en-AU" sz="1100" dirty="0"/>
              <a:t> </a:t>
            </a:r>
            <a:r>
              <a:rPr lang="en-AU" sz="1100" dirty="0" err="1"/>
              <a:t>kaidah</a:t>
            </a:r>
            <a:r>
              <a:rPr lang="en-AU" sz="1100" dirty="0"/>
              <a:t> </a:t>
            </a:r>
            <a:r>
              <a:rPr lang="en-AU" sz="1100" dirty="0" err="1"/>
              <a:t>rancangan</a:t>
            </a:r>
            <a:r>
              <a:rPr lang="en-AU" sz="1100" dirty="0"/>
              <a:t> </a:t>
            </a:r>
            <a:r>
              <a:rPr lang="en-AU" sz="1100" dirty="0" err="1"/>
              <a:t>baku</a:t>
            </a:r>
            <a:r>
              <a:rPr lang="en-AU" sz="1100" dirty="0"/>
              <a:t>; </a:t>
            </a:r>
            <a:endParaRPr lang="en-US" sz="1100" dirty="0"/>
          </a:p>
          <a:p>
            <a:pPr marL="174625" indent="-174625">
              <a:buFont typeface="+mj-lt"/>
              <a:buAutoNum type="arabicPeriod"/>
            </a:pPr>
            <a:r>
              <a:rPr lang="en-AU" sz="1100" dirty="0" err="1"/>
              <a:t>mampu</a:t>
            </a:r>
            <a:r>
              <a:rPr lang="en-AU" sz="1100" dirty="0"/>
              <a:t> </a:t>
            </a:r>
            <a:r>
              <a:rPr lang="en-AU" sz="1100" dirty="0" err="1"/>
              <a:t>mempublikasikan</a:t>
            </a:r>
            <a:r>
              <a:rPr lang="en-AU" sz="1100" dirty="0"/>
              <a:t> </a:t>
            </a:r>
            <a:r>
              <a:rPr lang="en-AU" sz="1100" dirty="0" err="1"/>
              <a:t>hasil</a:t>
            </a:r>
            <a:r>
              <a:rPr lang="en-AU" sz="1100" dirty="0"/>
              <a:t> </a:t>
            </a:r>
            <a:r>
              <a:rPr lang="en-AU" sz="1100" dirty="0" err="1"/>
              <a:t>tugas</a:t>
            </a:r>
            <a:r>
              <a:rPr lang="en-AU" sz="1100" dirty="0"/>
              <a:t> </a:t>
            </a:r>
            <a:r>
              <a:rPr lang="en-AU" sz="1100" dirty="0" err="1"/>
              <a:t>akhir</a:t>
            </a:r>
            <a:r>
              <a:rPr lang="en-AU" sz="1100" dirty="0"/>
              <a:t> </a:t>
            </a:r>
            <a:r>
              <a:rPr lang="en-AU" sz="1100" dirty="0" err="1"/>
              <a:t>atau</a:t>
            </a:r>
            <a:r>
              <a:rPr lang="en-AU" sz="1100" dirty="0"/>
              <a:t> </a:t>
            </a:r>
            <a:r>
              <a:rPr lang="en-AU" sz="1100" dirty="0" err="1"/>
              <a:t>karya</a:t>
            </a:r>
            <a:r>
              <a:rPr lang="en-AU" sz="1100" dirty="0"/>
              <a:t> </a:t>
            </a:r>
            <a:r>
              <a:rPr lang="en-AU" sz="1100" dirty="0" err="1"/>
              <a:t>desain</a:t>
            </a:r>
            <a:r>
              <a:rPr lang="en-AU" sz="1100" dirty="0"/>
              <a:t>/ </a:t>
            </a:r>
            <a:r>
              <a:rPr lang="en-AU" sz="1100" dirty="0" err="1" smtClean="0"/>
              <a:t>seni</a:t>
            </a:r>
            <a:r>
              <a:rPr lang="en-AU" sz="1100" dirty="0"/>
              <a:t> </a:t>
            </a:r>
            <a:r>
              <a:rPr lang="en-AU" sz="1100" dirty="0" smtClean="0"/>
              <a:t>yang  </a:t>
            </a:r>
            <a:r>
              <a:rPr lang="en-AU" sz="1100" dirty="0" err="1"/>
              <a:t>dapat</a:t>
            </a:r>
            <a:r>
              <a:rPr lang="en-AU" sz="1100" dirty="0"/>
              <a:t> </a:t>
            </a:r>
            <a:r>
              <a:rPr lang="en-AU" sz="1100" dirty="0" err="1"/>
              <a:t>diakses</a:t>
            </a:r>
            <a:r>
              <a:rPr lang="en-AU" sz="1100" dirty="0"/>
              <a:t> </a:t>
            </a:r>
            <a:r>
              <a:rPr lang="en-AU" sz="1100" dirty="0" err="1"/>
              <a:t>oleh</a:t>
            </a:r>
            <a:r>
              <a:rPr lang="en-AU" sz="1100" dirty="0"/>
              <a:t> </a:t>
            </a:r>
            <a:r>
              <a:rPr lang="en-AU" sz="1100" dirty="0" err="1"/>
              <a:t>masyarakat</a:t>
            </a:r>
            <a:r>
              <a:rPr lang="en-AU" sz="1100" dirty="0"/>
              <a:t> </a:t>
            </a:r>
            <a:r>
              <a:rPr lang="en-AU" sz="1100" dirty="0" err="1"/>
              <a:t>akademik</a:t>
            </a:r>
            <a:r>
              <a:rPr lang="en-AU" sz="1100" dirty="0"/>
              <a:t>;</a:t>
            </a:r>
            <a:endParaRPr lang="en-US" sz="1100" dirty="0"/>
          </a:p>
          <a:p>
            <a:pPr marL="174625" indent="-174625">
              <a:buFont typeface="+mj-lt"/>
              <a:buAutoNum type="arabicPeriod"/>
            </a:pPr>
            <a:r>
              <a:rPr lang="en-AU" sz="1100" dirty="0" err="1"/>
              <a:t>mampu</a:t>
            </a:r>
            <a:r>
              <a:rPr lang="en-AU" sz="1100" dirty="0"/>
              <a:t> </a:t>
            </a:r>
            <a:r>
              <a:rPr lang="id-ID" sz="1100" dirty="0"/>
              <a:t>mengkomunikasikan informasi dan ide </a:t>
            </a:r>
            <a:r>
              <a:rPr lang="en-AU" sz="1100" dirty="0" err="1"/>
              <a:t>melalui</a:t>
            </a:r>
            <a:r>
              <a:rPr lang="en-AU" sz="1100" dirty="0"/>
              <a:t> </a:t>
            </a:r>
            <a:r>
              <a:rPr lang="id-ID" sz="1100" dirty="0"/>
              <a:t>berbagai media kepada masyarakat sesuai dengan bidang</a:t>
            </a:r>
            <a:r>
              <a:rPr lang="en-AU" sz="1100" dirty="0"/>
              <a:t> </a:t>
            </a:r>
            <a:r>
              <a:rPr lang="en-AU" sz="1100" dirty="0" err="1"/>
              <a:t>keahlian</a:t>
            </a:r>
            <a:r>
              <a:rPr lang="id-ID" sz="1100" dirty="0"/>
              <a:t>nya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63" name="Content Placeholder 3"/>
          <p:cNvSpPr txBox="1">
            <a:spLocks/>
          </p:cNvSpPr>
          <p:nvPr/>
        </p:nvSpPr>
        <p:spPr>
          <a:xfrm>
            <a:off x="151292" y="5005031"/>
            <a:ext cx="4358126" cy="1543948"/>
          </a:xfrm>
          <a:prstGeom prst="rect">
            <a:avLst/>
          </a:prstGeom>
          <a:solidFill>
            <a:srgbClr val="FF5757">
              <a:alpha val="20000"/>
            </a:srgbClr>
          </a:solidFill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</a:pP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rumpun</a:t>
            </a:r>
            <a:r>
              <a:rPr lang="en-US" sz="1600" dirty="0" smtClean="0"/>
              <a:t> </a:t>
            </a:r>
            <a:r>
              <a:rPr lang="en-US" sz="1600" dirty="0" err="1" smtClean="0"/>
              <a:t>ilmu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nomenklatur</a:t>
            </a:r>
            <a:r>
              <a:rPr lang="en-US" sz="1600" dirty="0" smtClean="0"/>
              <a:t> </a:t>
            </a:r>
            <a:r>
              <a:rPr lang="en-US" sz="1600" dirty="0" err="1" smtClean="0"/>
              <a:t>keilmuan</a:t>
            </a:r>
            <a:endParaRPr lang="en-US" sz="1600" dirty="0" smtClean="0"/>
          </a:p>
          <a:p>
            <a:pPr marL="228600" indent="-228600">
              <a:spcBef>
                <a:spcPts val="0"/>
              </a:spcBef>
            </a:pPr>
            <a:r>
              <a:rPr lang="en-US" sz="1600" dirty="0" err="1" smtClean="0"/>
              <a:t>Diusulkan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forum </a:t>
            </a:r>
            <a:r>
              <a:rPr lang="en-US" sz="1600" dirty="0" err="1" smtClean="0"/>
              <a:t>prodi</a:t>
            </a:r>
            <a:r>
              <a:rPr lang="en-US" sz="1600" dirty="0" smtClean="0"/>
              <a:t> </a:t>
            </a:r>
            <a:r>
              <a:rPr lang="en-US" sz="1600" dirty="0" err="1" smtClean="0"/>
              <a:t>sejenis</a:t>
            </a:r>
            <a:r>
              <a:rPr lang="en-US" sz="1600" dirty="0" smtClean="0"/>
              <a:t> , </a:t>
            </a:r>
            <a:r>
              <a:rPr lang="en-US" sz="1600" dirty="0" err="1" smtClean="0"/>
              <a:t>diperiksa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tim</a:t>
            </a:r>
            <a:r>
              <a:rPr lang="en-US" sz="1600" dirty="0" smtClean="0"/>
              <a:t> </a:t>
            </a:r>
            <a:r>
              <a:rPr lang="en-US" sz="1600" dirty="0" err="1" smtClean="0"/>
              <a:t>pakar</a:t>
            </a:r>
            <a:r>
              <a:rPr lang="en-US" sz="1600" dirty="0" smtClean="0"/>
              <a:t>, </a:t>
            </a:r>
            <a:r>
              <a:rPr lang="en-US" sz="1600" dirty="0" err="1" smtClean="0"/>
              <a:t>ditetapkan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Menteri</a:t>
            </a:r>
            <a:endParaRPr lang="id-ID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291380" y="6553200"/>
            <a:ext cx="1852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endrotomoits@yahoo.com</a:t>
            </a:r>
            <a:endParaRPr lang="en-US" sz="1100" b="1" dirty="0"/>
          </a:p>
        </p:txBody>
      </p:sp>
      <p:sp>
        <p:nvSpPr>
          <p:cNvPr id="3" name="Rectangle 2"/>
          <p:cNvSpPr/>
          <p:nvPr/>
        </p:nvSpPr>
        <p:spPr>
          <a:xfrm>
            <a:off x="4648200" y="381000"/>
            <a:ext cx="4420998" cy="3046988"/>
          </a:xfrm>
          <a:prstGeom prst="rect">
            <a:avLst/>
          </a:prstGeom>
          <a:solidFill>
            <a:srgbClr val="FFC000">
              <a:alpha val="10196"/>
            </a:srgb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B</a:t>
            </a:r>
            <a:r>
              <a:rPr lang="en-US" sz="1200" dirty="0" err="1" smtClean="0"/>
              <a:t>ertaqwa</a:t>
            </a:r>
            <a:r>
              <a:rPr lang="en-US" sz="1200" dirty="0" smtClean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Tuhan</a:t>
            </a:r>
            <a:r>
              <a:rPr lang="en-US" sz="1200" dirty="0"/>
              <a:t> Yang </a:t>
            </a:r>
            <a:r>
              <a:rPr lang="en-US" sz="1200" dirty="0" err="1"/>
              <a:t>Maha</a:t>
            </a:r>
            <a:r>
              <a:rPr lang="en-US" sz="1200" dirty="0"/>
              <a:t> </a:t>
            </a:r>
            <a:r>
              <a:rPr lang="en-US" sz="1200" dirty="0" err="1"/>
              <a:t>Esa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mampu</a:t>
            </a:r>
            <a:r>
              <a:rPr lang="en-US" sz="1200" dirty="0"/>
              <a:t> </a:t>
            </a:r>
            <a:r>
              <a:rPr lang="en-US" sz="1200" dirty="0" err="1"/>
              <a:t>menunjukkan</a:t>
            </a:r>
            <a:r>
              <a:rPr lang="en-US" sz="1200" dirty="0"/>
              <a:t> </a:t>
            </a:r>
            <a:r>
              <a:rPr lang="en-US" sz="1200" dirty="0" err="1"/>
              <a:t>sikap</a:t>
            </a:r>
            <a:r>
              <a:rPr lang="en-US" sz="1200" dirty="0"/>
              <a:t> </a:t>
            </a:r>
            <a:r>
              <a:rPr lang="en-US" sz="1200" dirty="0" err="1"/>
              <a:t>religius</a:t>
            </a:r>
            <a:r>
              <a:rPr lang="en-US" sz="1200" dirty="0"/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B</a:t>
            </a:r>
            <a:r>
              <a:rPr lang="en-US" sz="1200" dirty="0" err="1" smtClean="0"/>
              <a:t>erperan</a:t>
            </a:r>
            <a:r>
              <a:rPr lang="en-US" sz="1200" dirty="0" smtClean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warga</a:t>
            </a:r>
            <a:r>
              <a:rPr lang="en-US" sz="1200" dirty="0"/>
              <a:t> </a:t>
            </a:r>
            <a:r>
              <a:rPr lang="en-US" sz="1200" dirty="0" err="1"/>
              <a:t>negara</a:t>
            </a:r>
            <a:r>
              <a:rPr lang="en-US" sz="1200" dirty="0"/>
              <a:t> yang </a:t>
            </a:r>
            <a:r>
              <a:rPr lang="en-US" sz="1200" dirty="0" err="1"/>
              <a:t>bangga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cinta</a:t>
            </a:r>
            <a:r>
              <a:rPr lang="en-US" sz="1200" dirty="0"/>
              <a:t> </a:t>
            </a:r>
            <a:r>
              <a:rPr lang="en-US" sz="1200" dirty="0" err="1"/>
              <a:t>tanah</a:t>
            </a:r>
            <a:r>
              <a:rPr lang="en-US" sz="1200" dirty="0"/>
              <a:t> air,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nasionalisme</a:t>
            </a:r>
            <a:r>
              <a:rPr lang="en-US" sz="1200" dirty="0"/>
              <a:t>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 smtClean="0"/>
              <a:t>tanggungjawab</a:t>
            </a:r>
            <a:r>
              <a:rPr lang="en-US" sz="1200" dirty="0" smtClean="0"/>
              <a:t> </a:t>
            </a:r>
            <a:r>
              <a:rPr lang="en-US" sz="1200" dirty="0" err="1" smtClean="0"/>
              <a:t>pd</a:t>
            </a:r>
            <a:r>
              <a:rPr lang="en-US" sz="1200" dirty="0" smtClean="0"/>
              <a:t> </a:t>
            </a:r>
            <a:r>
              <a:rPr lang="en-US" sz="1200" dirty="0" err="1"/>
              <a:t>negara</a:t>
            </a:r>
            <a:r>
              <a:rPr lang="en-US" sz="1200" dirty="0"/>
              <a:t> &amp;</a:t>
            </a:r>
            <a:r>
              <a:rPr lang="en-US" sz="1200" dirty="0" smtClean="0"/>
              <a:t> </a:t>
            </a:r>
            <a:r>
              <a:rPr lang="en-US" sz="1200" dirty="0" err="1"/>
              <a:t>bangsa</a:t>
            </a:r>
            <a:r>
              <a:rPr lang="en-US" sz="1200" dirty="0"/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M</a:t>
            </a:r>
            <a:r>
              <a:rPr lang="en-US" sz="1200" dirty="0" err="1" smtClean="0"/>
              <a:t>ampu</a:t>
            </a:r>
            <a:r>
              <a:rPr lang="en-US" sz="1200" dirty="0" smtClean="0"/>
              <a:t> </a:t>
            </a:r>
            <a:r>
              <a:rPr lang="en-US" sz="1200" dirty="0" err="1"/>
              <a:t>berkontribusi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peningkatan</a:t>
            </a:r>
            <a:r>
              <a:rPr lang="en-US" sz="1200" dirty="0"/>
              <a:t> </a:t>
            </a:r>
            <a:r>
              <a:rPr lang="en-US" sz="1200" dirty="0" err="1"/>
              <a:t>mutu</a:t>
            </a:r>
            <a:r>
              <a:rPr lang="en-US" sz="1200" dirty="0"/>
              <a:t> </a:t>
            </a:r>
            <a:r>
              <a:rPr lang="en-US" sz="1200" dirty="0" err="1"/>
              <a:t>kehidupan</a:t>
            </a:r>
            <a:r>
              <a:rPr lang="en-US" sz="1200" dirty="0"/>
              <a:t> </a:t>
            </a:r>
            <a:r>
              <a:rPr lang="en-US" sz="1200" dirty="0" err="1"/>
              <a:t>bermasyarakat</a:t>
            </a:r>
            <a:r>
              <a:rPr lang="en-US" sz="1200" dirty="0"/>
              <a:t>, </a:t>
            </a:r>
            <a:r>
              <a:rPr lang="en-US" sz="1200" dirty="0" err="1"/>
              <a:t>berbangsa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bernegara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</a:t>
            </a:r>
            <a:r>
              <a:rPr lang="en-US" sz="1200" dirty="0" err="1"/>
              <a:t>Pancasila</a:t>
            </a:r>
            <a:r>
              <a:rPr lang="en-US" sz="1200" dirty="0"/>
              <a:t>;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M</a:t>
            </a:r>
            <a:r>
              <a:rPr lang="en-US" sz="1200" dirty="0" err="1" smtClean="0"/>
              <a:t>enjunjung</a:t>
            </a:r>
            <a:r>
              <a:rPr lang="en-US" sz="1200" dirty="0" smtClean="0"/>
              <a:t> </a:t>
            </a:r>
            <a:r>
              <a:rPr lang="en-US" sz="1200" dirty="0" err="1"/>
              <a:t>tinggi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kemanusiaan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menjalankan</a:t>
            </a:r>
            <a:r>
              <a:rPr lang="en-US" sz="1200" dirty="0"/>
              <a:t>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moral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etika</a:t>
            </a:r>
            <a:r>
              <a:rPr lang="en-US" sz="1200" dirty="0"/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M</a:t>
            </a:r>
            <a:r>
              <a:rPr lang="en-US" sz="1200" dirty="0" err="1" smtClean="0"/>
              <a:t>ampu</a:t>
            </a:r>
            <a:r>
              <a:rPr lang="en-US" sz="1200" dirty="0" smtClean="0"/>
              <a:t> </a:t>
            </a:r>
            <a:r>
              <a:rPr lang="en-US" sz="1200" dirty="0" err="1"/>
              <a:t>bekerja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kepekaan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kepedulian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lingkungan</a:t>
            </a:r>
            <a:r>
              <a:rPr lang="en-US" sz="1200" dirty="0"/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M</a:t>
            </a:r>
            <a:r>
              <a:rPr lang="en-US" sz="1200" dirty="0" err="1" smtClean="0"/>
              <a:t>enghargai</a:t>
            </a:r>
            <a:r>
              <a:rPr lang="en-US" sz="1200" dirty="0" smtClean="0"/>
              <a:t> </a:t>
            </a:r>
            <a:r>
              <a:rPr lang="en-US" sz="1200" dirty="0" err="1"/>
              <a:t>keanekaragaman</a:t>
            </a:r>
            <a:r>
              <a:rPr lang="en-US" sz="1200" dirty="0"/>
              <a:t> </a:t>
            </a:r>
            <a:r>
              <a:rPr lang="en-US" sz="1200" dirty="0" err="1"/>
              <a:t>budaya</a:t>
            </a:r>
            <a:r>
              <a:rPr lang="en-US" sz="1200" dirty="0"/>
              <a:t>, </a:t>
            </a:r>
            <a:r>
              <a:rPr lang="en-US" sz="1200" dirty="0" err="1"/>
              <a:t>pandangan</a:t>
            </a:r>
            <a:r>
              <a:rPr lang="en-US" sz="1200" dirty="0"/>
              <a:t>, agama,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kepercayaan</a:t>
            </a:r>
            <a:r>
              <a:rPr lang="en-US" sz="1200" dirty="0"/>
              <a:t>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pendapat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temuan</a:t>
            </a:r>
            <a:r>
              <a:rPr lang="en-US" sz="1200" dirty="0"/>
              <a:t> </a:t>
            </a:r>
            <a:r>
              <a:rPr lang="en-US" sz="1200" dirty="0" err="1"/>
              <a:t>orisinal</a:t>
            </a:r>
            <a:r>
              <a:rPr lang="en-US" sz="1200" dirty="0"/>
              <a:t> orang lain;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T</a:t>
            </a:r>
            <a:r>
              <a:rPr lang="en-US" sz="1200" dirty="0" err="1" smtClean="0"/>
              <a:t>aat</a:t>
            </a:r>
            <a:r>
              <a:rPr lang="en-US" sz="1200" dirty="0" smtClean="0"/>
              <a:t> </a:t>
            </a:r>
            <a:r>
              <a:rPr lang="en-US" sz="1200" dirty="0" err="1"/>
              <a:t>hukum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disiplin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kehidupan</a:t>
            </a:r>
            <a:r>
              <a:rPr lang="en-US" sz="1200" dirty="0"/>
              <a:t> </a:t>
            </a:r>
            <a:r>
              <a:rPr lang="en-US" sz="1200" dirty="0" err="1"/>
              <a:t>bermasyarakat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bernegara</a:t>
            </a:r>
            <a:r>
              <a:rPr lang="en-US" sz="1200" dirty="0"/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M</a:t>
            </a:r>
            <a:r>
              <a:rPr lang="en-US" sz="1200" dirty="0" err="1" smtClean="0"/>
              <a:t>ampu</a:t>
            </a:r>
            <a:r>
              <a:rPr lang="en-US" sz="1200" dirty="0" smtClean="0"/>
              <a:t> </a:t>
            </a:r>
            <a:r>
              <a:rPr lang="en-US" sz="1200" dirty="0" err="1"/>
              <a:t>menginternalisasi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, </a:t>
            </a:r>
            <a:r>
              <a:rPr lang="en-US" sz="1200" dirty="0" err="1"/>
              <a:t>norma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etika</a:t>
            </a:r>
            <a:r>
              <a:rPr lang="en-US" sz="1200" dirty="0"/>
              <a:t> </a:t>
            </a:r>
            <a:r>
              <a:rPr lang="en-US" sz="1200" dirty="0" err="1"/>
              <a:t>akademik</a:t>
            </a:r>
            <a:r>
              <a:rPr lang="en-US" sz="1200" dirty="0"/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M</a:t>
            </a:r>
            <a:r>
              <a:rPr lang="en-US" sz="1200" dirty="0" err="1" smtClean="0"/>
              <a:t>ampu</a:t>
            </a:r>
            <a:r>
              <a:rPr lang="en-US" sz="1200" dirty="0" smtClean="0"/>
              <a:t> </a:t>
            </a:r>
            <a:r>
              <a:rPr lang="en-US" sz="1200" dirty="0" err="1"/>
              <a:t>menginternalisasi</a:t>
            </a:r>
            <a:r>
              <a:rPr lang="en-US" sz="1200" dirty="0"/>
              <a:t> </a:t>
            </a:r>
            <a:r>
              <a:rPr lang="en-US" sz="1200" dirty="0" err="1"/>
              <a:t>semangat</a:t>
            </a:r>
            <a:r>
              <a:rPr lang="en-US" sz="1200" dirty="0"/>
              <a:t> </a:t>
            </a:r>
            <a:r>
              <a:rPr lang="en-US" sz="1200" dirty="0" err="1"/>
              <a:t>kemandirian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kejuangan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94666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  <p:bldP spid="51" grpId="0" animBg="1"/>
      <p:bldP spid="64" grpId="0" animBg="1"/>
      <p:bldP spid="65" grpId="0" animBg="1"/>
      <p:bldP spid="66" grpId="0" animBg="1"/>
      <p:bldP spid="67" grpId="0"/>
      <p:bldP spid="68" grpId="0" animBg="1"/>
      <p:bldP spid="43" grpId="0"/>
      <p:bldP spid="49" grpId="0"/>
      <p:bldP spid="46" grpId="0"/>
      <p:bldP spid="47" grpId="0"/>
      <p:bldP spid="69" grpId="0"/>
      <p:bldP spid="59" grpId="0" animBg="1"/>
      <p:bldP spid="6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3099931"/>
              </p:ext>
            </p:extLst>
          </p:nvPr>
        </p:nvGraphicFramePr>
        <p:xfrm>
          <a:off x="3048000" y="1251862"/>
          <a:ext cx="5791200" cy="52578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58240"/>
                <a:gridCol w="1158240"/>
                <a:gridCol w="1158240"/>
                <a:gridCol w="1158240"/>
                <a:gridCol w="1158240"/>
              </a:tblGrid>
              <a:tr h="72934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CAPAIAN PEMBELAJARAN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(learning outcomes)</a:t>
                      </a:r>
                      <a:endParaRPr lang="en-US" sz="1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866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000" b="1" dirty="0">
                        <a:solidFill>
                          <a:srgbClr val="F9FBA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D3 </a:t>
                      </a: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5</a:t>
                      </a:r>
                      <a:endParaRPr lang="en-US" sz="18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S1 </a:t>
                      </a: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6</a:t>
                      </a:r>
                      <a:endParaRPr lang="en-US" sz="18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Profesi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7</a:t>
                      </a:r>
                      <a:endParaRPr lang="en-US" sz="18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S2 </a:t>
                      </a:r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8</a:t>
                      </a:r>
                      <a:endParaRPr lang="en-US" sz="18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S3 </a:t>
                      </a:r>
                      <a:r>
                        <a:rPr lang="en-US" sz="2000" b="1" baseline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9</a:t>
                      </a:r>
                      <a:endParaRPr lang="en-US" sz="18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47058">
                <a:tc>
                  <a:txBody>
                    <a:bodyPr/>
                    <a:lstStyle/>
                    <a:p>
                      <a:pPr marL="1111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548951">
                <a:tc>
                  <a:txBody>
                    <a:bodyPr/>
                    <a:lstStyle/>
                    <a:p>
                      <a:pPr marL="1111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441649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548951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</a:tr>
              <a:tr h="365449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</a:tr>
              <a:tr h="548951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</a:tr>
              <a:tr h="441649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5058"/>
            <a:ext cx="8382000" cy="838200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DIPERLUKAN KEJELASAN PERBEDAAN RUMUSAN CAPAIAN PEMBELAJARAN LULUSAN UNTUK SETIAP JENIS DAN STRATA PENDIDIKAN</a:t>
            </a:r>
            <a:endParaRPr lang="en-US" sz="20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9451232"/>
              </p:ext>
            </p:extLst>
          </p:nvPr>
        </p:nvGraphicFramePr>
        <p:xfrm>
          <a:off x="381000" y="1277262"/>
          <a:ext cx="2561167" cy="5232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61167"/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800" b="1" cap="none" spc="0" dirty="0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r>
                        <a:rPr lang="en-US" sz="18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b="1" cap="none" spc="0" dirty="0" err="1" smtClean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DESKRIPSI</a:t>
                      </a:r>
                      <a:endParaRPr lang="en-US" sz="1800" b="1" cap="none" spc="0" dirty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98866C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0" algn="l"/>
                          <a:tab pos="2371725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SIKAP DAN                         TATA NILAI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0" algn="l"/>
                          <a:tab pos="2371725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KEMAMPUAN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 BIDANG KERJA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D9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PENGETAHUAN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YANG DIKUASAI 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8C4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KEWENANGAN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TANGGUNG JAWAB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62800" y="6553200"/>
            <a:ext cx="1852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endrotomoits@yahoo.com</a:t>
            </a:r>
            <a:endParaRPr lang="en-US" sz="1100" b="1" dirty="0"/>
          </a:p>
        </p:txBody>
      </p:sp>
      <p:grpSp>
        <p:nvGrpSpPr>
          <p:cNvPr id="3" name="Group 17"/>
          <p:cNvGrpSpPr/>
          <p:nvPr/>
        </p:nvGrpSpPr>
        <p:grpSpPr>
          <a:xfrm>
            <a:off x="3243945" y="2786746"/>
            <a:ext cx="5159825" cy="724475"/>
            <a:chOff x="3243945" y="2666870"/>
            <a:chExt cx="5159825" cy="724475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3036803" y="2874012"/>
              <a:ext cx="724475" cy="3101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4058" y="2822670"/>
              <a:ext cx="47897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1588">
                <a:tabLst>
                  <a:tab pos="2371725" algn="l"/>
                </a:tabLst>
                <a:defRPr/>
              </a:pPr>
              <a:r>
                <a:rPr lang="en-US" sz="2000" b="1" dirty="0" err="1">
                  <a:solidFill>
                    <a:prstClr val="black"/>
                  </a:solidFill>
                  <a:ea typeface="Calibri"/>
                  <a:cs typeface="Arial" pitchFamily="34" charset="0"/>
                </a:rPr>
                <a:t>Mengacu</a:t>
              </a:r>
              <a:r>
                <a:rPr lang="en-US" sz="2000" b="1" dirty="0">
                  <a:solidFill>
                    <a:prstClr val="black"/>
                  </a:solidFill>
                  <a:ea typeface="Calibri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ea typeface="Calibri"/>
                  <a:cs typeface="Arial" pitchFamily="34" charset="0"/>
                </a:rPr>
                <a:t>pada</a:t>
              </a:r>
              <a:r>
                <a:rPr lang="en-US" sz="2000" b="1" dirty="0">
                  <a:solidFill>
                    <a:prstClr val="black"/>
                  </a:solidFill>
                  <a:ea typeface="Calibri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prstClr val="black"/>
                  </a:solidFill>
                  <a:ea typeface="Calibri"/>
                  <a:cs typeface="Arial" pitchFamily="34" charset="0"/>
                </a:rPr>
                <a:t>deskripsi</a:t>
              </a:r>
              <a:r>
                <a:rPr lang="en-US" sz="2000" b="1" dirty="0" smtClean="0">
                  <a:solidFill>
                    <a:prstClr val="black"/>
                  </a:solidFill>
                  <a:ea typeface="Calibri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ea typeface="Calibri"/>
                  <a:cs typeface="Arial" pitchFamily="34" charset="0"/>
                </a:rPr>
                <a:t>umum</a:t>
              </a:r>
              <a:r>
                <a:rPr lang="en-US" sz="2000" b="1" dirty="0">
                  <a:solidFill>
                    <a:prstClr val="black"/>
                  </a:solidFill>
                  <a:ea typeface="Calibri"/>
                  <a:cs typeface="Arial" pitchFamily="34" charset="0"/>
                </a:rPr>
                <a:t> KKNI</a:t>
              </a: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3228838" y="3722918"/>
            <a:ext cx="4856488" cy="2701923"/>
            <a:chOff x="3228837" y="2792228"/>
            <a:chExt cx="4856488" cy="3269327"/>
          </a:xfrm>
        </p:grpSpPr>
        <p:sp>
          <p:nvSpPr>
            <p:cNvPr id="6" name="Isosceles Triangle 5"/>
            <p:cNvSpPr/>
            <p:nvPr/>
          </p:nvSpPr>
          <p:spPr>
            <a:xfrm rot="5400000">
              <a:off x="2904841" y="3119271"/>
              <a:ext cx="964277" cy="310192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2901794" y="5424321"/>
              <a:ext cx="964277" cy="310192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2901794" y="4278752"/>
              <a:ext cx="964277" cy="310192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0513" y="3021333"/>
              <a:ext cx="3317062" cy="484133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err="1" smtClean="0">
                  <a:ln w="1905"/>
                </a:rPr>
                <a:t>Diturunkan</a:t>
              </a:r>
              <a:r>
                <a:rPr lang="en-US" sz="2000" b="1" dirty="0" smtClean="0">
                  <a:ln w="1905"/>
                </a:rPr>
                <a:t> </a:t>
              </a:r>
              <a:r>
                <a:rPr lang="en-US" sz="2000" b="1" dirty="0" err="1" smtClean="0">
                  <a:ln w="1905"/>
                </a:rPr>
                <a:t>dari</a:t>
              </a:r>
              <a:r>
                <a:rPr lang="en-US" sz="2000" b="1" dirty="0" smtClean="0">
                  <a:ln w="1905"/>
                </a:rPr>
                <a:t> </a:t>
              </a:r>
              <a:r>
                <a:rPr lang="en-US" sz="2000" b="1" dirty="0" err="1" smtClean="0">
                  <a:ln w="1905"/>
                </a:rPr>
                <a:t>profil</a:t>
              </a:r>
              <a:r>
                <a:rPr lang="en-US" sz="2000" b="1" dirty="0" smtClean="0">
                  <a:ln w="1905"/>
                </a:rPr>
                <a:t> </a:t>
              </a:r>
              <a:r>
                <a:rPr lang="en-US" sz="2000" b="1" dirty="0" err="1" smtClean="0">
                  <a:ln w="1905"/>
                </a:rPr>
                <a:t>lulusan</a:t>
              </a:r>
              <a:endParaRPr lang="en-US" sz="2000" b="1" dirty="0">
                <a:ln w="1905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92281" y="4180445"/>
              <a:ext cx="3660617" cy="484133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Kesesuaian</a:t>
              </a:r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dengan</a:t>
              </a:r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rumpun</a:t>
              </a:r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ilmu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1400" y="5326381"/>
              <a:ext cx="4503925" cy="484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Lingkup</a:t>
              </a:r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tanggung</a:t>
              </a:r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jawab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bidang</a:t>
              </a:r>
              <a:r>
                <a:rPr lang="en-US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keahlian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96790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 descr="Light horizontal"/>
          <p:cNvSpPr>
            <a:spLocks noChangeArrowheads="1"/>
          </p:cNvSpPr>
          <p:nvPr/>
        </p:nvSpPr>
        <p:spPr bwMode="auto">
          <a:xfrm>
            <a:off x="521801" y="761661"/>
            <a:ext cx="6246905" cy="5865856"/>
          </a:xfrm>
          <a:prstGeom prst="rect">
            <a:avLst/>
          </a:prstGeom>
          <a:pattFill prst="ltHorz">
            <a:fgClr>
              <a:srgbClr val="FFFF66"/>
            </a:fgClr>
            <a:bgClr>
              <a:schemeClr val="bg1"/>
            </a:bgClr>
          </a:pattFill>
          <a:ln w="9525">
            <a:solidFill>
              <a:srgbClr val="FFC000"/>
            </a:solidFill>
            <a:prstDash val="sysDash"/>
            <a:miter lim="800000"/>
            <a:headEnd/>
            <a:tailEnd/>
          </a:ln>
        </p:spPr>
        <p:txBody>
          <a:bodyPr wrap="none" lIns="88538" tIns="44269" rIns="88538" bIns="44269" anchor="ctr"/>
          <a:lstStyle/>
          <a:p>
            <a:endParaRPr lang="en-US"/>
          </a:p>
        </p:txBody>
      </p:sp>
      <p:sp>
        <p:nvSpPr>
          <p:cNvPr id="263" name="Text Box 13"/>
          <p:cNvSpPr txBox="1">
            <a:spLocks noChangeArrowheads="1"/>
          </p:cNvSpPr>
          <p:nvPr/>
        </p:nvSpPr>
        <p:spPr bwMode="auto">
          <a:xfrm rot="16200000">
            <a:off x="5777152" y="1201735"/>
            <a:ext cx="1237890" cy="501222"/>
          </a:xfrm>
          <a:prstGeom prst="rect">
            <a:avLst/>
          </a:prstGeom>
          <a:solidFill>
            <a:srgbClr val="87C739"/>
          </a:solidFill>
          <a:ln w="190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lIns="88538" tIns="44269" rIns="88538" bIns="44269">
            <a:spAutoFit/>
          </a:bodyPr>
          <a:lstStyle/>
          <a:p>
            <a:pPr algn="ctr">
              <a:defRPr/>
            </a:pPr>
            <a:r>
              <a:rPr lang="en-US" sz="1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LEARNING OUTCOMES</a:t>
            </a: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7391927" y="752503"/>
            <a:ext cx="1534534" cy="5867383"/>
            <a:chOff x="7252433" y="782828"/>
            <a:chExt cx="1676400" cy="5867400"/>
          </a:xfrm>
        </p:grpSpPr>
        <p:grpSp>
          <p:nvGrpSpPr>
            <p:cNvPr id="3" name="Group 196"/>
            <p:cNvGrpSpPr>
              <a:grpSpLocks/>
            </p:cNvGrpSpPr>
            <p:nvPr/>
          </p:nvGrpSpPr>
          <p:grpSpPr bwMode="auto">
            <a:xfrm>
              <a:off x="7252433" y="782828"/>
              <a:ext cx="1676400" cy="5867400"/>
              <a:chOff x="4568" y="4"/>
              <a:chExt cx="1056" cy="4200"/>
            </a:xfrm>
          </p:grpSpPr>
          <p:sp>
            <p:nvSpPr>
              <p:cNvPr id="2154" name="Rectangle 197"/>
              <p:cNvSpPr>
                <a:spLocks noChangeArrowheads="1"/>
              </p:cNvSpPr>
              <p:nvPr/>
            </p:nvSpPr>
            <p:spPr bwMode="auto">
              <a:xfrm>
                <a:off x="4568" y="4"/>
                <a:ext cx="1056" cy="42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rgbClr val="FCFCA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Text Box 198" descr="Recycled paper"/>
              <p:cNvSpPr txBox="1">
                <a:spLocks noChangeArrowheads="1"/>
              </p:cNvSpPr>
              <p:nvPr/>
            </p:nvSpPr>
            <p:spPr bwMode="auto">
              <a:xfrm>
                <a:off x="4642" y="838"/>
                <a:ext cx="943" cy="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spcFirstLastPara="1">
                <a:prstTxWarp prst="textArchUp">
                  <a:avLst>
                    <a:gd name="adj" fmla="val 12198125"/>
                  </a:avLst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1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BIDANG KERJA </a:t>
                </a:r>
              </a:p>
            </p:txBody>
          </p:sp>
        </p:grpSp>
        <p:grpSp>
          <p:nvGrpSpPr>
            <p:cNvPr id="4" name="Group 199"/>
            <p:cNvGrpSpPr>
              <a:grpSpLocks/>
            </p:cNvGrpSpPr>
            <p:nvPr/>
          </p:nvGrpSpPr>
          <p:grpSpPr bwMode="auto">
            <a:xfrm>
              <a:off x="7366002" y="2146299"/>
              <a:ext cx="1487488" cy="3632201"/>
              <a:chOff x="4640" y="767"/>
              <a:chExt cx="937" cy="2288"/>
            </a:xfrm>
          </p:grpSpPr>
          <p:grpSp>
            <p:nvGrpSpPr>
              <p:cNvPr id="5" name="Group 202"/>
              <p:cNvGrpSpPr>
                <a:grpSpLocks/>
              </p:cNvGrpSpPr>
              <p:nvPr/>
            </p:nvGrpSpPr>
            <p:grpSpPr bwMode="auto">
              <a:xfrm>
                <a:off x="4640" y="767"/>
                <a:ext cx="928" cy="1039"/>
                <a:chOff x="4656" y="652"/>
                <a:chExt cx="912" cy="1104"/>
              </a:xfrm>
            </p:grpSpPr>
            <p:sp>
              <p:nvSpPr>
                <p:cNvPr id="2150" name="Oval 203"/>
                <p:cNvSpPr>
                  <a:spLocks noChangeArrowheads="1"/>
                </p:cNvSpPr>
                <p:nvPr/>
              </p:nvSpPr>
              <p:spPr bwMode="auto">
                <a:xfrm>
                  <a:off x="4656" y="652"/>
                  <a:ext cx="912" cy="110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" name="Group 204"/>
                <p:cNvGrpSpPr>
                  <a:grpSpLocks/>
                </p:cNvGrpSpPr>
                <p:nvPr/>
              </p:nvGrpSpPr>
              <p:grpSpPr bwMode="auto">
                <a:xfrm>
                  <a:off x="4872" y="767"/>
                  <a:ext cx="552" cy="836"/>
                  <a:chOff x="4872" y="823"/>
                  <a:chExt cx="552" cy="836"/>
                </a:xfrm>
              </p:grpSpPr>
              <p:pic>
                <p:nvPicPr>
                  <p:cNvPr id="2152" name="Picture 20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896" y="823"/>
                    <a:ext cx="528" cy="3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3" name="Picture 20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872" y="1292"/>
                    <a:ext cx="528" cy="3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7" name="Group 211"/>
              <p:cNvGrpSpPr>
                <a:grpSpLocks/>
              </p:cNvGrpSpPr>
              <p:nvPr/>
            </p:nvGrpSpPr>
            <p:grpSpPr bwMode="auto">
              <a:xfrm>
                <a:off x="4680" y="1891"/>
                <a:ext cx="897" cy="1164"/>
                <a:chOff x="4680" y="1891"/>
                <a:chExt cx="897" cy="1164"/>
              </a:xfrm>
            </p:grpSpPr>
            <p:sp>
              <p:nvSpPr>
                <p:cNvPr id="2146" name="AutoShape 212"/>
                <p:cNvSpPr>
                  <a:spLocks noChangeArrowheads="1"/>
                </p:cNvSpPr>
                <p:nvPr/>
              </p:nvSpPr>
              <p:spPr bwMode="auto">
                <a:xfrm>
                  <a:off x="4970" y="1891"/>
                  <a:ext cx="274" cy="191"/>
                </a:xfrm>
                <a:prstGeom prst="downArrow">
                  <a:avLst>
                    <a:gd name="adj1" fmla="val 56944"/>
                    <a:gd name="adj2" fmla="val 51389"/>
                  </a:avLst>
                </a:prstGeom>
                <a:solidFill>
                  <a:srgbClr val="FFFF00"/>
                </a:solidFill>
                <a:ln w="9525">
                  <a:solidFill>
                    <a:srgbClr val="F1E9A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4680" y="2735"/>
                  <a:ext cx="767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1500" b="1" dirty="0" err="1">
                      <a:solidFill>
                        <a:schemeClr val="bg1"/>
                      </a:solidFill>
                      <a:cs typeface="Arial" charset="0"/>
                    </a:rPr>
                    <a:t>Pengakuan</a:t>
                  </a:r>
                  <a:r>
                    <a:rPr lang="en-US" sz="1500" b="1" dirty="0">
                      <a:solidFill>
                        <a:schemeClr val="bg1"/>
                      </a:solidFill>
                      <a:cs typeface="Arial" charset="0"/>
                    </a:rPr>
                    <a:t> </a:t>
                  </a:r>
                </a:p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1500" b="1" dirty="0" err="1">
                      <a:solidFill>
                        <a:schemeClr val="bg1"/>
                      </a:solidFill>
                      <a:cs typeface="Arial" charset="0"/>
                    </a:rPr>
                    <a:t>Masyarakat</a:t>
                  </a:r>
                  <a:endParaRPr lang="en-US" sz="1500" b="1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pic>
              <p:nvPicPr>
                <p:cNvPr id="2148" name="Picture 214" descr="MENSHAKE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59" y="2238"/>
                  <a:ext cx="61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49" name="Picture 215" descr="THUMBSUP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174" y="2129"/>
                  <a:ext cx="403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22" name="TextBox 221"/>
          <p:cNvSpPr txBox="1"/>
          <p:nvPr/>
        </p:nvSpPr>
        <p:spPr>
          <a:xfrm>
            <a:off x="3962400" y="226640"/>
            <a:ext cx="1524000" cy="4438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lIns="86016" tIns="43009" rIns="86016" bIns="43009">
            <a:spAutoFit/>
          </a:bodyPr>
          <a:lstStyle/>
          <a:p>
            <a:pPr algn="ctr">
              <a:defRPr/>
            </a:pPr>
            <a:r>
              <a:rPr lang="en-US" sz="2300" b="1" spc="-14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BAN PT 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588874" y="209560"/>
            <a:ext cx="1066800" cy="44387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lIns="86016" tIns="43009" rIns="86016" bIns="43009">
            <a:spAutoFit/>
          </a:bodyPr>
          <a:lstStyle/>
          <a:p>
            <a:pPr algn="r">
              <a:defRPr/>
            </a:pPr>
            <a:r>
              <a:rPr lang="en-US" sz="2300" b="1" cap="all" dirty="0">
                <a:ln w="9000" cmpd="sng">
                  <a:solidFill>
                    <a:srgbClr val="87C739"/>
                  </a:solidFill>
                  <a:prstDash val="solid"/>
                </a:ln>
                <a:solidFill>
                  <a:srgbClr val="64AB2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BSNP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466889" y="854769"/>
            <a:ext cx="1389018" cy="597234"/>
          </a:xfrm>
          <a:prstGeom prst="rect">
            <a:avLst/>
          </a:prstGeom>
          <a:solidFill>
            <a:srgbClr val="FBF9A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88538" tIns="44269" rIns="88538" bIns="44269">
            <a:spAutoFit/>
          </a:bodyPr>
          <a:lstStyle/>
          <a:p>
            <a:pPr algn="ctr"/>
            <a:r>
              <a:rPr lang="en-US" sz="1100" b="1" dirty="0">
                <a:latin typeface="Arial Black" pitchFamily="34" charset="0"/>
                <a:cs typeface="Arial" charset="0"/>
              </a:rPr>
              <a:t>STANDAR KOMPETENSI KERJA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7448552" y="207260"/>
            <a:ext cx="1447800" cy="4438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86016" tIns="43009" rIns="86016" bIns="430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00" b="1" dirty="0">
                <a:ln w="11430"/>
                <a:solidFill>
                  <a:srgbClr val="FAF78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BNSP</a:t>
            </a:r>
          </a:p>
        </p:txBody>
      </p:sp>
      <p:sp>
        <p:nvSpPr>
          <p:cNvPr id="228" name="Text Box 13"/>
          <p:cNvSpPr txBox="1">
            <a:spLocks noChangeArrowheads="1"/>
          </p:cNvSpPr>
          <p:nvPr/>
        </p:nvSpPr>
        <p:spPr bwMode="auto">
          <a:xfrm>
            <a:off x="7485999" y="5943701"/>
            <a:ext cx="1377258" cy="489512"/>
          </a:xfrm>
          <a:prstGeom prst="rect">
            <a:avLst/>
          </a:prstGeom>
          <a:solidFill>
            <a:srgbClr val="FBF9A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88538" tIns="44269" rIns="88538" bIns="44269">
            <a:spAutoFit/>
          </a:bodyPr>
          <a:lstStyle/>
          <a:p>
            <a:pPr algn="ctr"/>
            <a:r>
              <a:rPr lang="en-US" sz="1300" b="1" dirty="0">
                <a:latin typeface="Arial Black" pitchFamily="34" charset="0"/>
                <a:cs typeface="Arial" charset="0"/>
              </a:rPr>
              <a:t>ASOSIASI PROFESI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23270" y="902088"/>
            <a:ext cx="1534534" cy="548523"/>
          </a:xfrm>
          <a:prstGeom prst="rect">
            <a:avLst/>
          </a:prstGeom>
          <a:noFill/>
        </p:spPr>
        <p:txBody>
          <a:bodyPr lIns="86016" tIns="43009" rIns="86016" bIns="43009">
            <a:spAutoFit/>
          </a:bodyPr>
          <a:lstStyle/>
          <a:p>
            <a:pPr>
              <a:defRPr/>
            </a:pPr>
            <a:r>
              <a:rPr lang="en-US" sz="1500" b="1" spc="-14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PERGURUAN TINGGI</a:t>
            </a:r>
            <a:endParaRPr lang="en-US" b="1" spc="-14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704063" y="2658944"/>
            <a:ext cx="1775591" cy="1684456"/>
            <a:chOff x="778705" y="2714299"/>
            <a:chExt cx="1670556" cy="2252231"/>
          </a:xfrm>
        </p:grpSpPr>
        <p:grpSp>
          <p:nvGrpSpPr>
            <p:cNvPr id="9" name="Group 234"/>
            <p:cNvGrpSpPr>
              <a:grpSpLocks/>
            </p:cNvGrpSpPr>
            <p:nvPr/>
          </p:nvGrpSpPr>
          <p:grpSpPr bwMode="auto">
            <a:xfrm flipH="1">
              <a:off x="778705" y="2714299"/>
              <a:ext cx="1670556" cy="2252231"/>
              <a:chOff x="4630987" y="2727208"/>
              <a:chExt cx="1497959" cy="1866928"/>
            </a:xfrm>
          </p:grpSpPr>
          <p:sp>
            <p:nvSpPr>
              <p:cNvPr id="238" name="Flowchart: Sequential Access Storage 237"/>
              <p:cNvSpPr/>
              <p:nvPr/>
            </p:nvSpPr>
            <p:spPr>
              <a:xfrm rot="10800000">
                <a:off x="4859153" y="2896277"/>
                <a:ext cx="1269793" cy="1697859"/>
              </a:xfrm>
              <a:prstGeom prst="flowChartMagneticTape">
                <a:avLst/>
              </a:prstGeom>
              <a:solidFill>
                <a:srgbClr val="FCFCA2"/>
              </a:solidFill>
              <a:ln>
                <a:solidFill>
                  <a:srgbClr val="F5A7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1" name="Left Arrow 240"/>
              <p:cNvSpPr/>
              <p:nvPr/>
            </p:nvSpPr>
            <p:spPr>
              <a:xfrm rot="824493">
                <a:off x="4630987" y="2727208"/>
                <a:ext cx="246767" cy="515805"/>
              </a:xfrm>
              <a:prstGeom prst="leftArrow">
                <a:avLst>
                  <a:gd name="adj1" fmla="val 50000"/>
                  <a:gd name="adj2" fmla="val 77516"/>
                </a:avLst>
              </a:prstGeom>
              <a:solidFill>
                <a:srgbClr val="FCFCA2"/>
              </a:solidFill>
              <a:ln>
                <a:solidFill>
                  <a:srgbClr val="F5A7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251"/>
            <p:cNvGrpSpPr>
              <a:grpSpLocks/>
            </p:cNvGrpSpPr>
            <p:nvPr/>
          </p:nvGrpSpPr>
          <p:grpSpPr bwMode="auto">
            <a:xfrm>
              <a:off x="969547" y="3038178"/>
              <a:ext cx="1010434" cy="1785537"/>
              <a:chOff x="969547" y="3085476"/>
              <a:chExt cx="1010434" cy="1785537"/>
            </a:xfrm>
          </p:grpSpPr>
          <p:pic>
            <p:nvPicPr>
              <p:cNvPr id="2129" name="Picture 19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32244" y="3778468"/>
                <a:ext cx="947737" cy="671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3" name="Text Box 194"/>
              <p:cNvSpPr txBox="1">
                <a:spLocks noChangeArrowheads="1"/>
              </p:cNvSpPr>
              <p:nvPr/>
            </p:nvSpPr>
            <p:spPr bwMode="auto">
              <a:xfrm>
                <a:off x="969547" y="4365641"/>
                <a:ext cx="822258" cy="505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100" b="1" dirty="0" err="1">
                    <a:cs typeface="Arial" charset="0"/>
                  </a:rPr>
                  <a:t>Masyarakat</a:t>
                </a:r>
                <a:endParaRPr lang="en-US" sz="1100" b="1" dirty="0">
                  <a:cs typeface="Arial" charset="0"/>
                </a:endParaRPr>
              </a:p>
              <a:p>
                <a:pPr algn="ctr">
                  <a:defRPr/>
                </a:pPr>
                <a:r>
                  <a:rPr lang="en-US" sz="1100" b="1" dirty="0" err="1">
                    <a:cs typeface="Arial" charset="0"/>
                  </a:rPr>
                  <a:t>akademik</a:t>
                </a:r>
                <a:endParaRPr lang="en-US" sz="1100" dirty="0">
                  <a:cs typeface="Arial" charset="0"/>
                </a:endParaRPr>
              </a:p>
            </p:txBody>
          </p:sp>
          <p:pic>
            <p:nvPicPr>
              <p:cNvPr id="2131" name="Picture 195" descr="QUIZ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00410" y="3085476"/>
                <a:ext cx="716254" cy="6509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238"/>
          <p:cNvGrpSpPr>
            <a:grpSpLocks/>
          </p:cNvGrpSpPr>
          <p:nvPr/>
        </p:nvGrpSpPr>
        <p:grpSpPr bwMode="auto">
          <a:xfrm>
            <a:off x="4924031" y="2674208"/>
            <a:ext cx="1687399" cy="1669192"/>
            <a:chOff x="5098889" y="2743201"/>
            <a:chExt cx="1579300" cy="2229594"/>
          </a:xfrm>
        </p:grpSpPr>
        <p:grpSp>
          <p:nvGrpSpPr>
            <p:cNvPr id="12" name="Group 245"/>
            <p:cNvGrpSpPr>
              <a:grpSpLocks/>
            </p:cNvGrpSpPr>
            <p:nvPr/>
          </p:nvGrpSpPr>
          <p:grpSpPr bwMode="auto">
            <a:xfrm>
              <a:off x="5098889" y="2743201"/>
              <a:ext cx="1579300" cy="2229594"/>
              <a:chOff x="4706539" y="2727208"/>
              <a:chExt cx="1440648" cy="1916615"/>
            </a:xfrm>
          </p:grpSpPr>
          <p:sp>
            <p:nvSpPr>
              <p:cNvPr id="247" name="Flowchart: Sequential Access Storage 246"/>
              <p:cNvSpPr/>
              <p:nvPr/>
            </p:nvSpPr>
            <p:spPr>
              <a:xfrm rot="10800000">
                <a:off x="4921131" y="2894708"/>
                <a:ext cx="1226056" cy="1749115"/>
              </a:xfrm>
              <a:prstGeom prst="flowChartMagneticTape">
                <a:avLst/>
              </a:prstGeom>
              <a:solidFill>
                <a:srgbClr val="FCFCA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Left Arrow 247"/>
              <p:cNvSpPr/>
              <p:nvPr/>
            </p:nvSpPr>
            <p:spPr>
              <a:xfrm rot="824493">
                <a:off x="4706539" y="2727208"/>
                <a:ext cx="247220" cy="514359"/>
              </a:xfrm>
              <a:prstGeom prst="leftArrow">
                <a:avLst>
                  <a:gd name="adj1" fmla="val 50000"/>
                  <a:gd name="adj2" fmla="val 77516"/>
                </a:avLst>
              </a:prstGeom>
              <a:solidFill>
                <a:srgbClr val="FCFCA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5429220" y="3315337"/>
              <a:ext cx="1029073" cy="1243957"/>
              <a:chOff x="3406" y="2164"/>
              <a:chExt cx="704" cy="784"/>
            </a:xfrm>
          </p:grpSpPr>
          <p:pic>
            <p:nvPicPr>
              <p:cNvPr id="2123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06" y="2164"/>
                <a:ext cx="655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24" name="Text Box 12"/>
              <p:cNvSpPr txBox="1">
                <a:spLocks noChangeArrowheads="1"/>
              </p:cNvSpPr>
              <p:nvPr/>
            </p:nvSpPr>
            <p:spPr bwMode="auto">
              <a:xfrm>
                <a:off x="3436" y="2685"/>
                <a:ext cx="674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latin typeface="Arial Black" pitchFamily="34" charset="0"/>
                    <a:cs typeface="Arial" charset="0"/>
                  </a:rPr>
                  <a:t>SPMI</a:t>
                </a:r>
              </a:p>
            </p:txBody>
          </p:sp>
        </p:grpSp>
      </p:grpSp>
      <p:grpSp>
        <p:nvGrpSpPr>
          <p:cNvPr id="14" name="Group 264"/>
          <p:cNvGrpSpPr>
            <a:grpSpLocks/>
          </p:cNvGrpSpPr>
          <p:nvPr/>
        </p:nvGrpSpPr>
        <p:grpSpPr bwMode="auto">
          <a:xfrm>
            <a:off x="6858368" y="805925"/>
            <a:ext cx="490933" cy="5833612"/>
            <a:chOff x="6858000" y="786831"/>
            <a:chExt cx="490538" cy="583560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1" name="Left-Right Arrow 210"/>
            <p:cNvSpPr/>
            <p:nvPr/>
          </p:nvSpPr>
          <p:spPr>
            <a:xfrm>
              <a:off x="6858000" y="786831"/>
              <a:ext cx="490538" cy="622973"/>
            </a:xfrm>
            <a:prstGeom prst="leftRightArrow">
              <a:avLst>
                <a:gd name="adj1" fmla="val 50000"/>
                <a:gd name="adj2" fmla="val 27350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 rot="16200000">
              <a:off x="4508726" y="3828542"/>
              <a:ext cx="5187999" cy="3997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KERANGKA KUALIFIKASI NASIONAL INDONESIA</a:t>
              </a:r>
            </a:p>
          </p:txBody>
        </p:sp>
      </p:grpSp>
      <p:grpSp>
        <p:nvGrpSpPr>
          <p:cNvPr id="15" name="Group 269"/>
          <p:cNvGrpSpPr>
            <a:grpSpLocks/>
          </p:cNvGrpSpPr>
          <p:nvPr/>
        </p:nvGrpSpPr>
        <p:grpSpPr bwMode="auto">
          <a:xfrm>
            <a:off x="806954" y="2907742"/>
            <a:ext cx="5726575" cy="3522873"/>
            <a:chOff x="806668" y="2908735"/>
            <a:chExt cx="5727483" cy="3522555"/>
          </a:xfrm>
        </p:grpSpPr>
        <p:grpSp>
          <p:nvGrpSpPr>
            <p:cNvPr id="16" name="Group 243"/>
            <p:cNvGrpSpPr>
              <a:grpSpLocks/>
            </p:cNvGrpSpPr>
            <p:nvPr/>
          </p:nvGrpSpPr>
          <p:grpSpPr bwMode="auto">
            <a:xfrm>
              <a:off x="819899" y="2908735"/>
              <a:ext cx="5714252" cy="3505765"/>
              <a:chOff x="819899" y="2971799"/>
              <a:chExt cx="5714252" cy="3505765"/>
            </a:xfrm>
          </p:grpSpPr>
          <p:grpSp>
            <p:nvGrpSpPr>
              <p:cNvPr id="17" name="Group 259"/>
              <p:cNvGrpSpPr>
                <a:grpSpLocks/>
              </p:cNvGrpSpPr>
              <p:nvPr/>
            </p:nvGrpSpPr>
            <p:grpSpPr bwMode="auto">
              <a:xfrm>
                <a:off x="819899" y="2971799"/>
                <a:ext cx="5714252" cy="3505765"/>
                <a:chOff x="915149" y="3047999"/>
                <a:chExt cx="5714252" cy="3505765"/>
              </a:xfrm>
            </p:grpSpPr>
            <p:sp>
              <p:nvSpPr>
                <p:cNvPr id="253" name="Pentagon 252"/>
                <p:cNvSpPr/>
                <p:nvPr/>
              </p:nvSpPr>
              <p:spPr>
                <a:xfrm rot="16200000">
                  <a:off x="2019392" y="1943756"/>
                  <a:ext cx="3505765" cy="5714252"/>
                </a:xfrm>
                <a:prstGeom prst="homePlate">
                  <a:avLst>
                    <a:gd name="adj" fmla="val 76087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94" name="Rectangle 28"/>
                <p:cNvSpPr>
                  <a:spLocks noChangeArrowheads="1"/>
                </p:cNvSpPr>
                <p:nvPr/>
              </p:nvSpPr>
              <p:spPr bwMode="auto">
                <a:xfrm>
                  <a:off x="968375" y="5563191"/>
                  <a:ext cx="5562600" cy="914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258"/>
                <p:cNvGrpSpPr>
                  <a:grpSpLocks/>
                </p:cNvGrpSpPr>
                <p:nvPr/>
              </p:nvGrpSpPr>
              <p:grpSpPr bwMode="auto">
                <a:xfrm>
                  <a:off x="1053338" y="3218938"/>
                  <a:ext cx="5437874" cy="3302101"/>
                  <a:chOff x="1053338" y="3218938"/>
                  <a:chExt cx="5437874" cy="3302101"/>
                </a:xfrm>
              </p:grpSpPr>
              <p:sp>
                <p:nvSpPr>
                  <p:cNvPr id="255" name="Isosceles Triangle 254"/>
                  <p:cNvSpPr/>
                  <p:nvPr/>
                </p:nvSpPr>
                <p:spPr>
                  <a:xfrm>
                    <a:off x="2710133" y="3218938"/>
                    <a:ext cx="2133104" cy="982896"/>
                  </a:xfrm>
                  <a:prstGeom prst="triangle">
                    <a:avLst>
                      <a:gd name="adj" fmla="val 50174"/>
                    </a:avLst>
                  </a:prstGeom>
                  <a:solidFill>
                    <a:srgbClr val="FCFCA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9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149690" y="3351719"/>
                    <a:ext cx="1143732" cy="1171516"/>
                    <a:chOff x="2111" y="2118"/>
                    <a:chExt cx="720" cy="737"/>
                  </a:xfrm>
                  <a:noFill/>
                </p:grpSpPr>
                <p:sp>
                  <p:nvSpPr>
                    <p:cNvPr id="1237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118"/>
                      <a:ext cx="720" cy="720"/>
                    </a:xfrm>
                    <a:prstGeom prst="ellipse">
                      <a:avLst/>
                    </a:pr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0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21" y="2160"/>
                      <a:ext cx="649" cy="695"/>
                      <a:chOff x="2120" y="2160"/>
                      <a:chExt cx="650" cy="695"/>
                    </a:xfrm>
                    <a:grpFill/>
                  </p:grpSpPr>
                  <p:graphicFrame>
                    <p:nvGraphicFramePr>
                      <p:cNvPr id="2052" name="Object 19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120" y="2160"/>
                      <a:ext cx="650" cy="534"/>
                    </p:xfrm>
                    <a:graphic>
                      <a:graphicData uri="http://schemas.openxmlformats.org/presentationml/2006/ole">
                        <p:oleObj spid="_x0000_s165914" name="Clip" r:id="rId11" imgW="3657600" imgH="2437790" progId="">
                          <p:embed/>
                        </p:oleObj>
                      </a:graphicData>
                    </a:graphic>
                  </p:graphicFrame>
                  <p:sp>
                    <p:nvSpPr>
                      <p:cNvPr id="1239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18" y="2623"/>
                        <a:ext cx="509" cy="23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 Narrow" pitchFamily="34" charset="0"/>
                            <a:cs typeface="Arial" charset="0"/>
                          </a:rPr>
                          <a:t>Leader</a:t>
                        </a:r>
                        <a:endParaRPr lang="en-U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1053338" y="4505555"/>
                    <a:ext cx="5437874" cy="2015484"/>
                    <a:chOff x="1053338" y="4505555"/>
                    <a:chExt cx="5437874" cy="2015484"/>
                  </a:xfrm>
                </p:grpSpPr>
                <p:grpSp>
                  <p:nvGrpSpPr>
                    <p:cNvPr id="22" name="Group 2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3338" y="5671600"/>
                      <a:ext cx="5437874" cy="849439"/>
                      <a:chOff x="1053338" y="5671600"/>
                      <a:chExt cx="5437874" cy="849439"/>
                    </a:xfrm>
                  </p:grpSpPr>
                  <p:sp>
                    <p:nvSpPr>
                      <p:cNvPr id="233" name="Rectangle 232"/>
                      <p:cNvSpPr/>
                      <p:nvPr/>
                    </p:nvSpPr>
                    <p:spPr>
                      <a:xfrm>
                        <a:off x="1053338" y="5671600"/>
                        <a:ext cx="5437874" cy="837904"/>
                      </a:xfrm>
                      <a:prstGeom prst="rect">
                        <a:avLst/>
                      </a:prstGeom>
                      <a:solidFill>
                        <a:srgbClr val="FCFCA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23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67699" y="5718805"/>
                        <a:ext cx="736600" cy="747894"/>
                        <a:chOff x="3727" y="3534"/>
                        <a:chExt cx="464" cy="471"/>
                      </a:xfrm>
                      <a:noFill/>
                    </p:grpSpPr>
                    <p:sp>
                      <p:nvSpPr>
                        <p:cNvPr id="1223" name="Text Box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27" y="3772"/>
                          <a:ext cx="464" cy="233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lnSpc>
                              <a:spcPct val="90000"/>
                            </a:lnSpc>
                            <a:defRPr/>
                          </a:pPr>
                          <a:r>
                            <a:rPr lang="en-US" sz="1000" b="1" dirty="0" err="1">
                              <a:cs typeface="Arial" charset="0"/>
                            </a:rPr>
                            <a:t>Dokumen</a:t>
                          </a:r>
                          <a:endParaRPr lang="en-US" sz="1000" b="1" dirty="0">
                            <a:cs typeface="Arial" charset="0"/>
                          </a:endParaRPr>
                        </a:p>
                        <a:p>
                          <a:pPr algn="ctr">
                            <a:lnSpc>
                              <a:spcPct val="90000"/>
                            </a:lnSpc>
                            <a:defRPr/>
                          </a:pPr>
                          <a:r>
                            <a:rPr lang="en-US" sz="1000" b="1" dirty="0" err="1">
                              <a:cs typeface="Arial" charset="0"/>
                            </a:rPr>
                            <a:t>Kurikulum</a:t>
                          </a:r>
                          <a:endParaRPr lang="en-US" sz="1000" b="1" dirty="0">
                            <a:cs typeface="Arial" charset="0"/>
                          </a:endParaRPr>
                        </a:p>
                      </p:txBody>
                    </p:sp>
                    <p:grpSp>
                      <p:nvGrpSpPr>
                        <p:cNvPr id="24" name="Group 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28" y="3534"/>
                          <a:ext cx="306" cy="260"/>
                          <a:chOff x="2505" y="1824"/>
                          <a:chExt cx="1253" cy="1163"/>
                        </a:xfrm>
                        <a:grpFill/>
                      </p:grpSpPr>
                      <p:grpSp>
                        <p:nvGrpSpPr>
                          <p:cNvPr id="25" name="Group 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94" y="1824"/>
                            <a:ext cx="964" cy="1163"/>
                            <a:chOff x="2794" y="1824"/>
                            <a:chExt cx="964" cy="1163"/>
                          </a:xfrm>
                          <a:grpFill/>
                        </p:grpSpPr>
                        <p:sp>
                          <p:nvSpPr>
                            <p:cNvPr id="1227" name="Freeform 3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39" y="1835"/>
                              <a:ext cx="330" cy="184"/>
                            </a:xfrm>
                            <a:custGeom>
                              <a:avLst/>
                              <a:gdLst>
                                <a:gd name="T0" fmla="*/ 0 w 2641"/>
                                <a:gd name="T1" fmla="*/ 0 h 1468"/>
                                <a:gd name="T2" fmla="*/ 0 w 2641"/>
                                <a:gd name="T3" fmla="*/ 0 h 1468"/>
                                <a:gd name="T4" fmla="*/ 0 w 2641"/>
                                <a:gd name="T5" fmla="*/ 0 h 1468"/>
                                <a:gd name="T6" fmla="*/ 0 w 2641"/>
                                <a:gd name="T7" fmla="*/ 0 h 1468"/>
                                <a:gd name="T8" fmla="*/ 0 w 2641"/>
                                <a:gd name="T9" fmla="*/ 0 h 1468"/>
                                <a:gd name="T10" fmla="*/ 0 w 2641"/>
                                <a:gd name="T11" fmla="*/ 0 h 1468"/>
                                <a:gd name="T12" fmla="*/ 0 w 2641"/>
                                <a:gd name="T13" fmla="*/ 0 h 1468"/>
                                <a:gd name="T14" fmla="*/ 0 w 2641"/>
                                <a:gd name="T15" fmla="*/ 0 h 1468"/>
                                <a:gd name="T16" fmla="*/ 0 w 2641"/>
                                <a:gd name="T17" fmla="*/ 0 h 1468"/>
                                <a:gd name="T18" fmla="*/ 0 w 2641"/>
                                <a:gd name="T19" fmla="*/ 0 h 1468"/>
                                <a:gd name="T20" fmla="*/ 0 w 2641"/>
                                <a:gd name="T21" fmla="*/ 0 h 1468"/>
                                <a:gd name="T22" fmla="*/ 0 w 2641"/>
                                <a:gd name="T23" fmla="*/ 0 h 1468"/>
                                <a:gd name="T24" fmla="*/ 0 w 2641"/>
                                <a:gd name="T25" fmla="*/ 0 h 1468"/>
                                <a:gd name="T26" fmla="*/ 0 w 2641"/>
                                <a:gd name="T27" fmla="*/ 0 h 1468"/>
                                <a:gd name="T28" fmla="*/ 0 w 2641"/>
                                <a:gd name="T29" fmla="*/ 0 h 1468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w 2641"/>
                                <a:gd name="T46" fmla="*/ 0 h 1468"/>
                                <a:gd name="T47" fmla="*/ 2641 w 2641"/>
                                <a:gd name="T48" fmla="*/ 1468 h 1468"/>
                              </a:gdLst>
                              <a:ahLst/>
                              <a:cxnLst>
                                <a:cxn ang="T30">
                                  <a:pos x="T0" y="T1"/>
                                </a:cxn>
                                <a:cxn ang="T31">
                                  <a:pos x="T2" y="T3"/>
                                </a:cxn>
                                <a:cxn ang="T32">
                                  <a:pos x="T4" y="T5"/>
                                </a:cxn>
                                <a:cxn ang="T33">
                                  <a:pos x="T6" y="T7"/>
                                </a:cxn>
                                <a:cxn ang="T34">
                                  <a:pos x="T8" y="T9"/>
                                </a:cxn>
                                <a:cxn ang="T35">
                                  <a:pos x="T10" y="T11"/>
                                </a:cxn>
                                <a:cxn ang="T36">
                                  <a:pos x="T12" y="T13"/>
                                </a:cxn>
                                <a:cxn ang="T37">
                                  <a:pos x="T14" y="T15"/>
                                </a:cxn>
                                <a:cxn ang="T38">
                                  <a:pos x="T16" y="T17"/>
                                </a:cxn>
                                <a:cxn ang="T39">
                                  <a:pos x="T18" y="T19"/>
                                </a:cxn>
                                <a:cxn ang="T40">
                                  <a:pos x="T20" y="T21"/>
                                </a:cxn>
                                <a:cxn ang="T41">
                                  <a:pos x="T22" y="T23"/>
                                </a:cxn>
                                <a:cxn ang="T42">
                                  <a:pos x="T24" y="T25"/>
                                </a:cxn>
                                <a:cxn ang="T43">
                                  <a:pos x="T26" y="T27"/>
                                </a:cxn>
                                <a:cxn ang="T44">
                                  <a:pos x="T28" y="T29"/>
                                </a:cxn>
                              </a:cxnLst>
                              <a:rect l="T45" t="T46" r="T47" b="T48"/>
                              <a:pathLst>
                                <a:path w="2641" h="1468">
                                  <a:moveTo>
                                    <a:pt x="1338" y="0"/>
                                  </a:moveTo>
                                  <a:lnTo>
                                    <a:pt x="1178" y="382"/>
                                  </a:lnTo>
                                  <a:lnTo>
                                    <a:pt x="426" y="252"/>
                                  </a:lnTo>
                                  <a:lnTo>
                                    <a:pt x="160" y="417"/>
                                  </a:lnTo>
                                  <a:lnTo>
                                    <a:pt x="0" y="711"/>
                                  </a:lnTo>
                                  <a:lnTo>
                                    <a:pt x="68" y="964"/>
                                  </a:lnTo>
                                  <a:lnTo>
                                    <a:pt x="492" y="1175"/>
                                  </a:lnTo>
                                  <a:lnTo>
                                    <a:pt x="2222" y="1468"/>
                                  </a:lnTo>
                                  <a:lnTo>
                                    <a:pt x="2189" y="1175"/>
                                  </a:lnTo>
                                  <a:lnTo>
                                    <a:pt x="2316" y="922"/>
                                  </a:lnTo>
                                  <a:lnTo>
                                    <a:pt x="2641" y="839"/>
                                  </a:lnTo>
                                  <a:lnTo>
                                    <a:pt x="2549" y="627"/>
                                  </a:lnTo>
                                  <a:lnTo>
                                    <a:pt x="1896" y="503"/>
                                  </a:lnTo>
                                  <a:lnTo>
                                    <a:pt x="2056" y="210"/>
                                  </a:lnTo>
                                  <a:lnTo>
                                    <a:pt x="1338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00EA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28" name="Freeform 3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51" y="1887"/>
                              <a:ext cx="261" cy="85"/>
                            </a:xfrm>
                            <a:custGeom>
                              <a:avLst/>
                              <a:gdLst>
                                <a:gd name="T0" fmla="*/ 0 w 2088"/>
                                <a:gd name="T1" fmla="*/ 0 h 676"/>
                                <a:gd name="T2" fmla="*/ 0 w 2088"/>
                                <a:gd name="T3" fmla="*/ 0 h 676"/>
                                <a:gd name="T4" fmla="*/ 0 w 2088"/>
                                <a:gd name="T5" fmla="*/ 0 h 676"/>
                                <a:gd name="T6" fmla="*/ 0 w 2088"/>
                                <a:gd name="T7" fmla="*/ 0 h 676"/>
                                <a:gd name="T8" fmla="*/ 0 w 2088"/>
                                <a:gd name="T9" fmla="*/ 0 h 676"/>
                                <a:gd name="T10" fmla="*/ 0 w 2088"/>
                                <a:gd name="T11" fmla="*/ 0 h 676"/>
                                <a:gd name="T12" fmla="*/ 0 w 2088"/>
                                <a:gd name="T13" fmla="*/ 0 h 676"/>
                                <a:gd name="T14" fmla="*/ 0 w 2088"/>
                                <a:gd name="T15" fmla="*/ 0 h 676"/>
                                <a:gd name="T16" fmla="*/ 0 w 2088"/>
                                <a:gd name="T17" fmla="*/ 0 h 676"/>
                                <a:gd name="T18" fmla="*/ 0 w 2088"/>
                                <a:gd name="T19" fmla="*/ 0 h 676"/>
                                <a:gd name="T20" fmla="*/ 0 w 2088"/>
                                <a:gd name="T21" fmla="*/ 0 h 676"/>
                                <a:gd name="T22" fmla="*/ 0 w 2088"/>
                                <a:gd name="T23" fmla="*/ 0 h 676"/>
                                <a:gd name="T24" fmla="*/ 0 w 2088"/>
                                <a:gd name="T25" fmla="*/ 0 h 676"/>
                                <a:gd name="T26" fmla="*/ 0 w 2088"/>
                                <a:gd name="T27" fmla="*/ 0 h 676"/>
                                <a:gd name="T28" fmla="*/ 0 w 2088"/>
                                <a:gd name="T29" fmla="*/ 0 h 676"/>
                                <a:gd name="T30" fmla="*/ 0 w 2088"/>
                                <a:gd name="T31" fmla="*/ 0 h 676"/>
                                <a:gd name="T32" fmla="*/ 0 w 2088"/>
                                <a:gd name="T33" fmla="*/ 0 h 676"/>
                                <a:gd name="T34" fmla="*/ 0 w 2088"/>
                                <a:gd name="T35" fmla="*/ 0 h 676"/>
                                <a:gd name="T36" fmla="*/ 0 w 2088"/>
                                <a:gd name="T37" fmla="*/ 0 h 676"/>
                                <a:gd name="T38" fmla="*/ 0 w 2088"/>
                                <a:gd name="T39" fmla="*/ 0 h 676"/>
                                <a:gd name="T40" fmla="*/ 0 w 2088"/>
                                <a:gd name="T41" fmla="*/ 0 h 67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w 2088"/>
                                <a:gd name="T64" fmla="*/ 0 h 676"/>
                                <a:gd name="T65" fmla="*/ 2088 w 2088"/>
                                <a:gd name="T66" fmla="*/ 676 h 676"/>
                              </a:gdLst>
                              <a:ahLst/>
                              <a:cxnLst>
                                <a:cxn ang="T42">
                                  <a:pos x="T0" y="T1"/>
                                </a:cxn>
                                <a:cxn ang="T43">
                                  <a:pos x="T2" y="T3"/>
                                </a:cxn>
                                <a:cxn ang="T44">
                                  <a:pos x="T4" y="T5"/>
                                </a:cxn>
                                <a:cxn ang="T45">
                                  <a:pos x="T6" y="T7"/>
                                </a:cxn>
                                <a:cxn ang="T46">
                                  <a:pos x="T8" y="T9"/>
                                </a:cxn>
                                <a:cxn ang="T47">
                                  <a:pos x="T10" y="T11"/>
                                </a:cxn>
                                <a:cxn ang="T48">
                                  <a:pos x="T12" y="T13"/>
                                </a:cxn>
                                <a:cxn ang="T49">
                                  <a:pos x="T14" y="T15"/>
                                </a:cxn>
                                <a:cxn ang="T50">
                                  <a:pos x="T16" y="T17"/>
                                </a:cxn>
                                <a:cxn ang="T51">
                                  <a:pos x="T18" y="T19"/>
                                </a:cxn>
                                <a:cxn ang="T52">
                                  <a:pos x="T20" y="T21"/>
                                </a:cxn>
                                <a:cxn ang="T53">
                                  <a:pos x="T22" y="T23"/>
                                </a:cxn>
                                <a:cxn ang="T54">
                                  <a:pos x="T24" y="T25"/>
                                </a:cxn>
                                <a:cxn ang="T55">
                                  <a:pos x="T26" y="T27"/>
                                </a:cxn>
                                <a:cxn ang="T56">
                                  <a:pos x="T28" y="T29"/>
                                </a:cxn>
                                <a:cxn ang="T57">
                                  <a:pos x="T30" y="T31"/>
                                </a:cxn>
                                <a:cxn ang="T58">
                                  <a:pos x="T32" y="T33"/>
                                </a:cxn>
                                <a:cxn ang="T59">
                                  <a:pos x="T34" y="T35"/>
                                </a:cxn>
                                <a:cxn ang="T60">
                                  <a:pos x="T36" y="T37"/>
                                </a:cxn>
                                <a:cxn ang="T61">
                                  <a:pos x="T38" y="T39"/>
                                </a:cxn>
                                <a:cxn ang="T62">
                                  <a:pos x="T40" y="T41"/>
                                </a:cxn>
                              </a:cxnLst>
                              <a:rect l="T63" t="T64" r="T65" b="T66"/>
                              <a:pathLst>
                                <a:path w="2088" h="676">
                                  <a:moveTo>
                                    <a:pt x="59" y="0"/>
                                  </a:moveTo>
                                  <a:lnTo>
                                    <a:pt x="2088" y="382"/>
                                  </a:lnTo>
                                  <a:lnTo>
                                    <a:pt x="1923" y="505"/>
                                  </a:lnTo>
                                  <a:lnTo>
                                    <a:pt x="1821" y="676"/>
                                  </a:lnTo>
                                  <a:lnTo>
                                    <a:pt x="1729" y="547"/>
                                  </a:lnTo>
                                  <a:lnTo>
                                    <a:pt x="1630" y="630"/>
                                  </a:lnTo>
                                  <a:lnTo>
                                    <a:pt x="1529" y="505"/>
                                  </a:lnTo>
                                  <a:lnTo>
                                    <a:pt x="1336" y="547"/>
                                  </a:lnTo>
                                  <a:lnTo>
                                    <a:pt x="1272" y="466"/>
                                  </a:lnTo>
                                  <a:lnTo>
                                    <a:pt x="1077" y="505"/>
                                  </a:lnTo>
                                  <a:lnTo>
                                    <a:pt x="1010" y="422"/>
                                  </a:lnTo>
                                  <a:lnTo>
                                    <a:pt x="846" y="466"/>
                                  </a:lnTo>
                                  <a:lnTo>
                                    <a:pt x="777" y="382"/>
                                  </a:lnTo>
                                  <a:lnTo>
                                    <a:pt x="617" y="466"/>
                                  </a:lnTo>
                                  <a:lnTo>
                                    <a:pt x="553" y="340"/>
                                  </a:lnTo>
                                  <a:lnTo>
                                    <a:pt x="391" y="382"/>
                                  </a:lnTo>
                                  <a:lnTo>
                                    <a:pt x="360" y="254"/>
                                  </a:lnTo>
                                  <a:lnTo>
                                    <a:pt x="127" y="340"/>
                                  </a:lnTo>
                                  <a:lnTo>
                                    <a:pt x="94" y="210"/>
                                  </a:lnTo>
                                  <a:lnTo>
                                    <a:pt x="0" y="129"/>
                                  </a:lnTo>
                                  <a:lnTo>
                                    <a:pt x="59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FFFF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29" name="Freeform 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65" y="2538"/>
                              <a:ext cx="523" cy="272"/>
                            </a:xfrm>
                            <a:custGeom>
                              <a:avLst/>
                              <a:gdLst>
                                <a:gd name="T0" fmla="*/ 0 w 4177"/>
                                <a:gd name="T1" fmla="*/ 0 h 2181"/>
                                <a:gd name="T2" fmla="*/ 0 w 4177"/>
                                <a:gd name="T3" fmla="*/ 0 h 2181"/>
                                <a:gd name="T4" fmla="*/ 0 w 4177"/>
                                <a:gd name="T5" fmla="*/ 0 h 2181"/>
                                <a:gd name="T6" fmla="*/ 0 w 4177"/>
                                <a:gd name="T7" fmla="*/ 0 h 2181"/>
                                <a:gd name="T8" fmla="*/ 0 w 4177"/>
                                <a:gd name="T9" fmla="*/ 0 h 2181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4177"/>
                                <a:gd name="T16" fmla="*/ 0 h 2181"/>
                                <a:gd name="T17" fmla="*/ 4177 w 4177"/>
                                <a:gd name="T18" fmla="*/ 2181 h 2181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4177" h="2181">
                                  <a:moveTo>
                                    <a:pt x="0" y="1215"/>
                                  </a:moveTo>
                                  <a:lnTo>
                                    <a:pt x="2872" y="1805"/>
                                  </a:lnTo>
                                  <a:lnTo>
                                    <a:pt x="4177" y="0"/>
                                  </a:lnTo>
                                  <a:lnTo>
                                    <a:pt x="2805" y="2181"/>
                                  </a:lnTo>
                                  <a:lnTo>
                                    <a:pt x="0" y="1215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FFFF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30" name="Freeform 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52" y="1824"/>
                              <a:ext cx="700" cy="337"/>
                            </a:xfrm>
                            <a:custGeom>
                              <a:avLst/>
                              <a:gdLst>
                                <a:gd name="T0" fmla="*/ 0 w 5602"/>
                                <a:gd name="T1" fmla="*/ 0 h 2694"/>
                                <a:gd name="T2" fmla="*/ 0 w 5602"/>
                                <a:gd name="T3" fmla="*/ 0 h 2694"/>
                                <a:gd name="T4" fmla="*/ 0 w 5602"/>
                                <a:gd name="T5" fmla="*/ 0 h 2694"/>
                                <a:gd name="T6" fmla="*/ 0 w 5602"/>
                                <a:gd name="T7" fmla="*/ 0 h 2694"/>
                                <a:gd name="T8" fmla="*/ 0 w 5602"/>
                                <a:gd name="T9" fmla="*/ 0 h 2694"/>
                                <a:gd name="T10" fmla="*/ 0 w 5602"/>
                                <a:gd name="T11" fmla="*/ 0 h 2694"/>
                                <a:gd name="T12" fmla="*/ 0 w 5602"/>
                                <a:gd name="T13" fmla="*/ 0 h 2694"/>
                                <a:gd name="T14" fmla="*/ 0 w 5602"/>
                                <a:gd name="T15" fmla="*/ 0 h 2694"/>
                                <a:gd name="T16" fmla="*/ 0 w 5602"/>
                                <a:gd name="T17" fmla="*/ 0 h 2694"/>
                                <a:gd name="T18" fmla="*/ 0 w 5602"/>
                                <a:gd name="T19" fmla="*/ 0 h 2694"/>
                                <a:gd name="T20" fmla="*/ 0 w 5602"/>
                                <a:gd name="T21" fmla="*/ 0 h 2694"/>
                                <a:gd name="T22" fmla="*/ 0 w 5602"/>
                                <a:gd name="T23" fmla="*/ 0 h 2694"/>
                                <a:gd name="T24" fmla="*/ 0 w 5602"/>
                                <a:gd name="T25" fmla="*/ 0 h 2694"/>
                                <a:gd name="T26" fmla="*/ 0 w 5602"/>
                                <a:gd name="T27" fmla="*/ 0 h 2694"/>
                                <a:gd name="T28" fmla="*/ 0 w 5602"/>
                                <a:gd name="T29" fmla="*/ 0 h 2694"/>
                                <a:gd name="T30" fmla="*/ 0 w 5602"/>
                                <a:gd name="T31" fmla="*/ 0 h 2694"/>
                                <a:gd name="T32" fmla="*/ 0 w 5602"/>
                                <a:gd name="T33" fmla="*/ 0 h 2694"/>
                                <a:gd name="T34" fmla="*/ 0 w 5602"/>
                                <a:gd name="T35" fmla="*/ 0 h 2694"/>
                                <a:gd name="T36" fmla="*/ 0 w 5602"/>
                                <a:gd name="T37" fmla="*/ 0 h 2694"/>
                                <a:gd name="T38" fmla="*/ 0 w 5602"/>
                                <a:gd name="T39" fmla="*/ 0 h 2694"/>
                                <a:gd name="T40" fmla="*/ 0 w 5602"/>
                                <a:gd name="T41" fmla="*/ 0 h 2694"/>
                                <a:gd name="T42" fmla="*/ 0 w 5602"/>
                                <a:gd name="T43" fmla="*/ 0 h 2694"/>
                                <a:gd name="T44" fmla="*/ 0 w 5602"/>
                                <a:gd name="T45" fmla="*/ 0 h 2694"/>
                                <a:gd name="T46" fmla="*/ 0 w 5602"/>
                                <a:gd name="T47" fmla="*/ 0 h 2694"/>
                                <a:gd name="T48" fmla="*/ 0 w 5602"/>
                                <a:gd name="T49" fmla="*/ 0 h 2694"/>
                                <a:gd name="T50" fmla="*/ 0 w 5602"/>
                                <a:gd name="T51" fmla="*/ 0 h 2694"/>
                                <a:gd name="T52" fmla="*/ 0 w 5602"/>
                                <a:gd name="T53" fmla="*/ 0 h 2694"/>
                                <a:gd name="T54" fmla="*/ 0 w 5602"/>
                                <a:gd name="T55" fmla="*/ 0 h 2694"/>
                                <a:gd name="T56" fmla="*/ 0 w 5602"/>
                                <a:gd name="T57" fmla="*/ 0 h 2694"/>
                                <a:gd name="T58" fmla="*/ 0 w 5602"/>
                                <a:gd name="T59" fmla="*/ 0 h 2694"/>
                                <a:gd name="T60" fmla="*/ 0 w 5602"/>
                                <a:gd name="T61" fmla="*/ 0 h 2694"/>
                                <a:gd name="T62" fmla="*/ 0 w 5602"/>
                                <a:gd name="T63" fmla="*/ 0 h 2694"/>
                                <a:gd name="T64" fmla="*/ 0 w 5602"/>
                                <a:gd name="T65" fmla="*/ 0 h 2694"/>
                                <a:gd name="T66" fmla="*/ 0 w 5602"/>
                                <a:gd name="T67" fmla="*/ 0 h 2694"/>
                                <a:gd name="T68" fmla="*/ 0 w 5602"/>
                                <a:gd name="T69" fmla="*/ 0 h 2694"/>
                                <a:gd name="T70" fmla="*/ 0 w 5602"/>
                                <a:gd name="T71" fmla="*/ 0 h 2694"/>
                                <a:gd name="T72" fmla="*/ 0 w 5602"/>
                                <a:gd name="T73" fmla="*/ 0 h 2694"/>
                                <a:gd name="T74" fmla="*/ 0 w 5602"/>
                                <a:gd name="T75" fmla="*/ 0 h 2694"/>
                                <a:gd name="T76" fmla="*/ 0 w 5602"/>
                                <a:gd name="T77" fmla="*/ 0 h 2694"/>
                                <a:gd name="T78" fmla="*/ 0 w 5602"/>
                                <a:gd name="T79" fmla="*/ 0 h 2694"/>
                                <a:gd name="T80" fmla="*/ 0 w 5602"/>
                                <a:gd name="T81" fmla="*/ 0 h 2694"/>
                                <a:gd name="T82" fmla="*/ 0 w 5602"/>
                                <a:gd name="T83" fmla="*/ 0 h 2694"/>
                                <a:gd name="T84" fmla="*/ 0 w 5602"/>
                                <a:gd name="T85" fmla="*/ 0 h 2694"/>
                                <a:gd name="T86" fmla="*/ 0 w 5602"/>
                                <a:gd name="T87" fmla="*/ 0 h 2694"/>
                                <a:gd name="T88" fmla="*/ 0 w 5602"/>
                                <a:gd name="T89" fmla="*/ 0 h 2694"/>
                                <a:gd name="T90" fmla="*/ 0 w 5602"/>
                                <a:gd name="T91" fmla="*/ 0 h 2694"/>
                                <a:gd name="T92" fmla="*/ 0 w 5602"/>
                                <a:gd name="T93" fmla="*/ 0 h 2694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w 5602"/>
                                <a:gd name="T142" fmla="*/ 0 h 2694"/>
                                <a:gd name="T143" fmla="*/ 5602 w 5602"/>
                                <a:gd name="T144" fmla="*/ 2694 h 2694"/>
                              </a:gdLst>
                              <a:ahLst/>
                              <a:cxnLst>
                                <a:cxn ang="T94">
                                  <a:pos x="T0" y="T1"/>
                                </a:cxn>
                                <a:cxn ang="T95">
                                  <a:pos x="T2" y="T3"/>
                                </a:cxn>
                                <a:cxn ang="T96">
                                  <a:pos x="T4" y="T5"/>
                                </a:cxn>
                                <a:cxn ang="T97">
                                  <a:pos x="T6" y="T7"/>
                                </a:cxn>
                                <a:cxn ang="T98">
                                  <a:pos x="T8" y="T9"/>
                                </a:cxn>
                                <a:cxn ang="T99">
                                  <a:pos x="T10" y="T11"/>
                                </a:cxn>
                                <a:cxn ang="T100">
                                  <a:pos x="T12" y="T13"/>
                                </a:cxn>
                                <a:cxn ang="T101">
                                  <a:pos x="T14" y="T15"/>
                                </a:cxn>
                                <a:cxn ang="T102">
                                  <a:pos x="T16" y="T17"/>
                                </a:cxn>
                                <a:cxn ang="T103">
                                  <a:pos x="T18" y="T19"/>
                                </a:cxn>
                                <a:cxn ang="T104">
                                  <a:pos x="T20" y="T21"/>
                                </a:cxn>
                                <a:cxn ang="T105">
                                  <a:pos x="T22" y="T23"/>
                                </a:cxn>
                                <a:cxn ang="T106">
                                  <a:pos x="T24" y="T25"/>
                                </a:cxn>
                                <a:cxn ang="T107">
                                  <a:pos x="T26" y="T27"/>
                                </a:cxn>
                                <a:cxn ang="T108">
                                  <a:pos x="T28" y="T29"/>
                                </a:cxn>
                                <a:cxn ang="T109">
                                  <a:pos x="T30" y="T31"/>
                                </a:cxn>
                                <a:cxn ang="T110">
                                  <a:pos x="T32" y="T33"/>
                                </a:cxn>
                                <a:cxn ang="T111">
                                  <a:pos x="T34" y="T35"/>
                                </a:cxn>
                                <a:cxn ang="T112">
                                  <a:pos x="T36" y="T37"/>
                                </a:cxn>
                                <a:cxn ang="T113">
                                  <a:pos x="T38" y="T39"/>
                                </a:cxn>
                                <a:cxn ang="T114">
                                  <a:pos x="T40" y="T41"/>
                                </a:cxn>
                                <a:cxn ang="T115">
                                  <a:pos x="T42" y="T43"/>
                                </a:cxn>
                                <a:cxn ang="T116">
                                  <a:pos x="T44" y="T45"/>
                                </a:cxn>
                                <a:cxn ang="T117">
                                  <a:pos x="T46" y="T47"/>
                                </a:cxn>
                                <a:cxn ang="T118">
                                  <a:pos x="T48" y="T49"/>
                                </a:cxn>
                                <a:cxn ang="T119">
                                  <a:pos x="T50" y="T51"/>
                                </a:cxn>
                                <a:cxn ang="T120">
                                  <a:pos x="T52" y="T53"/>
                                </a:cxn>
                                <a:cxn ang="T121">
                                  <a:pos x="T54" y="T55"/>
                                </a:cxn>
                                <a:cxn ang="T122">
                                  <a:pos x="T56" y="T57"/>
                                </a:cxn>
                                <a:cxn ang="T123">
                                  <a:pos x="T58" y="T59"/>
                                </a:cxn>
                                <a:cxn ang="T124">
                                  <a:pos x="T60" y="T61"/>
                                </a:cxn>
                                <a:cxn ang="T125">
                                  <a:pos x="T62" y="T63"/>
                                </a:cxn>
                                <a:cxn ang="T126">
                                  <a:pos x="T64" y="T65"/>
                                </a:cxn>
                                <a:cxn ang="T127">
                                  <a:pos x="T66" y="T67"/>
                                </a:cxn>
                                <a:cxn ang="T128">
                                  <a:pos x="T68" y="T69"/>
                                </a:cxn>
                                <a:cxn ang="T129">
                                  <a:pos x="T70" y="T71"/>
                                </a:cxn>
                                <a:cxn ang="T130">
                                  <a:pos x="T72" y="T73"/>
                                </a:cxn>
                                <a:cxn ang="T131">
                                  <a:pos x="T74" y="T75"/>
                                </a:cxn>
                                <a:cxn ang="T132">
                                  <a:pos x="T76" y="T77"/>
                                </a:cxn>
                                <a:cxn ang="T133">
                                  <a:pos x="T78" y="T79"/>
                                </a:cxn>
                                <a:cxn ang="T134">
                                  <a:pos x="T80" y="T81"/>
                                </a:cxn>
                                <a:cxn ang="T135">
                                  <a:pos x="T82" y="T83"/>
                                </a:cxn>
                                <a:cxn ang="T136">
                                  <a:pos x="T84" y="T85"/>
                                </a:cxn>
                                <a:cxn ang="T137">
                                  <a:pos x="T86" y="T87"/>
                                </a:cxn>
                                <a:cxn ang="T138">
                                  <a:pos x="T88" y="T89"/>
                                </a:cxn>
                                <a:cxn ang="T139">
                                  <a:pos x="T90" y="T91"/>
                                </a:cxn>
                                <a:cxn ang="T140">
                                  <a:pos x="T92" y="T93"/>
                                </a:cxn>
                              </a:cxnLst>
                              <a:rect l="T141" t="T142" r="T143" b="T144"/>
                              <a:pathLst>
                                <a:path w="5602" h="2694">
                                  <a:moveTo>
                                    <a:pt x="0" y="2694"/>
                                  </a:moveTo>
                                  <a:lnTo>
                                    <a:pt x="459" y="2104"/>
                                  </a:lnTo>
                                  <a:lnTo>
                                    <a:pt x="685" y="1418"/>
                                  </a:lnTo>
                                  <a:lnTo>
                                    <a:pt x="770" y="1023"/>
                                  </a:lnTo>
                                  <a:lnTo>
                                    <a:pt x="846" y="531"/>
                                  </a:lnTo>
                                  <a:lnTo>
                                    <a:pt x="1471" y="713"/>
                                  </a:lnTo>
                                  <a:lnTo>
                                    <a:pt x="1686" y="432"/>
                                  </a:lnTo>
                                  <a:lnTo>
                                    <a:pt x="1923" y="337"/>
                                  </a:lnTo>
                                  <a:lnTo>
                                    <a:pt x="2688" y="425"/>
                                  </a:lnTo>
                                  <a:lnTo>
                                    <a:pt x="2820" y="50"/>
                                  </a:lnTo>
                                  <a:lnTo>
                                    <a:pt x="3218" y="0"/>
                                  </a:lnTo>
                                  <a:lnTo>
                                    <a:pt x="3503" y="83"/>
                                  </a:lnTo>
                                  <a:lnTo>
                                    <a:pt x="3686" y="337"/>
                                  </a:lnTo>
                                  <a:lnTo>
                                    <a:pt x="3613" y="630"/>
                                  </a:lnTo>
                                  <a:lnTo>
                                    <a:pt x="4332" y="757"/>
                                  </a:lnTo>
                                  <a:lnTo>
                                    <a:pt x="4459" y="1049"/>
                                  </a:lnTo>
                                  <a:lnTo>
                                    <a:pt x="4459" y="1221"/>
                                  </a:lnTo>
                                  <a:lnTo>
                                    <a:pt x="5294" y="1316"/>
                                  </a:lnTo>
                                  <a:lnTo>
                                    <a:pt x="5602" y="1316"/>
                                  </a:lnTo>
                                  <a:lnTo>
                                    <a:pt x="4487" y="1304"/>
                                  </a:lnTo>
                                  <a:lnTo>
                                    <a:pt x="3806" y="1137"/>
                                  </a:lnTo>
                                  <a:lnTo>
                                    <a:pt x="3686" y="1418"/>
                                  </a:lnTo>
                                  <a:lnTo>
                                    <a:pt x="3914" y="1515"/>
                                  </a:lnTo>
                                  <a:lnTo>
                                    <a:pt x="3707" y="1943"/>
                                  </a:lnTo>
                                  <a:lnTo>
                                    <a:pt x="1764" y="1611"/>
                                  </a:lnTo>
                                  <a:lnTo>
                                    <a:pt x="1962" y="1176"/>
                                  </a:lnTo>
                                  <a:lnTo>
                                    <a:pt x="3602" y="1475"/>
                                  </a:lnTo>
                                  <a:lnTo>
                                    <a:pt x="3525" y="1221"/>
                                  </a:lnTo>
                                  <a:lnTo>
                                    <a:pt x="3613" y="1023"/>
                                  </a:lnTo>
                                  <a:lnTo>
                                    <a:pt x="3936" y="757"/>
                                  </a:lnTo>
                                  <a:lnTo>
                                    <a:pt x="3149" y="630"/>
                                  </a:lnTo>
                                  <a:lnTo>
                                    <a:pt x="3378" y="337"/>
                                  </a:lnTo>
                                  <a:lnTo>
                                    <a:pt x="3310" y="171"/>
                                  </a:lnTo>
                                  <a:lnTo>
                                    <a:pt x="3073" y="138"/>
                                  </a:lnTo>
                                  <a:lnTo>
                                    <a:pt x="2923" y="171"/>
                                  </a:lnTo>
                                  <a:lnTo>
                                    <a:pt x="2762" y="531"/>
                                  </a:lnTo>
                                  <a:lnTo>
                                    <a:pt x="1934" y="425"/>
                                  </a:lnTo>
                                  <a:lnTo>
                                    <a:pt x="1630" y="674"/>
                                  </a:lnTo>
                                  <a:lnTo>
                                    <a:pt x="1614" y="918"/>
                                  </a:lnTo>
                                  <a:lnTo>
                                    <a:pt x="1764" y="1122"/>
                                  </a:lnTo>
                                  <a:lnTo>
                                    <a:pt x="1923" y="1221"/>
                                  </a:lnTo>
                                  <a:lnTo>
                                    <a:pt x="1614" y="1122"/>
                                  </a:lnTo>
                                  <a:lnTo>
                                    <a:pt x="1459" y="1023"/>
                                  </a:lnTo>
                                  <a:lnTo>
                                    <a:pt x="1459" y="823"/>
                                  </a:lnTo>
                                  <a:lnTo>
                                    <a:pt x="913" y="674"/>
                                  </a:lnTo>
                                  <a:lnTo>
                                    <a:pt x="685" y="1805"/>
                                  </a:lnTo>
                                  <a:lnTo>
                                    <a:pt x="0" y="2694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31" name="Freeform 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1" y="2077"/>
                              <a:ext cx="917" cy="910"/>
                            </a:xfrm>
                            <a:custGeom>
                              <a:avLst/>
                              <a:gdLst>
                                <a:gd name="T0" fmla="*/ 0 w 7382"/>
                                <a:gd name="T1" fmla="*/ 0 h 7285"/>
                                <a:gd name="T2" fmla="*/ 0 w 7382"/>
                                <a:gd name="T3" fmla="*/ 0 h 7285"/>
                                <a:gd name="T4" fmla="*/ 0 w 7382"/>
                                <a:gd name="T5" fmla="*/ 0 h 7285"/>
                                <a:gd name="T6" fmla="*/ 0 w 7382"/>
                                <a:gd name="T7" fmla="*/ 0 h 7285"/>
                                <a:gd name="T8" fmla="*/ 0 w 7382"/>
                                <a:gd name="T9" fmla="*/ 0 h 7285"/>
                                <a:gd name="T10" fmla="*/ 0 w 7382"/>
                                <a:gd name="T11" fmla="*/ 0 h 7285"/>
                                <a:gd name="T12" fmla="*/ 0 w 7382"/>
                                <a:gd name="T13" fmla="*/ 0 h 7285"/>
                                <a:gd name="T14" fmla="*/ 0 w 7382"/>
                                <a:gd name="T15" fmla="*/ 0 h 7285"/>
                                <a:gd name="T16" fmla="*/ 0 w 7382"/>
                                <a:gd name="T17" fmla="*/ 0 h 7285"/>
                                <a:gd name="T18" fmla="*/ 0 w 7382"/>
                                <a:gd name="T19" fmla="*/ 0 h 7285"/>
                                <a:gd name="T20" fmla="*/ 0 w 7382"/>
                                <a:gd name="T21" fmla="*/ 0 h 7285"/>
                                <a:gd name="T22" fmla="*/ 0 w 7382"/>
                                <a:gd name="T23" fmla="*/ 0 h 7285"/>
                                <a:gd name="T24" fmla="*/ 0 w 7382"/>
                                <a:gd name="T25" fmla="*/ 0 h 7285"/>
                                <a:gd name="T26" fmla="*/ 0 w 7382"/>
                                <a:gd name="T27" fmla="*/ 0 h 7285"/>
                                <a:gd name="T28" fmla="*/ 0 w 7382"/>
                                <a:gd name="T29" fmla="*/ 0 h 7285"/>
                                <a:gd name="T30" fmla="*/ 0 w 7382"/>
                                <a:gd name="T31" fmla="*/ 0 h 7285"/>
                                <a:gd name="T32" fmla="*/ 0 w 7382"/>
                                <a:gd name="T33" fmla="*/ 0 h 7285"/>
                                <a:gd name="T34" fmla="*/ 0 w 7382"/>
                                <a:gd name="T35" fmla="*/ 0 h 7285"/>
                                <a:gd name="T36" fmla="*/ 0 w 7382"/>
                                <a:gd name="T37" fmla="*/ 0 h 7285"/>
                                <a:gd name="T38" fmla="*/ 0 w 7382"/>
                                <a:gd name="T39" fmla="*/ 0 h 7285"/>
                                <a:gd name="T40" fmla="*/ 0 w 7382"/>
                                <a:gd name="T41" fmla="*/ 0 h 7285"/>
                                <a:gd name="T42" fmla="*/ 0 w 7382"/>
                                <a:gd name="T43" fmla="*/ 0 h 7285"/>
                                <a:gd name="T44" fmla="*/ 0 w 7382"/>
                                <a:gd name="T45" fmla="*/ 0 h 7285"/>
                                <a:gd name="T46" fmla="*/ 0 w 7382"/>
                                <a:gd name="T47" fmla="*/ 0 h 7285"/>
                                <a:gd name="T48" fmla="*/ 0 w 7382"/>
                                <a:gd name="T49" fmla="*/ 0 h 7285"/>
                                <a:gd name="T50" fmla="*/ 0 w 7382"/>
                                <a:gd name="T51" fmla="*/ 0 h 7285"/>
                                <a:gd name="T52" fmla="*/ 0 w 7382"/>
                                <a:gd name="T53" fmla="*/ 0 h 7285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w 7382"/>
                                <a:gd name="T82" fmla="*/ 0 h 7285"/>
                                <a:gd name="T83" fmla="*/ 7382 w 7382"/>
                                <a:gd name="T84" fmla="*/ 7285 h 7285"/>
                              </a:gdLst>
                              <a:ahLst/>
                              <a:cxnLst>
                                <a:cxn ang="T54">
                                  <a:pos x="T0" y="T1"/>
                                </a:cxn>
                                <a:cxn ang="T55">
                                  <a:pos x="T2" y="T3"/>
                                </a:cxn>
                                <a:cxn ang="T56">
                                  <a:pos x="T4" y="T5"/>
                                </a:cxn>
                                <a:cxn ang="T57">
                                  <a:pos x="T6" y="T7"/>
                                </a:cxn>
                                <a:cxn ang="T58">
                                  <a:pos x="T8" y="T9"/>
                                </a:cxn>
                                <a:cxn ang="T59">
                                  <a:pos x="T10" y="T11"/>
                                </a:cxn>
                                <a:cxn ang="T60">
                                  <a:pos x="T12" y="T13"/>
                                </a:cxn>
                                <a:cxn ang="T61">
                                  <a:pos x="T14" y="T15"/>
                                </a:cxn>
                                <a:cxn ang="T62">
                                  <a:pos x="T16" y="T17"/>
                                </a:cxn>
                                <a:cxn ang="T63">
                                  <a:pos x="T18" y="T19"/>
                                </a:cxn>
                                <a:cxn ang="T64">
                                  <a:pos x="T20" y="T21"/>
                                </a:cxn>
                                <a:cxn ang="T65">
                                  <a:pos x="T22" y="T23"/>
                                </a:cxn>
                                <a:cxn ang="T66">
                                  <a:pos x="T24" y="T25"/>
                                </a:cxn>
                                <a:cxn ang="T67">
                                  <a:pos x="T26" y="T27"/>
                                </a:cxn>
                                <a:cxn ang="T68">
                                  <a:pos x="T28" y="T29"/>
                                </a:cxn>
                                <a:cxn ang="T69">
                                  <a:pos x="T30" y="T31"/>
                                </a:cxn>
                                <a:cxn ang="T70">
                                  <a:pos x="T32" y="T33"/>
                                </a:cxn>
                                <a:cxn ang="T71">
                                  <a:pos x="T34" y="T35"/>
                                </a:cxn>
                                <a:cxn ang="T72">
                                  <a:pos x="T36" y="T37"/>
                                </a:cxn>
                                <a:cxn ang="T73">
                                  <a:pos x="T38" y="T39"/>
                                </a:cxn>
                                <a:cxn ang="T74">
                                  <a:pos x="T40" y="T41"/>
                                </a:cxn>
                                <a:cxn ang="T75">
                                  <a:pos x="T42" y="T43"/>
                                </a:cxn>
                                <a:cxn ang="T76">
                                  <a:pos x="T44" y="T45"/>
                                </a:cxn>
                                <a:cxn ang="T77">
                                  <a:pos x="T46" y="T47"/>
                                </a:cxn>
                                <a:cxn ang="T78">
                                  <a:pos x="T48" y="T49"/>
                                </a:cxn>
                                <a:cxn ang="T79">
                                  <a:pos x="T50" y="T51"/>
                                </a:cxn>
                                <a:cxn ang="T80">
                                  <a:pos x="T52" y="T53"/>
                                </a:cxn>
                              </a:cxnLst>
                              <a:rect l="T81" t="T82" r="T83" b="T84"/>
                              <a:pathLst>
                                <a:path w="7382" h="7285">
                                  <a:moveTo>
                                    <a:pt x="6995" y="102"/>
                                  </a:moveTo>
                                  <a:lnTo>
                                    <a:pt x="5916" y="2362"/>
                                  </a:lnTo>
                                  <a:lnTo>
                                    <a:pt x="4689" y="4226"/>
                                  </a:lnTo>
                                  <a:lnTo>
                                    <a:pt x="3536" y="5806"/>
                                  </a:lnTo>
                                  <a:lnTo>
                                    <a:pt x="1927" y="5612"/>
                                  </a:lnTo>
                                  <a:lnTo>
                                    <a:pt x="998" y="5414"/>
                                  </a:lnTo>
                                  <a:lnTo>
                                    <a:pt x="3536" y="6006"/>
                                  </a:lnTo>
                                  <a:lnTo>
                                    <a:pt x="4463" y="4923"/>
                                  </a:lnTo>
                                  <a:lnTo>
                                    <a:pt x="5386" y="3548"/>
                                  </a:lnTo>
                                  <a:lnTo>
                                    <a:pt x="6451" y="1571"/>
                                  </a:lnTo>
                                  <a:lnTo>
                                    <a:pt x="5226" y="4039"/>
                                  </a:lnTo>
                                  <a:lnTo>
                                    <a:pt x="3733" y="6513"/>
                                  </a:lnTo>
                                  <a:lnTo>
                                    <a:pt x="5840" y="3445"/>
                                  </a:lnTo>
                                  <a:lnTo>
                                    <a:pt x="5043" y="5127"/>
                                  </a:lnTo>
                                  <a:lnTo>
                                    <a:pt x="3995" y="6888"/>
                                  </a:lnTo>
                                  <a:lnTo>
                                    <a:pt x="2806" y="6513"/>
                                  </a:lnTo>
                                  <a:lnTo>
                                    <a:pt x="1697" y="6216"/>
                                  </a:lnTo>
                                  <a:lnTo>
                                    <a:pt x="0" y="5907"/>
                                  </a:lnTo>
                                  <a:lnTo>
                                    <a:pt x="2225" y="6490"/>
                                  </a:lnTo>
                                  <a:lnTo>
                                    <a:pt x="3767" y="7082"/>
                                  </a:lnTo>
                                  <a:lnTo>
                                    <a:pt x="4153" y="7285"/>
                                  </a:lnTo>
                                  <a:lnTo>
                                    <a:pt x="5916" y="3741"/>
                                  </a:lnTo>
                                  <a:lnTo>
                                    <a:pt x="6995" y="1378"/>
                                  </a:lnTo>
                                  <a:lnTo>
                                    <a:pt x="7382" y="295"/>
                                  </a:lnTo>
                                  <a:lnTo>
                                    <a:pt x="7071" y="396"/>
                                  </a:lnTo>
                                  <a:lnTo>
                                    <a:pt x="7225" y="0"/>
                                  </a:lnTo>
                                  <a:lnTo>
                                    <a:pt x="6995" y="102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algn="ctr"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32" name="Freeform 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94" y="2682"/>
                              <a:ext cx="419" cy="131"/>
                            </a:xfrm>
                            <a:custGeom>
                              <a:avLst/>
                              <a:gdLst>
                                <a:gd name="T0" fmla="*/ 0 w 3353"/>
                                <a:gd name="T1" fmla="*/ 0 h 1048"/>
                                <a:gd name="T2" fmla="*/ 0 w 3353"/>
                                <a:gd name="T3" fmla="*/ 0 h 1048"/>
                                <a:gd name="T4" fmla="*/ 0 w 3353"/>
                                <a:gd name="T5" fmla="*/ 0 h 1048"/>
                                <a:gd name="T6" fmla="*/ 0 w 3353"/>
                                <a:gd name="T7" fmla="*/ 0 h 1048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353"/>
                                <a:gd name="T13" fmla="*/ 0 h 1048"/>
                                <a:gd name="T14" fmla="*/ 3353 w 3353"/>
                                <a:gd name="T15" fmla="*/ 1048 h 1048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353" h="1048">
                                  <a:moveTo>
                                    <a:pt x="0" y="0"/>
                                  </a:moveTo>
                                  <a:lnTo>
                                    <a:pt x="3255" y="793"/>
                                  </a:lnTo>
                                  <a:lnTo>
                                    <a:pt x="3353" y="1048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226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05" y="1912"/>
                            <a:ext cx="1077" cy="800"/>
                          </a:xfrm>
                          <a:custGeom>
                            <a:avLst/>
                            <a:gdLst>
                              <a:gd name="T0" fmla="*/ 458 w 1085"/>
                              <a:gd name="T1" fmla="*/ 0 h 800"/>
                              <a:gd name="T2" fmla="*/ 430 w 1085"/>
                              <a:gd name="T3" fmla="*/ 134 h 800"/>
                              <a:gd name="T4" fmla="*/ 236 w 1085"/>
                              <a:gd name="T5" fmla="*/ 362 h 800"/>
                              <a:gd name="T6" fmla="*/ 3 w 1085"/>
                              <a:gd name="T7" fmla="*/ 650 h 800"/>
                              <a:gd name="T8" fmla="*/ 281 w 1085"/>
                              <a:gd name="T9" fmla="*/ 756 h 800"/>
                              <a:gd name="T10" fmla="*/ 589 w 1085"/>
                              <a:gd name="T11" fmla="*/ 800 h 800"/>
                              <a:gd name="T12" fmla="*/ 835 w 1085"/>
                              <a:gd name="T13" fmla="*/ 428 h 800"/>
                              <a:gd name="T14" fmla="*/ 1003 w 1085"/>
                              <a:gd name="T15" fmla="*/ 90 h 800"/>
                              <a:gd name="T16" fmla="*/ 1025 w 1085"/>
                              <a:gd name="T17" fmla="*/ 76 h 800"/>
                              <a:gd name="T18" fmla="*/ 888 w 1085"/>
                              <a:gd name="T19" fmla="*/ 78 h 800"/>
                              <a:gd name="T20" fmla="*/ 803 w 1085"/>
                              <a:gd name="T21" fmla="*/ 56 h 800"/>
                              <a:gd name="T22" fmla="*/ 789 w 1085"/>
                              <a:gd name="T23" fmla="*/ 92 h 800"/>
                              <a:gd name="T24" fmla="*/ 819 w 1085"/>
                              <a:gd name="T25" fmla="*/ 100 h 800"/>
                              <a:gd name="T26" fmla="*/ 787 w 1085"/>
                              <a:gd name="T27" fmla="*/ 156 h 800"/>
                              <a:gd name="T28" fmla="*/ 555 w 1085"/>
                              <a:gd name="T29" fmla="*/ 112 h 800"/>
                              <a:gd name="T30" fmla="*/ 581 w 1085"/>
                              <a:gd name="T31" fmla="*/ 66 h 800"/>
                              <a:gd name="T32" fmla="*/ 519 w 1085"/>
                              <a:gd name="T33" fmla="*/ 40 h 800"/>
                              <a:gd name="T34" fmla="*/ 519 w 1085"/>
                              <a:gd name="T35" fmla="*/ 14 h 800"/>
                              <a:gd name="T36" fmla="*/ 458 w 1085"/>
                              <a:gd name="T37" fmla="*/ 0 h 800"/>
                              <a:gd name="T38" fmla="*/ 458 w 1085"/>
                              <a:gd name="T39" fmla="*/ 0 h 800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w 1085"/>
                              <a:gd name="T61" fmla="*/ 0 h 800"/>
                              <a:gd name="T62" fmla="*/ 1085 w 1085"/>
                              <a:gd name="T63" fmla="*/ 800 h 800"/>
                            </a:gdLst>
                            <a:ahLst/>
                            <a:cxnLst>
                              <a:cxn ang="T40">
                                <a:pos x="T0" y="T1"/>
                              </a:cxn>
                              <a:cxn ang="T41">
                                <a:pos x="T2" y="T3"/>
                              </a:cxn>
                              <a:cxn ang="T42">
                                <a:pos x="T4" y="T5"/>
                              </a:cxn>
                              <a:cxn ang="T43">
                                <a:pos x="T6" y="T7"/>
                              </a:cxn>
                              <a:cxn ang="T44">
                                <a:pos x="T8" y="T9"/>
                              </a:cxn>
                              <a:cxn ang="T45">
                                <a:pos x="T10" y="T11"/>
                              </a:cxn>
                              <a:cxn ang="T46">
                                <a:pos x="T12" y="T13"/>
                              </a:cxn>
                              <a:cxn ang="T47">
                                <a:pos x="T14" y="T15"/>
                              </a:cxn>
                              <a:cxn ang="T48">
                                <a:pos x="T16" y="T17"/>
                              </a:cxn>
                              <a:cxn ang="T49">
                                <a:pos x="T18" y="T19"/>
                              </a:cxn>
                              <a:cxn ang="T50">
                                <a:pos x="T20" y="T21"/>
                              </a:cxn>
                              <a:cxn ang="T51">
                                <a:pos x="T22" y="T23"/>
                              </a:cxn>
                              <a:cxn ang="T52">
                                <a:pos x="T24" y="T25"/>
                              </a:cxn>
                              <a:cxn ang="T53">
                                <a:pos x="T26" y="T27"/>
                              </a:cxn>
                              <a:cxn ang="T54">
                                <a:pos x="T28" y="T29"/>
                              </a:cxn>
                              <a:cxn ang="T55">
                                <a:pos x="T30" y="T31"/>
                              </a:cxn>
                              <a:cxn ang="T56">
                                <a:pos x="T32" y="T33"/>
                              </a:cxn>
                              <a:cxn ang="T57">
                                <a:pos x="T34" y="T35"/>
                              </a:cxn>
                              <a:cxn ang="T58">
                                <a:pos x="T36" y="T37"/>
                              </a:cxn>
                              <a:cxn ang="T59">
                                <a:pos x="T38" y="T39"/>
                              </a:cxn>
                            </a:cxnLst>
                            <a:rect l="T60" t="T61" r="T62" b="T63"/>
                            <a:pathLst>
                              <a:path w="1085" h="800">
                                <a:moveTo>
                                  <a:pt x="473" y="0"/>
                                </a:moveTo>
                                <a:lnTo>
                                  <a:pt x="445" y="134"/>
                                </a:lnTo>
                                <a:cubicBezTo>
                                  <a:pt x="407" y="194"/>
                                  <a:pt x="336" y="290"/>
                                  <a:pt x="246" y="362"/>
                                </a:cubicBezTo>
                                <a:cubicBezTo>
                                  <a:pt x="156" y="434"/>
                                  <a:pt x="0" y="585"/>
                                  <a:pt x="3" y="650"/>
                                </a:cubicBezTo>
                                <a:lnTo>
                                  <a:pt x="291" y="756"/>
                                </a:lnTo>
                                <a:cubicBezTo>
                                  <a:pt x="392" y="781"/>
                                  <a:pt x="501" y="796"/>
                                  <a:pt x="609" y="800"/>
                                </a:cubicBezTo>
                                <a:cubicBezTo>
                                  <a:pt x="700" y="748"/>
                                  <a:pt x="781" y="542"/>
                                  <a:pt x="865" y="428"/>
                                </a:cubicBezTo>
                                <a:cubicBezTo>
                                  <a:pt x="949" y="314"/>
                                  <a:pt x="1005" y="152"/>
                                  <a:pt x="1041" y="90"/>
                                </a:cubicBezTo>
                                <a:cubicBezTo>
                                  <a:pt x="1044" y="84"/>
                                  <a:pt x="1085" y="78"/>
                                  <a:pt x="1065" y="76"/>
                                </a:cubicBezTo>
                                <a:cubicBezTo>
                                  <a:pt x="1045" y="74"/>
                                  <a:pt x="962" y="81"/>
                                  <a:pt x="923" y="78"/>
                                </a:cubicBezTo>
                                <a:lnTo>
                                  <a:pt x="833" y="56"/>
                                </a:lnTo>
                                <a:lnTo>
                                  <a:pt x="819" y="92"/>
                                </a:lnTo>
                                <a:lnTo>
                                  <a:pt x="849" y="100"/>
                                </a:lnTo>
                                <a:lnTo>
                                  <a:pt x="817" y="156"/>
                                </a:lnTo>
                                <a:lnTo>
                                  <a:pt x="575" y="112"/>
                                </a:lnTo>
                                <a:lnTo>
                                  <a:pt x="601" y="66"/>
                                </a:lnTo>
                                <a:lnTo>
                                  <a:pt x="539" y="40"/>
                                </a:lnTo>
                                <a:lnTo>
                                  <a:pt x="539" y="14"/>
                                </a:lnTo>
                                <a:lnTo>
                                  <a:pt x="473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317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6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5155" y="5747386"/>
                        <a:ext cx="811213" cy="746306"/>
                        <a:chOff x="805" y="3552"/>
                        <a:chExt cx="511" cy="470"/>
                      </a:xfrm>
                      <a:noFill/>
                    </p:grpSpPr>
                    <p:grpSp>
                      <p:nvGrpSpPr>
                        <p:cNvPr id="27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11" y="3552"/>
                          <a:ext cx="505" cy="305"/>
                          <a:chOff x="2446" y="3588"/>
                          <a:chExt cx="504" cy="242"/>
                        </a:xfrm>
                        <a:grpFill/>
                      </p:grpSpPr>
                      <p:sp>
                        <p:nvSpPr>
                          <p:cNvPr id="1216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12" y="3713"/>
                            <a:ext cx="373" cy="54"/>
                          </a:xfrm>
                          <a:custGeom>
                            <a:avLst/>
                            <a:gdLst>
                              <a:gd name="T0" fmla="*/ 0 w 3888"/>
                              <a:gd name="T1" fmla="*/ 0 h 541"/>
                              <a:gd name="T2" fmla="*/ 0 w 3888"/>
                              <a:gd name="T3" fmla="*/ 0 h 541"/>
                              <a:gd name="T4" fmla="*/ 0 w 3888"/>
                              <a:gd name="T5" fmla="*/ 0 h 541"/>
                              <a:gd name="T6" fmla="*/ 0 w 3888"/>
                              <a:gd name="T7" fmla="*/ 0 h 541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3888"/>
                              <a:gd name="T13" fmla="*/ 0 h 541"/>
                              <a:gd name="T14" fmla="*/ 3888 w 3888"/>
                              <a:gd name="T15" fmla="*/ 541 h 541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3888" h="541">
                                <a:moveTo>
                                  <a:pt x="0" y="540"/>
                                </a:moveTo>
                                <a:lnTo>
                                  <a:pt x="0" y="0"/>
                                </a:lnTo>
                                <a:lnTo>
                                  <a:pt x="3888" y="0"/>
                                </a:lnTo>
                                <a:lnTo>
                                  <a:pt x="3888" y="541"/>
                                </a:lnTo>
                              </a:path>
                            </a:pathLst>
                          </a:custGeom>
                          <a:grp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7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02" y="3648"/>
                            <a:ext cx="0" cy="124"/>
                          </a:xfrm>
                          <a:prstGeom prst="line">
                            <a:avLst/>
                          </a:prstGeom>
                          <a:grp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8" name="Rectangl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32" y="3588"/>
                            <a:ext cx="132" cy="6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28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46" y="3770"/>
                            <a:ext cx="504" cy="60"/>
                            <a:chOff x="2446" y="3770"/>
                            <a:chExt cx="504" cy="60"/>
                          </a:xfrm>
                          <a:grpFill/>
                        </p:grpSpPr>
                        <p:sp>
                          <p:nvSpPr>
                            <p:cNvPr id="1220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34" y="3770"/>
                              <a:ext cx="132" cy="60"/>
                            </a:xfrm>
                            <a:prstGeom prst="rect">
                              <a:avLst/>
                            </a:prstGeom>
                            <a:grp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21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18" y="3770"/>
                              <a:ext cx="132" cy="60"/>
                            </a:xfrm>
                            <a:prstGeom prst="rect">
                              <a:avLst/>
                            </a:prstGeom>
                            <a:grp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22" name="Rectangle 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46" y="3770"/>
                              <a:ext cx="132" cy="60"/>
                            </a:xfrm>
                            <a:prstGeom prst="rect">
                              <a:avLst/>
                            </a:prstGeom>
                            <a:grp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215" name="Text Box 4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5" y="3857"/>
                          <a:ext cx="500" cy="165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100" b="1" dirty="0" err="1">
                              <a:cs typeface="Arial" charset="0"/>
                            </a:rPr>
                            <a:t>Organisasi</a:t>
                          </a:r>
                          <a:endParaRPr lang="en-US" sz="1100" b="1" dirty="0"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9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49859" y="5758599"/>
                        <a:ext cx="874706" cy="732038"/>
                        <a:chOff x="1775" y="3559"/>
                        <a:chExt cx="552" cy="461"/>
                      </a:xfrm>
                      <a:noFill/>
                    </p:grpSpPr>
                    <p:graphicFrame>
                      <p:nvGraphicFramePr>
                        <p:cNvPr id="2051" name="Object 51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1828" y="3559"/>
                        <a:ext cx="499" cy="340"/>
                      </p:xfrm>
                      <a:graphic>
                        <a:graphicData uri="http://schemas.openxmlformats.org/presentationml/2006/ole">
                          <p:oleObj spid="_x0000_s165915" name="Clip" r:id="rId12" imgW="3657600" imgH="2437790" progId="">
                            <p:embed/>
                          </p:oleObj>
                        </a:graphicData>
                      </a:graphic>
                    </p:graphicFrame>
                    <p:sp>
                      <p:nvSpPr>
                        <p:cNvPr id="1213" name="Text Box 5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5" y="3855"/>
                          <a:ext cx="427" cy="165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100" b="1" dirty="0" err="1">
                              <a:cs typeface="Arial" charset="0"/>
                            </a:rPr>
                            <a:t>Pegawai</a:t>
                          </a:r>
                          <a:endParaRPr lang="en-US" sz="1100" b="1" dirty="0"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0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8686" y="5729918"/>
                        <a:ext cx="604838" cy="749481"/>
                        <a:chOff x="3347" y="3541"/>
                        <a:chExt cx="381" cy="472"/>
                      </a:xfrm>
                      <a:noFill/>
                    </p:grpSpPr>
                    <p:grpSp>
                      <p:nvGrpSpPr>
                        <p:cNvPr id="31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7" y="3541"/>
                          <a:ext cx="244" cy="299"/>
                          <a:chOff x="634" y="1254"/>
                          <a:chExt cx="641" cy="647"/>
                        </a:xfrm>
                        <a:grpFill/>
                      </p:grpSpPr>
                      <p:sp>
                        <p:nvSpPr>
                          <p:cNvPr id="1207" name="Freeform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14" y="1345"/>
                            <a:ext cx="122" cy="195"/>
                          </a:xfrm>
                          <a:custGeom>
                            <a:avLst/>
                            <a:gdLst>
                              <a:gd name="T0" fmla="*/ 0 w 2201"/>
                              <a:gd name="T1" fmla="*/ 0 h 3517"/>
                              <a:gd name="T2" fmla="*/ 0 w 2201"/>
                              <a:gd name="T3" fmla="*/ 0 h 3517"/>
                              <a:gd name="T4" fmla="*/ 0 w 2201"/>
                              <a:gd name="T5" fmla="*/ 0 h 3517"/>
                              <a:gd name="T6" fmla="*/ 0 w 2201"/>
                              <a:gd name="T7" fmla="*/ 0 h 3517"/>
                              <a:gd name="T8" fmla="*/ 0 w 2201"/>
                              <a:gd name="T9" fmla="*/ 0 h 3517"/>
                              <a:gd name="T10" fmla="*/ 0 w 2201"/>
                              <a:gd name="T11" fmla="*/ 0 h 3517"/>
                              <a:gd name="T12" fmla="*/ 0 w 2201"/>
                              <a:gd name="T13" fmla="*/ 0 h 3517"/>
                              <a:gd name="T14" fmla="*/ 0 w 2201"/>
                              <a:gd name="T15" fmla="*/ 0 h 3517"/>
                              <a:gd name="T16" fmla="*/ 0 w 2201"/>
                              <a:gd name="T17" fmla="*/ 0 h 3517"/>
                              <a:gd name="T18" fmla="*/ 0 w 2201"/>
                              <a:gd name="T19" fmla="*/ 0 h 3517"/>
                              <a:gd name="T20" fmla="*/ 0 w 2201"/>
                              <a:gd name="T21" fmla="*/ 0 h 3517"/>
                              <a:gd name="T22" fmla="*/ 0 w 2201"/>
                              <a:gd name="T23" fmla="*/ 0 h 3517"/>
                              <a:gd name="T24" fmla="*/ 0 w 2201"/>
                              <a:gd name="T25" fmla="*/ 0 h 3517"/>
                              <a:gd name="T26" fmla="*/ 0 w 2201"/>
                              <a:gd name="T27" fmla="*/ 0 h 3517"/>
                              <a:gd name="T28" fmla="*/ 0 w 2201"/>
                              <a:gd name="T29" fmla="*/ 0 h 3517"/>
                              <a:gd name="T30" fmla="*/ 0 w 2201"/>
                              <a:gd name="T31" fmla="*/ 0 h 3517"/>
                              <a:gd name="T32" fmla="*/ 0 w 2201"/>
                              <a:gd name="T33" fmla="*/ 0 h 3517"/>
                              <a:gd name="T34" fmla="*/ 0 w 2201"/>
                              <a:gd name="T35" fmla="*/ 0 h 3517"/>
                              <a:gd name="T36" fmla="*/ 0 w 2201"/>
                              <a:gd name="T37" fmla="*/ 0 h 3517"/>
                              <a:gd name="T38" fmla="*/ 0 w 2201"/>
                              <a:gd name="T39" fmla="*/ 0 h 3517"/>
                              <a:gd name="T40" fmla="*/ 0 w 2201"/>
                              <a:gd name="T41" fmla="*/ 0 h 3517"/>
                              <a:gd name="T42" fmla="*/ 0 w 2201"/>
                              <a:gd name="T43" fmla="*/ 0 h 3517"/>
                              <a:gd name="T44" fmla="*/ 0 w 2201"/>
                              <a:gd name="T45" fmla="*/ 0 h 3517"/>
                              <a:gd name="T46" fmla="*/ 0 w 2201"/>
                              <a:gd name="T47" fmla="*/ 0 h 3517"/>
                              <a:gd name="T48" fmla="*/ 0 w 2201"/>
                              <a:gd name="T49" fmla="*/ 0 h 3517"/>
                              <a:gd name="T50" fmla="*/ 0 w 2201"/>
                              <a:gd name="T51" fmla="*/ 0 h 3517"/>
                              <a:gd name="T52" fmla="*/ 0 w 2201"/>
                              <a:gd name="T53" fmla="*/ 0 h 3517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2201"/>
                              <a:gd name="T82" fmla="*/ 0 h 3517"/>
                              <a:gd name="T83" fmla="*/ 2201 w 2201"/>
                              <a:gd name="T84" fmla="*/ 3517 h 3517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2201" h="3517">
                                <a:moveTo>
                                  <a:pt x="23" y="3517"/>
                                </a:moveTo>
                                <a:lnTo>
                                  <a:pt x="0" y="0"/>
                                </a:lnTo>
                                <a:lnTo>
                                  <a:pt x="9" y="75"/>
                                </a:lnTo>
                                <a:lnTo>
                                  <a:pt x="46" y="140"/>
                                </a:lnTo>
                                <a:lnTo>
                                  <a:pt x="89" y="198"/>
                                </a:lnTo>
                                <a:lnTo>
                                  <a:pt x="166" y="268"/>
                                </a:lnTo>
                                <a:lnTo>
                                  <a:pt x="252" y="320"/>
                                </a:lnTo>
                                <a:lnTo>
                                  <a:pt x="357" y="366"/>
                                </a:lnTo>
                                <a:lnTo>
                                  <a:pt x="477" y="406"/>
                                </a:lnTo>
                                <a:lnTo>
                                  <a:pt x="615" y="447"/>
                                </a:lnTo>
                                <a:lnTo>
                                  <a:pt x="754" y="470"/>
                                </a:lnTo>
                                <a:lnTo>
                                  <a:pt x="910" y="488"/>
                                </a:lnTo>
                                <a:lnTo>
                                  <a:pt x="1068" y="492"/>
                                </a:lnTo>
                                <a:lnTo>
                                  <a:pt x="1227" y="488"/>
                                </a:lnTo>
                                <a:lnTo>
                                  <a:pt x="1375" y="477"/>
                                </a:lnTo>
                                <a:lnTo>
                                  <a:pt x="1520" y="454"/>
                                </a:lnTo>
                                <a:lnTo>
                                  <a:pt x="1663" y="431"/>
                                </a:lnTo>
                                <a:lnTo>
                                  <a:pt x="1787" y="382"/>
                                </a:lnTo>
                                <a:lnTo>
                                  <a:pt x="1901" y="343"/>
                                </a:lnTo>
                                <a:lnTo>
                                  <a:pt x="1998" y="295"/>
                                </a:lnTo>
                                <a:lnTo>
                                  <a:pt x="2086" y="232"/>
                                </a:lnTo>
                                <a:lnTo>
                                  <a:pt x="2144" y="171"/>
                                </a:lnTo>
                                <a:lnTo>
                                  <a:pt x="2178" y="106"/>
                                </a:lnTo>
                                <a:lnTo>
                                  <a:pt x="2201" y="34"/>
                                </a:lnTo>
                                <a:lnTo>
                                  <a:pt x="2201" y="0"/>
                                </a:lnTo>
                                <a:lnTo>
                                  <a:pt x="2201" y="3517"/>
                                </a:lnTo>
                                <a:lnTo>
                                  <a:pt x="23" y="351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08" name="Freeform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54" y="1270"/>
                            <a:ext cx="122" cy="196"/>
                          </a:xfrm>
                          <a:custGeom>
                            <a:avLst/>
                            <a:gdLst>
                              <a:gd name="T0" fmla="*/ 0 w 2200"/>
                              <a:gd name="T1" fmla="*/ 0 h 3524"/>
                              <a:gd name="T2" fmla="*/ 0 w 2200"/>
                              <a:gd name="T3" fmla="*/ 0 h 3524"/>
                              <a:gd name="T4" fmla="*/ 0 w 2200"/>
                              <a:gd name="T5" fmla="*/ 0 h 3524"/>
                              <a:gd name="T6" fmla="*/ 0 w 2200"/>
                              <a:gd name="T7" fmla="*/ 0 h 3524"/>
                              <a:gd name="T8" fmla="*/ 0 w 2200"/>
                              <a:gd name="T9" fmla="*/ 0 h 3524"/>
                              <a:gd name="T10" fmla="*/ 0 w 2200"/>
                              <a:gd name="T11" fmla="*/ 0 h 3524"/>
                              <a:gd name="T12" fmla="*/ 0 w 2200"/>
                              <a:gd name="T13" fmla="*/ 0 h 3524"/>
                              <a:gd name="T14" fmla="*/ 0 w 2200"/>
                              <a:gd name="T15" fmla="*/ 0 h 3524"/>
                              <a:gd name="T16" fmla="*/ 0 w 2200"/>
                              <a:gd name="T17" fmla="*/ 0 h 3524"/>
                              <a:gd name="T18" fmla="*/ 0 w 2200"/>
                              <a:gd name="T19" fmla="*/ 0 h 3524"/>
                              <a:gd name="T20" fmla="*/ 0 w 2200"/>
                              <a:gd name="T21" fmla="*/ 0 h 3524"/>
                              <a:gd name="T22" fmla="*/ 0 w 2200"/>
                              <a:gd name="T23" fmla="*/ 0 h 3524"/>
                              <a:gd name="T24" fmla="*/ 0 w 2200"/>
                              <a:gd name="T25" fmla="*/ 0 h 3524"/>
                              <a:gd name="T26" fmla="*/ 0 w 2200"/>
                              <a:gd name="T27" fmla="*/ 0 h 3524"/>
                              <a:gd name="T28" fmla="*/ 0 w 2200"/>
                              <a:gd name="T29" fmla="*/ 0 h 3524"/>
                              <a:gd name="T30" fmla="*/ 0 w 2200"/>
                              <a:gd name="T31" fmla="*/ 0 h 3524"/>
                              <a:gd name="T32" fmla="*/ 0 w 2200"/>
                              <a:gd name="T33" fmla="*/ 0 h 3524"/>
                              <a:gd name="T34" fmla="*/ 0 w 2200"/>
                              <a:gd name="T35" fmla="*/ 0 h 3524"/>
                              <a:gd name="T36" fmla="*/ 0 w 2200"/>
                              <a:gd name="T37" fmla="*/ 0 h 3524"/>
                              <a:gd name="T38" fmla="*/ 0 w 2200"/>
                              <a:gd name="T39" fmla="*/ 0 h 3524"/>
                              <a:gd name="T40" fmla="*/ 0 w 2200"/>
                              <a:gd name="T41" fmla="*/ 0 h 3524"/>
                              <a:gd name="T42" fmla="*/ 0 w 2200"/>
                              <a:gd name="T43" fmla="*/ 0 h 3524"/>
                              <a:gd name="T44" fmla="*/ 0 w 2200"/>
                              <a:gd name="T45" fmla="*/ 0 h 3524"/>
                              <a:gd name="T46" fmla="*/ 0 w 2200"/>
                              <a:gd name="T47" fmla="*/ 0 h 3524"/>
                              <a:gd name="T48" fmla="*/ 0 w 2200"/>
                              <a:gd name="T49" fmla="*/ 0 h 3524"/>
                              <a:gd name="T50" fmla="*/ 0 w 2200"/>
                              <a:gd name="T51" fmla="*/ 0 h 3524"/>
                              <a:gd name="T52" fmla="*/ 0 w 2200"/>
                              <a:gd name="T53" fmla="*/ 0 h 3524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2200"/>
                              <a:gd name="T82" fmla="*/ 0 h 3524"/>
                              <a:gd name="T83" fmla="*/ 2200 w 2200"/>
                              <a:gd name="T84" fmla="*/ 3524 h 3524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2200" h="3524">
                                <a:moveTo>
                                  <a:pt x="23" y="3524"/>
                                </a:moveTo>
                                <a:lnTo>
                                  <a:pt x="0" y="0"/>
                                </a:lnTo>
                                <a:lnTo>
                                  <a:pt x="11" y="75"/>
                                </a:lnTo>
                                <a:lnTo>
                                  <a:pt x="45" y="143"/>
                                </a:lnTo>
                                <a:lnTo>
                                  <a:pt x="89" y="201"/>
                                </a:lnTo>
                                <a:lnTo>
                                  <a:pt x="162" y="271"/>
                                </a:lnTo>
                                <a:lnTo>
                                  <a:pt x="250" y="322"/>
                                </a:lnTo>
                                <a:lnTo>
                                  <a:pt x="356" y="377"/>
                                </a:lnTo>
                                <a:lnTo>
                                  <a:pt x="479" y="417"/>
                                </a:lnTo>
                                <a:lnTo>
                                  <a:pt x="618" y="454"/>
                                </a:lnTo>
                                <a:lnTo>
                                  <a:pt x="753" y="478"/>
                                </a:lnTo>
                                <a:lnTo>
                                  <a:pt x="909" y="495"/>
                                </a:lnTo>
                                <a:lnTo>
                                  <a:pt x="1066" y="497"/>
                                </a:lnTo>
                                <a:lnTo>
                                  <a:pt x="1225" y="495"/>
                                </a:lnTo>
                                <a:lnTo>
                                  <a:pt x="1370" y="485"/>
                                </a:lnTo>
                                <a:lnTo>
                                  <a:pt x="1519" y="465"/>
                                </a:lnTo>
                                <a:lnTo>
                                  <a:pt x="1660" y="435"/>
                                </a:lnTo>
                                <a:lnTo>
                                  <a:pt x="1789" y="390"/>
                                </a:lnTo>
                                <a:lnTo>
                                  <a:pt x="1900" y="350"/>
                                </a:lnTo>
                                <a:lnTo>
                                  <a:pt x="2000" y="298"/>
                                </a:lnTo>
                                <a:lnTo>
                                  <a:pt x="2085" y="234"/>
                                </a:lnTo>
                                <a:lnTo>
                                  <a:pt x="2143" y="174"/>
                                </a:lnTo>
                                <a:lnTo>
                                  <a:pt x="2177" y="109"/>
                                </a:lnTo>
                                <a:lnTo>
                                  <a:pt x="2200" y="38"/>
                                </a:lnTo>
                                <a:lnTo>
                                  <a:pt x="2200" y="0"/>
                                </a:lnTo>
                                <a:lnTo>
                                  <a:pt x="2200" y="3524"/>
                                </a:lnTo>
                                <a:lnTo>
                                  <a:pt x="23" y="352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09" name="Freeform 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94" y="1307"/>
                            <a:ext cx="122" cy="196"/>
                          </a:xfrm>
                          <a:custGeom>
                            <a:avLst/>
                            <a:gdLst>
                              <a:gd name="T0" fmla="*/ 0 w 2197"/>
                              <a:gd name="T1" fmla="*/ 0 h 3514"/>
                              <a:gd name="T2" fmla="*/ 0 w 2197"/>
                              <a:gd name="T3" fmla="*/ 0 h 3514"/>
                              <a:gd name="T4" fmla="*/ 0 w 2197"/>
                              <a:gd name="T5" fmla="*/ 0 h 3514"/>
                              <a:gd name="T6" fmla="*/ 0 w 2197"/>
                              <a:gd name="T7" fmla="*/ 0 h 3514"/>
                              <a:gd name="T8" fmla="*/ 0 w 2197"/>
                              <a:gd name="T9" fmla="*/ 0 h 3514"/>
                              <a:gd name="T10" fmla="*/ 0 w 2197"/>
                              <a:gd name="T11" fmla="*/ 0 h 3514"/>
                              <a:gd name="T12" fmla="*/ 0 w 2197"/>
                              <a:gd name="T13" fmla="*/ 0 h 3514"/>
                              <a:gd name="T14" fmla="*/ 0 w 2197"/>
                              <a:gd name="T15" fmla="*/ 0 h 3514"/>
                              <a:gd name="T16" fmla="*/ 0 w 2197"/>
                              <a:gd name="T17" fmla="*/ 0 h 3514"/>
                              <a:gd name="T18" fmla="*/ 0 w 2197"/>
                              <a:gd name="T19" fmla="*/ 0 h 3514"/>
                              <a:gd name="T20" fmla="*/ 0 w 2197"/>
                              <a:gd name="T21" fmla="*/ 0 h 3514"/>
                              <a:gd name="T22" fmla="*/ 0 w 2197"/>
                              <a:gd name="T23" fmla="*/ 0 h 3514"/>
                              <a:gd name="T24" fmla="*/ 0 w 2197"/>
                              <a:gd name="T25" fmla="*/ 0 h 3514"/>
                              <a:gd name="T26" fmla="*/ 0 w 2197"/>
                              <a:gd name="T27" fmla="*/ 0 h 3514"/>
                              <a:gd name="T28" fmla="*/ 0 w 2197"/>
                              <a:gd name="T29" fmla="*/ 0 h 3514"/>
                              <a:gd name="T30" fmla="*/ 0 w 2197"/>
                              <a:gd name="T31" fmla="*/ 0 h 3514"/>
                              <a:gd name="T32" fmla="*/ 0 w 2197"/>
                              <a:gd name="T33" fmla="*/ 0 h 3514"/>
                              <a:gd name="T34" fmla="*/ 0 w 2197"/>
                              <a:gd name="T35" fmla="*/ 0 h 3514"/>
                              <a:gd name="T36" fmla="*/ 0 w 2197"/>
                              <a:gd name="T37" fmla="*/ 0 h 3514"/>
                              <a:gd name="T38" fmla="*/ 0 w 2197"/>
                              <a:gd name="T39" fmla="*/ 0 h 3514"/>
                              <a:gd name="T40" fmla="*/ 0 w 2197"/>
                              <a:gd name="T41" fmla="*/ 0 h 3514"/>
                              <a:gd name="T42" fmla="*/ 0 w 2197"/>
                              <a:gd name="T43" fmla="*/ 0 h 3514"/>
                              <a:gd name="T44" fmla="*/ 0 w 2197"/>
                              <a:gd name="T45" fmla="*/ 0 h 3514"/>
                              <a:gd name="T46" fmla="*/ 0 w 2197"/>
                              <a:gd name="T47" fmla="*/ 0 h 3514"/>
                              <a:gd name="T48" fmla="*/ 0 w 2197"/>
                              <a:gd name="T49" fmla="*/ 0 h 3514"/>
                              <a:gd name="T50" fmla="*/ 0 w 2197"/>
                              <a:gd name="T51" fmla="*/ 0 h 3514"/>
                              <a:gd name="T52" fmla="*/ 0 w 2197"/>
                              <a:gd name="T53" fmla="*/ 0 h 3514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2197"/>
                              <a:gd name="T82" fmla="*/ 0 h 3514"/>
                              <a:gd name="T83" fmla="*/ 2197 w 2197"/>
                              <a:gd name="T84" fmla="*/ 3514 h 3514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2197" h="3514">
                                <a:moveTo>
                                  <a:pt x="24" y="3514"/>
                                </a:moveTo>
                                <a:lnTo>
                                  <a:pt x="0" y="0"/>
                                </a:lnTo>
                                <a:lnTo>
                                  <a:pt x="11" y="74"/>
                                </a:lnTo>
                                <a:lnTo>
                                  <a:pt x="45" y="134"/>
                                </a:lnTo>
                                <a:lnTo>
                                  <a:pt x="89" y="195"/>
                                </a:lnTo>
                                <a:lnTo>
                                  <a:pt x="166" y="263"/>
                                </a:lnTo>
                                <a:lnTo>
                                  <a:pt x="254" y="321"/>
                                </a:lnTo>
                                <a:lnTo>
                                  <a:pt x="356" y="368"/>
                                </a:lnTo>
                                <a:lnTo>
                                  <a:pt x="476" y="410"/>
                                </a:lnTo>
                                <a:lnTo>
                                  <a:pt x="619" y="449"/>
                                </a:lnTo>
                                <a:lnTo>
                                  <a:pt x="757" y="472"/>
                                </a:lnTo>
                                <a:lnTo>
                                  <a:pt x="911" y="490"/>
                                </a:lnTo>
                                <a:lnTo>
                                  <a:pt x="1068" y="490"/>
                                </a:lnTo>
                                <a:lnTo>
                                  <a:pt x="1225" y="490"/>
                                </a:lnTo>
                                <a:lnTo>
                                  <a:pt x="1370" y="479"/>
                                </a:lnTo>
                                <a:lnTo>
                                  <a:pt x="1521" y="456"/>
                                </a:lnTo>
                                <a:lnTo>
                                  <a:pt x="1658" y="426"/>
                                </a:lnTo>
                                <a:lnTo>
                                  <a:pt x="1793" y="381"/>
                                </a:lnTo>
                                <a:lnTo>
                                  <a:pt x="1904" y="340"/>
                                </a:lnTo>
                                <a:lnTo>
                                  <a:pt x="2004" y="290"/>
                                </a:lnTo>
                                <a:lnTo>
                                  <a:pt x="2082" y="226"/>
                                </a:lnTo>
                                <a:lnTo>
                                  <a:pt x="2143" y="165"/>
                                </a:lnTo>
                                <a:lnTo>
                                  <a:pt x="2177" y="100"/>
                                </a:lnTo>
                                <a:lnTo>
                                  <a:pt x="2197" y="32"/>
                                </a:lnTo>
                                <a:lnTo>
                                  <a:pt x="2197" y="0"/>
                                </a:lnTo>
                                <a:lnTo>
                                  <a:pt x="2197" y="3514"/>
                                </a:lnTo>
                                <a:lnTo>
                                  <a:pt x="24" y="351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0" name="Freeform 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9" y="1351"/>
                            <a:ext cx="122" cy="195"/>
                          </a:xfrm>
                          <a:custGeom>
                            <a:avLst/>
                            <a:gdLst>
                              <a:gd name="T0" fmla="*/ 0 w 2199"/>
                              <a:gd name="T1" fmla="*/ 0 h 3514"/>
                              <a:gd name="T2" fmla="*/ 0 w 2199"/>
                              <a:gd name="T3" fmla="*/ 0 h 3514"/>
                              <a:gd name="T4" fmla="*/ 0 w 2199"/>
                              <a:gd name="T5" fmla="*/ 0 h 3514"/>
                              <a:gd name="T6" fmla="*/ 0 w 2199"/>
                              <a:gd name="T7" fmla="*/ 0 h 3514"/>
                              <a:gd name="T8" fmla="*/ 0 w 2199"/>
                              <a:gd name="T9" fmla="*/ 0 h 3514"/>
                              <a:gd name="T10" fmla="*/ 0 w 2199"/>
                              <a:gd name="T11" fmla="*/ 0 h 3514"/>
                              <a:gd name="T12" fmla="*/ 0 w 2199"/>
                              <a:gd name="T13" fmla="*/ 0 h 3514"/>
                              <a:gd name="T14" fmla="*/ 0 w 2199"/>
                              <a:gd name="T15" fmla="*/ 0 h 3514"/>
                              <a:gd name="T16" fmla="*/ 0 w 2199"/>
                              <a:gd name="T17" fmla="*/ 0 h 3514"/>
                              <a:gd name="T18" fmla="*/ 0 w 2199"/>
                              <a:gd name="T19" fmla="*/ 0 h 3514"/>
                              <a:gd name="T20" fmla="*/ 0 w 2199"/>
                              <a:gd name="T21" fmla="*/ 0 h 3514"/>
                              <a:gd name="T22" fmla="*/ 0 w 2199"/>
                              <a:gd name="T23" fmla="*/ 0 h 3514"/>
                              <a:gd name="T24" fmla="*/ 0 w 2199"/>
                              <a:gd name="T25" fmla="*/ 0 h 3514"/>
                              <a:gd name="T26" fmla="*/ 0 w 2199"/>
                              <a:gd name="T27" fmla="*/ 0 h 3514"/>
                              <a:gd name="T28" fmla="*/ 0 w 2199"/>
                              <a:gd name="T29" fmla="*/ 0 h 3514"/>
                              <a:gd name="T30" fmla="*/ 0 w 2199"/>
                              <a:gd name="T31" fmla="*/ 0 h 3514"/>
                              <a:gd name="T32" fmla="*/ 0 w 2199"/>
                              <a:gd name="T33" fmla="*/ 0 h 3514"/>
                              <a:gd name="T34" fmla="*/ 0 w 2199"/>
                              <a:gd name="T35" fmla="*/ 0 h 3514"/>
                              <a:gd name="T36" fmla="*/ 0 w 2199"/>
                              <a:gd name="T37" fmla="*/ 0 h 3514"/>
                              <a:gd name="T38" fmla="*/ 0 w 2199"/>
                              <a:gd name="T39" fmla="*/ 0 h 3514"/>
                              <a:gd name="T40" fmla="*/ 0 w 2199"/>
                              <a:gd name="T41" fmla="*/ 0 h 3514"/>
                              <a:gd name="T42" fmla="*/ 0 w 2199"/>
                              <a:gd name="T43" fmla="*/ 0 h 3514"/>
                              <a:gd name="T44" fmla="*/ 0 w 2199"/>
                              <a:gd name="T45" fmla="*/ 0 h 3514"/>
                              <a:gd name="T46" fmla="*/ 0 w 2199"/>
                              <a:gd name="T47" fmla="*/ 0 h 3514"/>
                              <a:gd name="T48" fmla="*/ 0 w 2199"/>
                              <a:gd name="T49" fmla="*/ 0 h 3514"/>
                              <a:gd name="T50" fmla="*/ 0 w 2199"/>
                              <a:gd name="T51" fmla="*/ 0 h 3514"/>
                              <a:gd name="T52" fmla="*/ 0 w 2199"/>
                              <a:gd name="T53" fmla="*/ 0 h 3514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2199"/>
                              <a:gd name="T82" fmla="*/ 0 h 3514"/>
                              <a:gd name="T83" fmla="*/ 2199 w 2199"/>
                              <a:gd name="T84" fmla="*/ 3514 h 3514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2199" h="3514">
                                <a:moveTo>
                                  <a:pt x="27" y="3514"/>
                                </a:moveTo>
                                <a:lnTo>
                                  <a:pt x="0" y="0"/>
                                </a:lnTo>
                                <a:lnTo>
                                  <a:pt x="15" y="73"/>
                                </a:lnTo>
                                <a:lnTo>
                                  <a:pt x="51" y="142"/>
                                </a:lnTo>
                                <a:lnTo>
                                  <a:pt x="92" y="195"/>
                                </a:lnTo>
                                <a:lnTo>
                                  <a:pt x="169" y="263"/>
                                </a:lnTo>
                                <a:lnTo>
                                  <a:pt x="257" y="321"/>
                                </a:lnTo>
                                <a:lnTo>
                                  <a:pt x="357" y="367"/>
                                </a:lnTo>
                                <a:lnTo>
                                  <a:pt x="483" y="410"/>
                                </a:lnTo>
                                <a:lnTo>
                                  <a:pt x="621" y="445"/>
                                </a:lnTo>
                                <a:lnTo>
                                  <a:pt x="759" y="470"/>
                                </a:lnTo>
                                <a:lnTo>
                                  <a:pt x="913" y="487"/>
                                </a:lnTo>
                                <a:lnTo>
                                  <a:pt x="1070" y="494"/>
                                </a:lnTo>
                                <a:lnTo>
                                  <a:pt x="1228" y="487"/>
                                </a:lnTo>
                                <a:lnTo>
                                  <a:pt x="1377" y="476"/>
                                </a:lnTo>
                                <a:lnTo>
                                  <a:pt x="1528" y="456"/>
                                </a:lnTo>
                                <a:lnTo>
                                  <a:pt x="1662" y="426"/>
                                </a:lnTo>
                                <a:lnTo>
                                  <a:pt x="1788" y="382"/>
                                </a:lnTo>
                                <a:lnTo>
                                  <a:pt x="1903" y="340"/>
                                </a:lnTo>
                                <a:lnTo>
                                  <a:pt x="2000" y="287"/>
                                </a:lnTo>
                                <a:lnTo>
                                  <a:pt x="2088" y="233"/>
                                </a:lnTo>
                                <a:lnTo>
                                  <a:pt x="2145" y="168"/>
                                </a:lnTo>
                                <a:lnTo>
                                  <a:pt x="2180" y="104"/>
                                </a:lnTo>
                                <a:lnTo>
                                  <a:pt x="2199" y="34"/>
                                </a:lnTo>
                                <a:lnTo>
                                  <a:pt x="2199" y="0"/>
                                </a:lnTo>
                                <a:lnTo>
                                  <a:pt x="2199" y="3514"/>
                                </a:lnTo>
                                <a:lnTo>
                                  <a:pt x="27" y="351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1" name="Freeform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34" y="1335"/>
                            <a:ext cx="214" cy="565"/>
                          </a:xfrm>
                          <a:custGeom>
                            <a:avLst/>
                            <a:gdLst>
                              <a:gd name="T0" fmla="*/ 0 w 3831"/>
                              <a:gd name="T1" fmla="*/ 0 h 10170"/>
                              <a:gd name="T2" fmla="*/ 0 w 3831"/>
                              <a:gd name="T3" fmla="*/ 0 h 10170"/>
                              <a:gd name="T4" fmla="*/ 0 w 3831"/>
                              <a:gd name="T5" fmla="*/ 0 h 10170"/>
                              <a:gd name="T6" fmla="*/ 0 w 3831"/>
                              <a:gd name="T7" fmla="*/ 0 h 10170"/>
                              <a:gd name="T8" fmla="*/ 0 w 3831"/>
                              <a:gd name="T9" fmla="*/ 0 h 10170"/>
                              <a:gd name="T10" fmla="*/ 0 w 3831"/>
                              <a:gd name="T11" fmla="*/ 0 h 10170"/>
                              <a:gd name="T12" fmla="*/ 0 w 3831"/>
                              <a:gd name="T13" fmla="*/ 0 h 10170"/>
                              <a:gd name="T14" fmla="*/ 0 w 3831"/>
                              <a:gd name="T15" fmla="*/ 0 h 10170"/>
                              <a:gd name="T16" fmla="*/ 0 w 3831"/>
                              <a:gd name="T17" fmla="*/ 0 h 10170"/>
                              <a:gd name="T18" fmla="*/ 0 w 3831"/>
                              <a:gd name="T19" fmla="*/ 0 h 10170"/>
                              <a:gd name="T20" fmla="*/ 0 w 3831"/>
                              <a:gd name="T21" fmla="*/ 0 h 10170"/>
                              <a:gd name="T22" fmla="*/ 0 w 3831"/>
                              <a:gd name="T23" fmla="*/ 0 h 10170"/>
                              <a:gd name="T24" fmla="*/ 0 w 3831"/>
                              <a:gd name="T25" fmla="*/ 0 h 10170"/>
                              <a:gd name="T26" fmla="*/ 0 w 3831"/>
                              <a:gd name="T27" fmla="*/ 0 h 10170"/>
                              <a:gd name="T28" fmla="*/ 0 w 3831"/>
                              <a:gd name="T29" fmla="*/ 0 h 10170"/>
                              <a:gd name="T30" fmla="*/ 0 w 3831"/>
                              <a:gd name="T31" fmla="*/ 0 h 10170"/>
                              <a:gd name="T32" fmla="*/ 0 w 3831"/>
                              <a:gd name="T33" fmla="*/ 0 h 10170"/>
                              <a:gd name="T34" fmla="*/ 0 w 3831"/>
                              <a:gd name="T35" fmla="*/ 0 h 10170"/>
                              <a:gd name="T36" fmla="*/ 0 w 3831"/>
                              <a:gd name="T37" fmla="*/ 0 h 10170"/>
                              <a:gd name="T38" fmla="*/ 0 w 3831"/>
                              <a:gd name="T39" fmla="*/ 0 h 10170"/>
                              <a:gd name="T40" fmla="*/ 0 w 3831"/>
                              <a:gd name="T41" fmla="*/ 0 h 10170"/>
                              <a:gd name="T42" fmla="*/ 0 w 3831"/>
                              <a:gd name="T43" fmla="*/ 0 h 10170"/>
                              <a:gd name="T44" fmla="*/ 0 w 3831"/>
                              <a:gd name="T45" fmla="*/ 0 h 10170"/>
                              <a:gd name="T46" fmla="*/ 0 w 3831"/>
                              <a:gd name="T47" fmla="*/ 0 h 10170"/>
                              <a:gd name="T48" fmla="*/ 0 w 3831"/>
                              <a:gd name="T49" fmla="*/ 0 h 10170"/>
                              <a:gd name="T50" fmla="*/ 0 w 3831"/>
                              <a:gd name="T51" fmla="*/ 0 h 10170"/>
                              <a:gd name="T52" fmla="*/ 0 w 3831"/>
                              <a:gd name="T53" fmla="*/ 0 h 10170"/>
                              <a:gd name="T54" fmla="*/ 0 w 3831"/>
                              <a:gd name="T55" fmla="*/ 0 h 10170"/>
                              <a:gd name="T56" fmla="*/ 0 w 3831"/>
                              <a:gd name="T57" fmla="*/ 0 h 10170"/>
                              <a:gd name="T58" fmla="*/ 0 w 3831"/>
                              <a:gd name="T59" fmla="*/ 0 h 10170"/>
                              <a:gd name="T60" fmla="*/ 0 w 3831"/>
                              <a:gd name="T61" fmla="*/ 0 h 10170"/>
                              <a:gd name="T62" fmla="*/ 0 w 3831"/>
                              <a:gd name="T63" fmla="*/ 0 h 10170"/>
                              <a:gd name="T64" fmla="*/ 0 w 3831"/>
                              <a:gd name="T65" fmla="*/ 0 h 10170"/>
                              <a:gd name="T66" fmla="*/ 0 w 3831"/>
                              <a:gd name="T67" fmla="*/ 0 h 10170"/>
                              <a:gd name="T68" fmla="*/ 0 w 3831"/>
                              <a:gd name="T69" fmla="*/ 0 h 10170"/>
                              <a:gd name="T70" fmla="*/ 0 w 3831"/>
                              <a:gd name="T71" fmla="*/ 0 h 10170"/>
                              <a:gd name="T72" fmla="*/ 0 w 3831"/>
                              <a:gd name="T73" fmla="*/ 0 h 10170"/>
                              <a:gd name="T74" fmla="*/ 0 w 3831"/>
                              <a:gd name="T75" fmla="*/ 0 h 10170"/>
                              <a:gd name="T76" fmla="*/ 0 w 3831"/>
                              <a:gd name="T77" fmla="*/ 0 h 10170"/>
                              <a:gd name="T78" fmla="*/ 0 w 3831"/>
                              <a:gd name="T79" fmla="*/ 0 h 10170"/>
                              <a:gd name="T80" fmla="*/ 0 w 3831"/>
                              <a:gd name="T81" fmla="*/ 0 h 10170"/>
                              <a:gd name="T82" fmla="*/ 0 w 3831"/>
                              <a:gd name="T83" fmla="*/ 0 h 10170"/>
                              <a:gd name="T84" fmla="*/ 0 w 3831"/>
                              <a:gd name="T85" fmla="*/ 0 h 10170"/>
                              <a:gd name="T86" fmla="*/ 0 w 3831"/>
                              <a:gd name="T87" fmla="*/ 0 h 10170"/>
                              <a:gd name="T88" fmla="*/ 0 w 3831"/>
                              <a:gd name="T89" fmla="*/ 0 h 10170"/>
                              <a:gd name="T90" fmla="*/ 0 w 3831"/>
                              <a:gd name="T91" fmla="*/ 0 h 10170"/>
                              <a:gd name="T92" fmla="*/ 0 w 3831"/>
                              <a:gd name="T93" fmla="*/ 0 h 10170"/>
                              <a:gd name="T94" fmla="*/ 0 w 3831"/>
                              <a:gd name="T95" fmla="*/ 0 h 10170"/>
                              <a:gd name="T96" fmla="*/ 0 w 3831"/>
                              <a:gd name="T97" fmla="*/ 0 h 10170"/>
                              <a:gd name="T98" fmla="*/ 0 w 3831"/>
                              <a:gd name="T99" fmla="*/ 0 h 10170"/>
                              <a:gd name="T100" fmla="*/ 0 w 3831"/>
                              <a:gd name="T101" fmla="*/ 0 h 10170"/>
                              <a:gd name="T102" fmla="*/ 0 w 3831"/>
                              <a:gd name="T103" fmla="*/ 0 h 10170"/>
                              <a:gd name="T104" fmla="*/ 0 w 3831"/>
                              <a:gd name="T105" fmla="*/ 0 h 10170"/>
                              <a:gd name="T106" fmla="*/ 0 w 3831"/>
                              <a:gd name="T107" fmla="*/ 0 h 10170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w 3831"/>
                              <a:gd name="T163" fmla="*/ 0 h 10170"/>
                              <a:gd name="T164" fmla="*/ 3831 w 3831"/>
                              <a:gd name="T165" fmla="*/ 10170 h 10170"/>
                            </a:gdLst>
                            <a:ahLst/>
                            <a:cxnLst>
                              <a:cxn ang="T108">
                                <a:pos x="T0" y="T1"/>
                              </a:cxn>
                              <a:cxn ang="T109">
                                <a:pos x="T2" y="T3"/>
                              </a:cxn>
                              <a:cxn ang="T110">
                                <a:pos x="T4" y="T5"/>
                              </a:cxn>
                              <a:cxn ang="T111">
                                <a:pos x="T6" y="T7"/>
                              </a:cxn>
                              <a:cxn ang="T112">
                                <a:pos x="T8" y="T9"/>
                              </a:cxn>
                              <a:cxn ang="T113">
                                <a:pos x="T10" y="T11"/>
                              </a:cxn>
                              <a:cxn ang="T114">
                                <a:pos x="T12" y="T13"/>
                              </a:cxn>
                              <a:cxn ang="T115">
                                <a:pos x="T14" y="T15"/>
                              </a:cxn>
                              <a:cxn ang="T116">
                                <a:pos x="T16" y="T17"/>
                              </a:cxn>
                              <a:cxn ang="T117">
                                <a:pos x="T18" y="T19"/>
                              </a:cxn>
                              <a:cxn ang="T118">
                                <a:pos x="T20" y="T21"/>
                              </a:cxn>
                              <a:cxn ang="T119">
                                <a:pos x="T22" y="T23"/>
                              </a:cxn>
                              <a:cxn ang="T120">
                                <a:pos x="T24" y="T25"/>
                              </a:cxn>
                              <a:cxn ang="T121">
                                <a:pos x="T26" y="T27"/>
                              </a:cxn>
                              <a:cxn ang="T122">
                                <a:pos x="T28" y="T29"/>
                              </a:cxn>
                              <a:cxn ang="T123">
                                <a:pos x="T30" y="T31"/>
                              </a:cxn>
                              <a:cxn ang="T124">
                                <a:pos x="T32" y="T33"/>
                              </a:cxn>
                              <a:cxn ang="T125">
                                <a:pos x="T34" y="T35"/>
                              </a:cxn>
                              <a:cxn ang="T126">
                                <a:pos x="T36" y="T37"/>
                              </a:cxn>
                              <a:cxn ang="T127">
                                <a:pos x="T38" y="T39"/>
                              </a:cxn>
                              <a:cxn ang="T128">
                                <a:pos x="T40" y="T41"/>
                              </a:cxn>
                              <a:cxn ang="T129">
                                <a:pos x="T42" y="T43"/>
                              </a:cxn>
                              <a:cxn ang="T130">
                                <a:pos x="T44" y="T45"/>
                              </a:cxn>
                              <a:cxn ang="T131">
                                <a:pos x="T46" y="T47"/>
                              </a:cxn>
                              <a:cxn ang="T132">
                                <a:pos x="T48" y="T49"/>
                              </a:cxn>
                              <a:cxn ang="T133">
                                <a:pos x="T50" y="T51"/>
                              </a:cxn>
                              <a:cxn ang="T134">
                                <a:pos x="T52" y="T53"/>
                              </a:cxn>
                              <a:cxn ang="T135">
                                <a:pos x="T54" y="T55"/>
                              </a:cxn>
                              <a:cxn ang="T136">
                                <a:pos x="T56" y="T57"/>
                              </a:cxn>
                              <a:cxn ang="T137">
                                <a:pos x="T58" y="T59"/>
                              </a:cxn>
                              <a:cxn ang="T138">
                                <a:pos x="T60" y="T61"/>
                              </a:cxn>
                              <a:cxn ang="T139">
                                <a:pos x="T62" y="T63"/>
                              </a:cxn>
                              <a:cxn ang="T140">
                                <a:pos x="T64" y="T65"/>
                              </a:cxn>
                              <a:cxn ang="T141">
                                <a:pos x="T66" y="T67"/>
                              </a:cxn>
                              <a:cxn ang="T142">
                                <a:pos x="T68" y="T69"/>
                              </a:cxn>
                              <a:cxn ang="T143">
                                <a:pos x="T70" y="T71"/>
                              </a:cxn>
                              <a:cxn ang="T144">
                                <a:pos x="T72" y="T73"/>
                              </a:cxn>
                              <a:cxn ang="T145">
                                <a:pos x="T74" y="T75"/>
                              </a:cxn>
                              <a:cxn ang="T146">
                                <a:pos x="T76" y="T77"/>
                              </a:cxn>
                              <a:cxn ang="T147">
                                <a:pos x="T78" y="T79"/>
                              </a:cxn>
                              <a:cxn ang="T148">
                                <a:pos x="T80" y="T81"/>
                              </a:cxn>
                              <a:cxn ang="T149">
                                <a:pos x="T82" y="T83"/>
                              </a:cxn>
                              <a:cxn ang="T150">
                                <a:pos x="T84" y="T85"/>
                              </a:cxn>
                              <a:cxn ang="T151">
                                <a:pos x="T86" y="T87"/>
                              </a:cxn>
                              <a:cxn ang="T152">
                                <a:pos x="T88" y="T89"/>
                              </a:cxn>
                              <a:cxn ang="T153">
                                <a:pos x="T90" y="T91"/>
                              </a:cxn>
                              <a:cxn ang="T154">
                                <a:pos x="T92" y="T93"/>
                              </a:cxn>
                              <a:cxn ang="T155">
                                <a:pos x="T94" y="T95"/>
                              </a:cxn>
                              <a:cxn ang="T156">
                                <a:pos x="T96" y="T97"/>
                              </a:cxn>
                              <a:cxn ang="T157">
                                <a:pos x="T98" y="T99"/>
                              </a:cxn>
                              <a:cxn ang="T158">
                                <a:pos x="T100" y="T101"/>
                              </a:cxn>
                              <a:cxn ang="T159">
                                <a:pos x="T102" y="T103"/>
                              </a:cxn>
                              <a:cxn ang="T160">
                                <a:pos x="T104" y="T105"/>
                              </a:cxn>
                              <a:cxn ang="T161">
                                <a:pos x="T106" y="T107"/>
                              </a:cxn>
                            </a:cxnLst>
                            <a:rect l="T162" t="T163" r="T164" b="T165"/>
                            <a:pathLst>
                              <a:path w="3831" h="10170">
                                <a:moveTo>
                                  <a:pt x="0" y="6000"/>
                                </a:moveTo>
                                <a:lnTo>
                                  <a:pt x="1309" y="0"/>
                                </a:lnTo>
                                <a:lnTo>
                                  <a:pt x="1490" y="0"/>
                                </a:lnTo>
                                <a:lnTo>
                                  <a:pt x="1481" y="3143"/>
                                </a:lnTo>
                                <a:lnTo>
                                  <a:pt x="1481" y="3215"/>
                                </a:lnTo>
                                <a:lnTo>
                                  <a:pt x="1513" y="3282"/>
                                </a:lnTo>
                                <a:lnTo>
                                  <a:pt x="1562" y="3353"/>
                                </a:lnTo>
                                <a:lnTo>
                                  <a:pt x="1636" y="3411"/>
                                </a:lnTo>
                                <a:lnTo>
                                  <a:pt x="1731" y="3461"/>
                                </a:lnTo>
                                <a:lnTo>
                                  <a:pt x="1821" y="3515"/>
                                </a:lnTo>
                                <a:lnTo>
                                  <a:pt x="1946" y="3552"/>
                                </a:lnTo>
                                <a:lnTo>
                                  <a:pt x="2082" y="3594"/>
                                </a:lnTo>
                                <a:lnTo>
                                  <a:pt x="2223" y="3618"/>
                                </a:lnTo>
                                <a:lnTo>
                                  <a:pt x="2368" y="3634"/>
                                </a:lnTo>
                                <a:lnTo>
                                  <a:pt x="2519" y="3641"/>
                                </a:lnTo>
                                <a:lnTo>
                                  <a:pt x="2681" y="3641"/>
                                </a:lnTo>
                                <a:lnTo>
                                  <a:pt x="2819" y="3625"/>
                                </a:lnTo>
                                <a:lnTo>
                                  <a:pt x="2964" y="3603"/>
                                </a:lnTo>
                                <a:lnTo>
                                  <a:pt x="3107" y="3575"/>
                                </a:lnTo>
                                <a:lnTo>
                                  <a:pt x="3225" y="3540"/>
                                </a:lnTo>
                                <a:lnTo>
                                  <a:pt x="3340" y="3488"/>
                                </a:lnTo>
                                <a:lnTo>
                                  <a:pt x="3447" y="3434"/>
                                </a:lnTo>
                                <a:lnTo>
                                  <a:pt x="3521" y="3377"/>
                                </a:lnTo>
                                <a:lnTo>
                                  <a:pt x="3579" y="3312"/>
                                </a:lnTo>
                                <a:lnTo>
                                  <a:pt x="3618" y="3246"/>
                                </a:lnTo>
                                <a:lnTo>
                                  <a:pt x="3633" y="3174"/>
                                </a:lnTo>
                                <a:lnTo>
                                  <a:pt x="3643" y="3143"/>
                                </a:lnTo>
                                <a:lnTo>
                                  <a:pt x="3643" y="0"/>
                                </a:lnTo>
                                <a:lnTo>
                                  <a:pt x="3831" y="0"/>
                                </a:lnTo>
                                <a:lnTo>
                                  <a:pt x="3831" y="3793"/>
                                </a:lnTo>
                                <a:lnTo>
                                  <a:pt x="2556" y="9655"/>
                                </a:lnTo>
                                <a:lnTo>
                                  <a:pt x="2499" y="9746"/>
                                </a:lnTo>
                                <a:lnTo>
                                  <a:pt x="2445" y="9821"/>
                                </a:lnTo>
                                <a:lnTo>
                                  <a:pt x="2368" y="9891"/>
                                </a:lnTo>
                                <a:lnTo>
                                  <a:pt x="2280" y="9952"/>
                                </a:lnTo>
                                <a:lnTo>
                                  <a:pt x="2159" y="10006"/>
                                </a:lnTo>
                                <a:lnTo>
                                  <a:pt x="2034" y="10058"/>
                                </a:lnTo>
                                <a:lnTo>
                                  <a:pt x="1896" y="10098"/>
                                </a:lnTo>
                                <a:lnTo>
                                  <a:pt x="1744" y="10129"/>
                                </a:lnTo>
                                <a:lnTo>
                                  <a:pt x="1590" y="10156"/>
                                </a:lnTo>
                                <a:lnTo>
                                  <a:pt x="1424" y="10166"/>
                                </a:lnTo>
                                <a:lnTo>
                                  <a:pt x="1259" y="10170"/>
                                </a:lnTo>
                                <a:lnTo>
                                  <a:pt x="1091" y="10166"/>
                                </a:lnTo>
                                <a:lnTo>
                                  <a:pt x="925" y="10147"/>
                                </a:lnTo>
                                <a:lnTo>
                                  <a:pt x="769" y="10123"/>
                                </a:lnTo>
                                <a:lnTo>
                                  <a:pt x="618" y="10088"/>
                                </a:lnTo>
                                <a:lnTo>
                                  <a:pt x="483" y="10054"/>
                                </a:lnTo>
                                <a:lnTo>
                                  <a:pt x="358" y="9997"/>
                                </a:lnTo>
                                <a:lnTo>
                                  <a:pt x="250" y="9943"/>
                                </a:lnTo>
                                <a:lnTo>
                                  <a:pt x="159" y="9875"/>
                                </a:lnTo>
                                <a:lnTo>
                                  <a:pt x="84" y="9811"/>
                                </a:lnTo>
                                <a:lnTo>
                                  <a:pt x="38" y="9737"/>
                                </a:lnTo>
                                <a:lnTo>
                                  <a:pt x="4" y="9703"/>
                                </a:lnTo>
                                <a:lnTo>
                                  <a:pt x="0" y="60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2" name="Freeform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48" y="1254"/>
                            <a:ext cx="427" cy="647"/>
                          </a:xfrm>
                          <a:custGeom>
                            <a:avLst/>
                            <a:gdLst>
                              <a:gd name="T0" fmla="*/ 0 w 7652"/>
                              <a:gd name="T1" fmla="*/ 0 h 11636"/>
                              <a:gd name="T2" fmla="*/ 0 w 7652"/>
                              <a:gd name="T3" fmla="*/ 0 h 11636"/>
                              <a:gd name="T4" fmla="*/ 0 w 7652"/>
                              <a:gd name="T5" fmla="*/ 0 h 11636"/>
                              <a:gd name="T6" fmla="*/ 0 w 7652"/>
                              <a:gd name="T7" fmla="*/ 0 h 11636"/>
                              <a:gd name="T8" fmla="*/ 0 w 7652"/>
                              <a:gd name="T9" fmla="*/ 0 h 11636"/>
                              <a:gd name="T10" fmla="*/ 0 w 7652"/>
                              <a:gd name="T11" fmla="*/ 0 h 11636"/>
                              <a:gd name="T12" fmla="*/ 0 w 7652"/>
                              <a:gd name="T13" fmla="*/ 0 h 11636"/>
                              <a:gd name="T14" fmla="*/ 0 w 7652"/>
                              <a:gd name="T15" fmla="*/ 0 h 11636"/>
                              <a:gd name="T16" fmla="*/ 0 w 7652"/>
                              <a:gd name="T17" fmla="*/ 0 h 11636"/>
                              <a:gd name="T18" fmla="*/ 0 w 7652"/>
                              <a:gd name="T19" fmla="*/ 0 h 11636"/>
                              <a:gd name="T20" fmla="*/ 0 w 7652"/>
                              <a:gd name="T21" fmla="*/ 0 h 11636"/>
                              <a:gd name="T22" fmla="*/ 0 w 7652"/>
                              <a:gd name="T23" fmla="*/ 0 h 11636"/>
                              <a:gd name="T24" fmla="*/ 0 w 7652"/>
                              <a:gd name="T25" fmla="*/ 0 h 11636"/>
                              <a:gd name="T26" fmla="*/ 0 w 7652"/>
                              <a:gd name="T27" fmla="*/ 0 h 11636"/>
                              <a:gd name="T28" fmla="*/ 0 w 7652"/>
                              <a:gd name="T29" fmla="*/ 0 h 11636"/>
                              <a:gd name="T30" fmla="*/ 0 w 7652"/>
                              <a:gd name="T31" fmla="*/ 0 h 11636"/>
                              <a:gd name="T32" fmla="*/ 0 w 7652"/>
                              <a:gd name="T33" fmla="*/ 0 h 11636"/>
                              <a:gd name="T34" fmla="*/ 0 w 7652"/>
                              <a:gd name="T35" fmla="*/ 0 h 11636"/>
                              <a:gd name="T36" fmla="*/ 0 w 7652"/>
                              <a:gd name="T37" fmla="*/ 0 h 11636"/>
                              <a:gd name="T38" fmla="*/ 0 w 7652"/>
                              <a:gd name="T39" fmla="*/ 0 h 11636"/>
                              <a:gd name="T40" fmla="*/ 0 w 7652"/>
                              <a:gd name="T41" fmla="*/ 0 h 11636"/>
                              <a:gd name="T42" fmla="*/ 0 w 7652"/>
                              <a:gd name="T43" fmla="*/ 0 h 11636"/>
                              <a:gd name="T44" fmla="*/ 0 w 7652"/>
                              <a:gd name="T45" fmla="*/ 0 h 11636"/>
                              <a:gd name="T46" fmla="*/ 0 w 7652"/>
                              <a:gd name="T47" fmla="*/ 0 h 11636"/>
                              <a:gd name="T48" fmla="*/ 0 w 7652"/>
                              <a:gd name="T49" fmla="*/ 0 h 11636"/>
                              <a:gd name="T50" fmla="*/ 0 w 7652"/>
                              <a:gd name="T51" fmla="*/ 0 h 11636"/>
                              <a:gd name="T52" fmla="*/ 0 w 7652"/>
                              <a:gd name="T53" fmla="*/ 0 h 11636"/>
                              <a:gd name="T54" fmla="*/ 0 w 7652"/>
                              <a:gd name="T55" fmla="*/ 0 h 11636"/>
                              <a:gd name="T56" fmla="*/ 0 w 7652"/>
                              <a:gd name="T57" fmla="*/ 0 h 11636"/>
                              <a:gd name="T58" fmla="*/ 0 w 7652"/>
                              <a:gd name="T59" fmla="*/ 0 h 11636"/>
                              <a:gd name="T60" fmla="*/ 0 w 7652"/>
                              <a:gd name="T61" fmla="*/ 0 h 11636"/>
                              <a:gd name="T62" fmla="*/ 0 w 7652"/>
                              <a:gd name="T63" fmla="*/ 0 h 11636"/>
                              <a:gd name="T64" fmla="*/ 0 w 7652"/>
                              <a:gd name="T65" fmla="*/ 0 h 11636"/>
                              <a:gd name="T66" fmla="*/ 0 w 7652"/>
                              <a:gd name="T67" fmla="*/ 0 h 11636"/>
                              <a:gd name="T68" fmla="*/ 0 w 7652"/>
                              <a:gd name="T69" fmla="*/ 0 h 11636"/>
                              <a:gd name="T70" fmla="*/ 0 w 7652"/>
                              <a:gd name="T71" fmla="*/ 0 h 11636"/>
                              <a:gd name="T72" fmla="*/ 0 w 7652"/>
                              <a:gd name="T73" fmla="*/ 0 h 11636"/>
                              <a:gd name="T74" fmla="*/ 0 w 7652"/>
                              <a:gd name="T75" fmla="*/ 0 h 11636"/>
                              <a:gd name="T76" fmla="*/ 0 w 7652"/>
                              <a:gd name="T77" fmla="*/ 0 h 11636"/>
                              <a:gd name="T78" fmla="*/ 0 w 7652"/>
                              <a:gd name="T79" fmla="*/ 0 h 11636"/>
                              <a:gd name="T80" fmla="*/ 0 w 7652"/>
                              <a:gd name="T81" fmla="*/ 0 h 11636"/>
                              <a:gd name="T82" fmla="*/ 0 w 7652"/>
                              <a:gd name="T83" fmla="*/ 0 h 11636"/>
                              <a:gd name="T84" fmla="*/ 0 w 7652"/>
                              <a:gd name="T85" fmla="*/ 0 h 11636"/>
                              <a:gd name="T86" fmla="*/ 0 w 7652"/>
                              <a:gd name="T87" fmla="*/ 0 h 11636"/>
                              <a:gd name="T88" fmla="*/ 0 w 7652"/>
                              <a:gd name="T89" fmla="*/ 0 h 11636"/>
                              <a:gd name="T90" fmla="*/ 0 w 7652"/>
                              <a:gd name="T91" fmla="*/ 0 h 11636"/>
                              <a:gd name="T92" fmla="*/ 0 w 7652"/>
                              <a:gd name="T93" fmla="*/ 0 h 11636"/>
                              <a:gd name="T94" fmla="*/ 0 w 7652"/>
                              <a:gd name="T95" fmla="*/ 0 h 11636"/>
                              <a:gd name="T96" fmla="*/ 0 w 7652"/>
                              <a:gd name="T97" fmla="*/ 0 h 11636"/>
                              <a:gd name="T98" fmla="*/ 0 w 7652"/>
                              <a:gd name="T99" fmla="*/ 0 h 11636"/>
                              <a:gd name="T100" fmla="*/ 0 w 7652"/>
                              <a:gd name="T101" fmla="*/ 0 h 11636"/>
                              <a:gd name="T102" fmla="*/ 0 w 7652"/>
                              <a:gd name="T103" fmla="*/ 0 h 11636"/>
                              <a:gd name="T104" fmla="*/ 0 w 7652"/>
                              <a:gd name="T105" fmla="*/ 0 h 116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7652"/>
                              <a:gd name="T160" fmla="*/ 0 h 11636"/>
                              <a:gd name="T161" fmla="*/ 7652 w 7652"/>
                              <a:gd name="T162" fmla="*/ 11636 h 11636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7652" h="11636">
                                <a:moveTo>
                                  <a:pt x="7473" y="4604"/>
                                </a:moveTo>
                                <a:lnTo>
                                  <a:pt x="7473" y="4617"/>
                                </a:lnTo>
                                <a:lnTo>
                                  <a:pt x="7457" y="4692"/>
                                </a:lnTo>
                                <a:lnTo>
                                  <a:pt x="7415" y="4758"/>
                                </a:lnTo>
                                <a:lnTo>
                                  <a:pt x="7351" y="4823"/>
                                </a:lnTo>
                                <a:lnTo>
                                  <a:pt x="7285" y="4884"/>
                                </a:lnTo>
                                <a:lnTo>
                                  <a:pt x="7185" y="4944"/>
                                </a:lnTo>
                                <a:lnTo>
                                  <a:pt x="7072" y="4995"/>
                                </a:lnTo>
                                <a:lnTo>
                                  <a:pt x="6943" y="5026"/>
                                </a:lnTo>
                                <a:lnTo>
                                  <a:pt x="6812" y="5067"/>
                                </a:lnTo>
                                <a:lnTo>
                                  <a:pt x="6670" y="5087"/>
                                </a:lnTo>
                                <a:lnTo>
                                  <a:pt x="6516" y="5101"/>
                                </a:lnTo>
                                <a:lnTo>
                                  <a:pt x="6356" y="5101"/>
                                </a:lnTo>
                                <a:lnTo>
                                  <a:pt x="6201" y="5098"/>
                                </a:lnTo>
                                <a:lnTo>
                                  <a:pt x="6052" y="5080"/>
                                </a:lnTo>
                                <a:lnTo>
                                  <a:pt x="5905" y="5053"/>
                                </a:lnTo>
                                <a:lnTo>
                                  <a:pt x="5776" y="5021"/>
                                </a:lnTo>
                                <a:lnTo>
                                  <a:pt x="5655" y="4971"/>
                                </a:lnTo>
                                <a:lnTo>
                                  <a:pt x="5548" y="4932"/>
                                </a:lnTo>
                                <a:lnTo>
                                  <a:pt x="5453" y="4864"/>
                                </a:lnTo>
                                <a:lnTo>
                                  <a:pt x="5388" y="4806"/>
                                </a:lnTo>
                                <a:lnTo>
                                  <a:pt x="5335" y="4742"/>
                                </a:lnTo>
                                <a:lnTo>
                                  <a:pt x="5304" y="4670"/>
                                </a:lnTo>
                                <a:lnTo>
                                  <a:pt x="5295" y="4604"/>
                                </a:lnTo>
                                <a:lnTo>
                                  <a:pt x="5277" y="4447"/>
                                </a:lnTo>
                                <a:lnTo>
                                  <a:pt x="5277" y="1446"/>
                                </a:lnTo>
                                <a:lnTo>
                                  <a:pt x="5099" y="1446"/>
                                </a:lnTo>
                                <a:lnTo>
                                  <a:pt x="5099" y="749"/>
                                </a:lnTo>
                                <a:lnTo>
                                  <a:pt x="4913" y="749"/>
                                </a:lnTo>
                                <a:lnTo>
                                  <a:pt x="4913" y="3792"/>
                                </a:lnTo>
                                <a:lnTo>
                                  <a:pt x="4911" y="3882"/>
                                </a:lnTo>
                                <a:lnTo>
                                  <a:pt x="4911" y="3912"/>
                                </a:lnTo>
                                <a:lnTo>
                                  <a:pt x="4889" y="3980"/>
                                </a:lnTo>
                                <a:lnTo>
                                  <a:pt x="4854" y="4045"/>
                                </a:lnTo>
                                <a:lnTo>
                                  <a:pt x="4796" y="4109"/>
                                </a:lnTo>
                                <a:lnTo>
                                  <a:pt x="4719" y="4172"/>
                                </a:lnTo>
                                <a:lnTo>
                                  <a:pt x="4612" y="4221"/>
                                </a:lnTo>
                                <a:lnTo>
                                  <a:pt x="4505" y="4268"/>
                                </a:lnTo>
                                <a:lnTo>
                                  <a:pt x="4371" y="4309"/>
                                </a:lnTo>
                                <a:lnTo>
                                  <a:pt x="4236" y="4332"/>
                                </a:lnTo>
                                <a:lnTo>
                                  <a:pt x="4083" y="4359"/>
                                </a:lnTo>
                                <a:lnTo>
                                  <a:pt x="3925" y="4370"/>
                                </a:lnTo>
                                <a:lnTo>
                                  <a:pt x="3780" y="4370"/>
                                </a:lnTo>
                                <a:lnTo>
                                  <a:pt x="3621" y="4367"/>
                                </a:lnTo>
                                <a:lnTo>
                                  <a:pt x="3471" y="4352"/>
                                </a:lnTo>
                                <a:lnTo>
                                  <a:pt x="3333" y="4318"/>
                                </a:lnTo>
                                <a:lnTo>
                                  <a:pt x="3190" y="4291"/>
                                </a:lnTo>
                                <a:lnTo>
                                  <a:pt x="3065" y="4252"/>
                                </a:lnTo>
                                <a:lnTo>
                                  <a:pt x="2965" y="4195"/>
                                </a:lnTo>
                                <a:lnTo>
                                  <a:pt x="2880" y="4142"/>
                                </a:lnTo>
                                <a:lnTo>
                                  <a:pt x="2803" y="4082"/>
                                </a:lnTo>
                                <a:lnTo>
                                  <a:pt x="2750" y="4018"/>
                                </a:lnTo>
                                <a:lnTo>
                                  <a:pt x="2722" y="3946"/>
                                </a:lnTo>
                                <a:lnTo>
                                  <a:pt x="2715" y="3882"/>
                                </a:lnTo>
                                <a:lnTo>
                                  <a:pt x="2732" y="3792"/>
                                </a:lnTo>
                                <a:lnTo>
                                  <a:pt x="2732" y="749"/>
                                </a:lnTo>
                                <a:lnTo>
                                  <a:pt x="2553" y="749"/>
                                </a:lnTo>
                                <a:lnTo>
                                  <a:pt x="2553" y="0"/>
                                </a:lnTo>
                                <a:lnTo>
                                  <a:pt x="2363" y="0"/>
                                </a:lnTo>
                                <a:lnTo>
                                  <a:pt x="2363" y="3043"/>
                                </a:lnTo>
                                <a:lnTo>
                                  <a:pt x="2367" y="3161"/>
                                </a:lnTo>
                                <a:lnTo>
                                  <a:pt x="2363" y="3192"/>
                                </a:lnTo>
                                <a:lnTo>
                                  <a:pt x="2344" y="3265"/>
                                </a:lnTo>
                                <a:lnTo>
                                  <a:pt x="2310" y="3330"/>
                                </a:lnTo>
                                <a:lnTo>
                                  <a:pt x="2251" y="3392"/>
                                </a:lnTo>
                                <a:lnTo>
                                  <a:pt x="2169" y="3453"/>
                                </a:lnTo>
                                <a:lnTo>
                                  <a:pt x="2067" y="3506"/>
                                </a:lnTo>
                                <a:lnTo>
                                  <a:pt x="1956" y="3544"/>
                                </a:lnTo>
                                <a:lnTo>
                                  <a:pt x="1825" y="3591"/>
                                </a:lnTo>
                                <a:lnTo>
                                  <a:pt x="1690" y="3621"/>
                                </a:lnTo>
                                <a:lnTo>
                                  <a:pt x="1537" y="3639"/>
                                </a:lnTo>
                                <a:lnTo>
                                  <a:pt x="1390" y="3651"/>
                                </a:lnTo>
                                <a:lnTo>
                                  <a:pt x="1230" y="3655"/>
                                </a:lnTo>
                                <a:lnTo>
                                  <a:pt x="1076" y="3651"/>
                                </a:lnTo>
                                <a:lnTo>
                                  <a:pt x="927" y="3635"/>
                                </a:lnTo>
                                <a:lnTo>
                                  <a:pt x="784" y="3612"/>
                                </a:lnTo>
                                <a:lnTo>
                                  <a:pt x="650" y="3571"/>
                                </a:lnTo>
                                <a:lnTo>
                                  <a:pt x="526" y="3530"/>
                                </a:lnTo>
                                <a:lnTo>
                                  <a:pt x="415" y="3483"/>
                                </a:lnTo>
                                <a:lnTo>
                                  <a:pt x="328" y="3429"/>
                                </a:lnTo>
                                <a:lnTo>
                                  <a:pt x="251" y="3353"/>
                                </a:lnTo>
                                <a:lnTo>
                                  <a:pt x="205" y="3299"/>
                                </a:lnTo>
                                <a:lnTo>
                                  <a:pt x="174" y="3233"/>
                                </a:lnTo>
                                <a:lnTo>
                                  <a:pt x="173" y="3161"/>
                                </a:lnTo>
                                <a:lnTo>
                                  <a:pt x="173" y="27"/>
                                </a:lnTo>
                                <a:lnTo>
                                  <a:pt x="0" y="27"/>
                                </a:lnTo>
                                <a:lnTo>
                                  <a:pt x="0" y="11053"/>
                                </a:lnTo>
                                <a:lnTo>
                                  <a:pt x="0" y="11125"/>
                                </a:lnTo>
                                <a:lnTo>
                                  <a:pt x="35" y="11199"/>
                                </a:lnTo>
                                <a:lnTo>
                                  <a:pt x="81" y="11271"/>
                                </a:lnTo>
                                <a:lnTo>
                                  <a:pt x="151" y="11341"/>
                                </a:lnTo>
                                <a:lnTo>
                                  <a:pt x="243" y="11402"/>
                                </a:lnTo>
                                <a:lnTo>
                                  <a:pt x="354" y="11459"/>
                                </a:lnTo>
                                <a:lnTo>
                                  <a:pt x="480" y="11513"/>
                                </a:lnTo>
                                <a:lnTo>
                                  <a:pt x="614" y="11559"/>
                                </a:lnTo>
                                <a:lnTo>
                                  <a:pt x="766" y="11585"/>
                                </a:lnTo>
                                <a:lnTo>
                                  <a:pt x="923" y="11612"/>
                                </a:lnTo>
                                <a:lnTo>
                                  <a:pt x="1086" y="11632"/>
                                </a:lnTo>
                                <a:lnTo>
                                  <a:pt x="1258" y="11636"/>
                                </a:lnTo>
                                <a:lnTo>
                                  <a:pt x="1421" y="11632"/>
                                </a:lnTo>
                                <a:lnTo>
                                  <a:pt x="1582" y="11616"/>
                                </a:lnTo>
                                <a:lnTo>
                                  <a:pt x="1748" y="11593"/>
                                </a:lnTo>
                                <a:lnTo>
                                  <a:pt x="1893" y="11562"/>
                                </a:lnTo>
                                <a:lnTo>
                                  <a:pt x="2036" y="11524"/>
                                </a:lnTo>
                                <a:lnTo>
                                  <a:pt x="2162" y="11473"/>
                                </a:lnTo>
                                <a:lnTo>
                                  <a:pt x="2277" y="11423"/>
                                </a:lnTo>
                                <a:lnTo>
                                  <a:pt x="2367" y="11348"/>
                                </a:lnTo>
                                <a:lnTo>
                                  <a:pt x="2442" y="11283"/>
                                </a:lnTo>
                                <a:lnTo>
                                  <a:pt x="2492" y="11210"/>
                                </a:lnTo>
                                <a:lnTo>
                                  <a:pt x="2577" y="11199"/>
                                </a:lnTo>
                                <a:lnTo>
                                  <a:pt x="2630" y="11271"/>
                                </a:lnTo>
                                <a:lnTo>
                                  <a:pt x="2700" y="11341"/>
                                </a:lnTo>
                                <a:lnTo>
                                  <a:pt x="2793" y="11402"/>
                                </a:lnTo>
                                <a:lnTo>
                                  <a:pt x="2900" y="11459"/>
                                </a:lnTo>
                                <a:lnTo>
                                  <a:pt x="3026" y="11513"/>
                                </a:lnTo>
                                <a:lnTo>
                                  <a:pt x="3167" y="11559"/>
                                </a:lnTo>
                                <a:lnTo>
                                  <a:pt x="3311" y="11585"/>
                                </a:lnTo>
                                <a:lnTo>
                                  <a:pt x="3471" y="11612"/>
                                </a:lnTo>
                                <a:lnTo>
                                  <a:pt x="3629" y="11632"/>
                                </a:lnTo>
                                <a:lnTo>
                                  <a:pt x="3794" y="11636"/>
                                </a:lnTo>
                                <a:lnTo>
                                  <a:pt x="3966" y="11632"/>
                                </a:lnTo>
                                <a:lnTo>
                                  <a:pt x="4128" y="11616"/>
                                </a:lnTo>
                                <a:lnTo>
                                  <a:pt x="4290" y="11593"/>
                                </a:lnTo>
                                <a:lnTo>
                                  <a:pt x="4439" y="11562"/>
                                </a:lnTo>
                                <a:lnTo>
                                  <a:pt x="4580" y="11524"/>
                                </a:lnTo>
                                <a:lnTo>
                                  <a:pt x="4700" y="11473"/>
                                </a:lnTo>
                                <a:lnTo>
                                  <a:pt x="4819" y="11423"/>
                                </a:lnTo>
                                <a:lnTo>
                                  <a:pt x="4911" y="11348"/>
                                </a:lnTo>
                                <a:lnTo>
                                  <a:pt x="4991" y="11283"/>
                                </a:lnTo>
                                <a:lnTo>
                                  <a:pt x="5042" y="11210"/>
                                </a:lnTo>
                                <a:lnTo>
                                  <a:pt x="5122" y="11199"/>
                                </a:lnTo>
                                <a:lnTo>
                                  <a:pt x="5176" y="11271"/>
                                </a:lnTo>
                                <a:lnTo>
                                  <a:pt x="5238" y="11341"/>
                                </a:lnTo>
                                <a:lnTo>
                                  <a:pt x="5335" y="11402"/>
                                </a:lnTo>
                                <a:lnTo>
                                  <a:pt x="5446" y="11459"/>
                                </a:lnTo>
                                <a:lnTo>
                                  <a:pt x="5575" y="11513"/>
                                </a:lnTo>
                                <a:lnTo>
                                  <a:pt x="5714" y="11559"/>
                                </a:lnTo>
                                <a:lnTo>
                                  <a:pt x="5854" y="11585"/>
                                </a:lnTo>
                                <a:lnTo>
                                  <a:pt x="6013" y="11612"/>
                                </a:lnTo>
                                <a:lnTo>
                                  <a:pt x="6171" y="11632"/>
                                </a:lnTo>
                                <a:lnTo>
                                  <a:pt x="6347" y="11636"/>
                                </a:lnTo>
                                <a:lnTo>
                                  <a:pt x="6516" y="11632"/>
                                </a:lnTo>
                                <a:lnTo>
                                  <a:pt x="6680" y="11616"/>
                                </a:lnTo>
                                <a:lnTo>
                                  <a:pt x="6839" y="11593"/>
                                </a:lnTo>
                                <a:lnTo>
                                  <a:pt x="6993" y="11562"/>
                                </a:lnTo>
                                <a:lnTo>
                                  <a:pt x="7128" y="11524"/>
                                </a:lnTo>
                                <a:lnTo>
                                  <a:pt x="7250" y="11473"/>
                                </a:lnTo>
                                <a:lnTo>
                                  <a:pt x="7365" y="11423"/>
                                </a:lnTo>
                                <a:lnTo>
                                  <a:pt x="7457" y="11348"/>
                                </a:lnTo>
                                <a:lnTo>
                                  <a:pt x="7530" y="11283"/>
                                </a:lnTo>
                                <a:lnTo>
                                  <a:pt x="7587" y="11210"/>
                                </a:lnTo>
                                <a:lnTo>
                                  <a:pt x="7621" y="11138"/>
                                </a:lnTo>
                                <a:lnTo>
                                  <a:pt x="7634" y="11067"/>
                                </a:lnTo>
                                <a:lnTo>
                                  <a:pt x="7634" y="11053"/>
                                </a:lnTo>
                                <a:lnTo>
                                  <a:pt x="7652" y="10915"/>
                                </a:lnTo>
                                <a:lnTo>
                                  <a:pt x="7652" y="1446"/>
                                </a:lnTo>
                                <a:lnTo>
                                  <a:pt x="7473" y="1446"/>
                                </a:lnTo>
                                <a:lnTo>
                                  <a:pt x="7473" y="4447"/>
                                </a:lnTo>
                                <a:lnTo>
                                  <a:pt x="7473" y="460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206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47" y="3858"/>
                          <a:ext cx="381" cy="155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000" b="1" dirty="0" err="1">
                              <a:cs typeface="Arial" charset="0"/>
                            </a:rPr>
                            <a:t>Pustaka</a:t>
                          </a:r>
                          <a:endParaRPr lang="en-US" sz="1000" b="1" dirty="0"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92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15181" y="5709274"/>
                        <a:ext cx="417513" cy="773299"/>
                        <a:chOff x="3001" y="3528"/>
                        <a:chExt cx="263" cy="487"/>
                      </a:xfrm>
                      <a:noFill/>
                    </p:grpSpPr>
                    <p:grpSp>
                      <p:nvGrpSpPr>
                        <p:cNvPr id="193" name="Group 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29" y="3528"/>
                          <a:ext cx="235" cy="315"/>
                          <a:chOff x="2090" y="1180"/>
                          <a:chExt cx="1578" cy="2236"/>
                        </a:xfrm>
                        <a:grpFill/>
                      </p:grpSpPr>
                      <p:sp>
                        <p:nvSpPr>
                          <p:cNvPr id="1103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26" y="1668"/>
                            <a:ext cx="653" cy="1505"/>
                          </a:xfrm>
                          <a:custGeom>
                            <a:avLst/>
                            <a:gdLst>
                              <a:gd name="T0" fmla="*/ 0 w 1307"/>
                              <a:gd name="T1" fmla="*/ 1 h 3010"/>
                              <a:gd name="T2" fmla="*/ 0 w 1307"/>
                              <a:gd name="T3" fmla="*/ 1 h 3010"/>
                              <a:gd name="T4" fmla="*/ 0 w 1307"/>
                              <a:gd name="T5" fmla="*/ 1 h 3010"/>
                              <a:gd name="T6" fmla="*/ 0 w 1307"/>
                              <a:gd name="T7" fmla="*/ 1 h 3010"/>
                              <a:gd name="T8" fmla="*/ 0 w 1307"/>
                              <a:gd name="T9" fmla="*/ 1 h 3010"/>
                              <a:gd name="T10" fmla="*/ 0 w 1307"/>
                              <a:gd name="T11" fmla="*/ 0 h 3010"/>
                              <a:gd name="T12" fmla="*/ 0 w 1307"/>
                              <a:gd name="T13" fmla="*/ 1 h 3010"/>
                              <a:gd name="T14" fmla="*/ 0 w 1307"/>
                              <a:gd name="T15" fmla="*/ 1 h 3010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1307"/>
                              <a:gd name="T25" fmla="*/ 0 h 3010"/>
                              <a:gd name="T26" fmla="*/ 1307 w 1307"/>
                              <a:gd name="T27" fmla="*/ 3010 h 3010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1307" h="3010">
                                <a:moveTo>
                                  <a:pt x="707" y="1346"/>
                                </a:moveTo>
                                <a:lnTo>
                                  <a:pt x="707" y="2408"/>
                                </a:lnTo>
                                <a:lnTo>
                                  <a:pt x="494" y="3010"/>
                                </a:lnTo>
                                <a:lnTo>
                                  <a:pt x="1307" y="3010"/>
                                </a:lnTo>
                                <a:lnTo>
                                  <a:pt x="1307" y="462"/>
                                </a:lnTo>
                                <a:lnTo>
                                  <a:pt x="458" y="0"/>
                                </a:lnTo>
                                <a:lnTo>
                                  <a:pt x="0" y="920"/>
                                </a:lnTo>
                                <a:lnTo>
                                  <a:pt x="707" y="1346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194" name="Group 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8" y="2315"/>
                            <a:ext cx="971" cy="806"/>
                            <a:chOff x="2208" y="2315"/>
                            <a:chExt cx="971" cy="806"/>
                          </a:xfrm>
                          <a:grpFill/>
                        </p:grpSpPr>
                        <p:grpSp>
                          <p:nvGrpSpPr>
                            <p:cNvPr id="195" name="Group 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08" y="2500"/>
                              <a:ext cx="636" cy="621"/>
                              <a:chOff x="2208" y="2500"/>
                              <a:chExt cx="636" cy="621"/>
                            </a:xfrm>
                            <a:grpFill/>
                          </p:grpSpPr>
                          <p:sp>
                            <p:nvSpPr>
                              <p:cNvPr id="1203" name="Freeform 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08" y="2500"/>
                                <a:ext cx="636" cy="621"/>
                              </a:xfrm>
                              <a:custGeom>
                                <a:avLst/>
                                <a:gdLst>
                                  <a:gd name="T0" fmla="*/ 1 w 1270"/>
                                  <a:gd name="T1" fmla="*/ 1 h 1241"/>
                                  <a:gd name="T2" fmla="*/ 1 w 1270"/>
                                  <a:gd name="T3" fmla="*/ 1 h 1241"/>
                                  <a:gd name="T4" fmla="*/ 1 w 1270"/>
                                  <a:gd name="T5" fmla="*/ 1 h 1241"/>
                                  <a:gd name="T6" fmla="*/ 1 w 1270"/>
                                  <a:gd name="T7" fmla="*/ 1 h 1241"/>
                                  <a:gd name="T8" fmla="*/ 1 w 1270"/>
                                  <a:gd name="T9" fmla="*/ 1 h 1241"/>
                                  <a:gd name="T10" fmla="*/ 1 w 1270"/>
                                  <a:gd name="T11" fmla="*/ 1 h 1241"/>
                                  <a:gd name="T12" fmla="*/ 1 w 1270"/>
                                  <a:gd name="T13" fmla="*/ 1 h 1241"/>
                                  <a:gd name="T14" fmla="*/ 1 w 1270"/>
                                  <a:gd name="T15" fmla="*/ 1 h 1241"/>
                                  <a:gd name="T16" fmla="*/ 1 w 1270"/>
                                  <a:gd name="T17" fmla="*/ 0 h 1241"/>
                                  <a:gd name="T18" fmla="*/ 1 w 1270"/>
                                  <a:gd name="T19" fmla="*/ 1 h 1241"/>
                                  <a:gd name="T20" fmla="*/ 1 w 1270"/>
                                  <a:gd name="T21" fmla="*/ 1 h 1241"/>
                                  <a:gd name="T22" fmla="*/ 1 w 1270"/>
                                  <a:gd name="T23" fmla="*/ 1 h 1241"/>
                                  <a:gd name="T24" fmla="*/ 1 w 1270"/>
                                  <a:gd name="T25" fmla="*/ 1 h 1241"/>
                                  <a:gd name="T26" fmla="*/ 1 w 1270"/>
                                  <a:gd name="T27" fmla="*/ 1 h 1241"/>
                                  <a:gd name="T28" fmla="*/ 1 w 1270"/>
                                  <a:gd name="T29" fmla="*/ 1 h 1241"/>
                                  <a:gd name="T30" fmla="*/ 1 w 1270"/>
                                  <a:gd name="T31" fmla="*/ 1 h 1241"/>
                                  <a:gd name="T32" fmla="*/ 0 w 1270"/>
                                  <a:gd name="T33" fmla="*/ 1 h 1241"/>
                                  <a:gd name="T34" fmla="*/ 1 w 1270"/>
                                  <a:gd name="T35" fmla="*/ 1 h 1241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w 1270"/>
                                  <a:gd name="T55" fmla="*/ 0 h 1241"/>
                                  <a:gd name="T56" fmla="*/ 1270 w 1270"/>
                                  <a:gd name="T57" fmla="*/ 1241 h 1241"/>
                                </a:gdLst>
                                <a:ahLst/>
                                <a:cxnLst>
                                  <a:cxn ang="T36">
                                    <a:pos x="T0" y="T1"/>
                                  </a:cxn>
                                  <a:cxn ang="T37">
                                    <a:pos x="T2" y="T3"/>
                                  </a:cxn>
                                  <a:cxn ang="T38">
                                    <a:pos x="T4" y="T5"/>
                                  </a:cxn>
                                  <a:cxn ang="T39">
                                    <a:pos x="T6" y="T7"/>
                                  </a:cxn>
                                  <a:cxn ang="T40">
                                    <a:pos x="T8" y="T9"/>
                                  </a:cxn>
                                  <a:cxn ang="T41">
                                    <a:pos x="T10" y="T11"/>
                                  </a:cxn>
                                  <a:cxn ang="T42">
                                    <a:pos x="T12" y="T13"/>
                                  </a:cxn>
                                  <a:cxn ang="T43">
                                    <a:pos x="T14" y="T15"/>
                                  </a:cxn>
                                  <a:cxn ang="T44">
                                    <a:pos x="T16" y="T17"/>
                                  </a:cxn>
                                  <a:cxn ang="T45">
                                    <a:pos x="T18" y="T19"/>
                                  </a:cxn>
                                  <a:cxn ang="T46">
                                    <a:pos x="T20" y="T21"/>
                                  </a:cxn>
                                  <a:cxn ang="T47">
                                    <a:pos x="T22" y="T23"/>
                                  </a:cxn>
                                  <a:cxn ang="T48">
                                    <a:pos x="T24" y="T25"/>
                                  </a:cxn>
                                  <a:cxn ang="T49">
                                    <a:pos x="T26" y="T27"/>
                                  </a:cxn>
                                  <a:cxn ang="T50">
                                    <a:pos x="T28" y="T29"/>
                                  </a:cxn>
                                  <a:cxn ang="T51">
                                    <a:pos x="T30" y="T31"/>
                                  </a:cxn>
                                  <a:cxn ang="T52">
                                    <a:pos x="T32" y="T33"/>
                                  </a:cxn>
                                  <a:cxn ang="T53">
                                    <a:pos x="T34" y="T35"/>
                                  </a:cxn>
                                </a:cxnLst>
                                <a:rect l="T54" t="T55" r="T56" b="T57"/>
                                <a:pathLst>
                                  <a:path w="1270" h="1241">
                                    <a:moveTo>
                                      <a:pt x="42" y="574"/>
                                    </a:moveTo>
                                    <a:lnTo>
                                      <a:pt x="669" y="889"/>
                                    </a:lnTo>
                                    <a:lnTo>
                                      <a:pt x="635" y="956"/>
                                    </a:lnTo>
                                    <a:lnTo>
                                      <a:pt x="740" y="1100"/>
                                    </a:lnTo>
                                    <a:lnTo>
                                      <a:pt x="954" y="639"/>
                                    </a:lnTo>
                                    <a:lnTo>
                                      <a:pt x="989" y="462"/>
                                    </a:lnTo>
                                    <a:lnTo>
                                      <a:pt x="908" y="514"/>
                                    </a:lnTo>
                                    <a:lnTo>
                                      <a:pt x="177" y="141"/>
                                    </a:lnTo>
                                    <a:lnTo>
                                      <a:pt x="247" y="0"/>
                                    </a:lnTo>
                                    <a:lnTo>
                                      <a:pt x="1095" y="390"/>
                                    </a:lnTo>
                                    <a:lnTo>
                                      <a:pt x="1129" y="321"/>
                                    </a:lnTo>
                                    <a:lnTo>
                                      <a:pt x="1270" y="390"/>
                                    </a:lnTo>
                                    <a:lnTo>
                                      <a:pt x="1200" y="568"/>
                                    </a:lnTo>
                                    <a:lnTo>
                                      <a:pt x="1023" y="709"/>
                                    </a:lnTo>
                                    <a:lnTo>
                                      <a:pt x="774" y="1241"/>
                                    </a:lnTo>
                                    <a:lnTo>
                                      <a:pt x="424" y="1030"/>
                                    </a:lnTo>
                                    <a:lnTo>
                                      <a:pt x="0" y="673"/>
                                    </a:lnTo>
                                    <a:lnTo>
                                      <a:pt x="42" y="574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04" name="Freeform 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13" y="2786"/>
                                <a:ext cx="331" cy="194"/>
                              </a:xfrm>
                              <a:custGeom>
                                <a:avLst/>
                                <a:gdLst>
                                  <a:gd name="T0" fmla="*/ 1 w 661"/>
                                  <a:gd name="T1" fmla="*/ 0 h 388"/>
                                  <a:gd name="T2" fmla="*/ 1 w 661"/>
                                  <a:gd name="T3" fmla="*/ 1 h 388"/>
                                  <a:gd name="T4" fmla="*/ 1 w 661"/>
                                  <a:gd name="T5" fmla="*/ 1 h 388"/>
                                  <a:gd name="T6" fmla="*/ 0 w 661"/>
                                  <a:gd name="T7" fmla="*/ 1 h 388"/>
                                  <a:gd name="T8" fmla="*/ 1 w 661"/>
                                  <a:gd name="T9" fmla="*/ 0 h 388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661"/>
                                  <a:gd name="T16" fmla="*/ 0 h 388"/>
                                  <a:gd name="T17" fmla="*/ 661 w 661"/>
                                  <a:gd name="T18" fmla="*/ 388 h 388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661" h="388">
                                    <a:moveTo>
                                      <a:pt x="32" y="0"/>
                                    </a:moveTo>
                                    <a:lnTo>
                                      <a:pt x="661" y="317"/>
                                    </a:lnTo>
                                    <a:lnTo>
                                      <a:pt x="625" y="388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32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96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61" y="2315"/>
                              <a:ext cx="918" cy="345"/>
                              <a:chOff x="2261" y="2315"/>
                              <a:chExt cx="918" cy="345"/>
                            </a:xfrm>
                            <a:grpFill/>
                          </p:grpSpPr>
                          <p:sp>
                            <p:nvSpPr>
                              <p:cNvPr id="1201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61" y="2315"/>
                                <a:ext cx="918" cy="345"/>
                              </a:xfrm>
                              <a:custGeom>
                                <a:avLst/>
                                <a:gdLst>
                                  <a:gd name="T0" fmla="*/ 1 w 1836"/>
                                  <a:gd name="T1" fmla="*/ 0 h 691"/>
                                  <a:gd name="T2" fmla="*/ 1 w 1836"/>
                                  <a:gd name="T3" fmla="*/ 0 h 691"/>
                                  <a:gd name="T4" fmla="*/ 1 w 1836"/>
                                  <a:gd name="T5" fmla="*/ 0 h 691"/>
                                  <a:gd name="T6" fmla="*/ 1 w 1836"/>
                                  <a:gd name="T7" fmla="*/ 0 h 691"/>
                                  <a:gd name="T8" fmla="*/ 1 w 1836"/>
                                  <a:gd name="T9" fmla="*/ 0 h 691"/>
                                  <a:gd name="T10" fmla="*/ 0 w 1836"/>
                                  <a:gd name="T11" fmla="*/ 0 h 691"/>
                                  <a:gd name="T12" fmla="*/ 1 w 1836"/>
                                  <a:gd name="T13" fmla="*/ 0 h 691"/>
                                  <a:gd name="T14" fmla="*/ 0 60000 65536"/>
                                  <a:gd name="T15" fmla="*/ 0 60000 65536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w 1836"/>
                                  <a:gd name="T22" fmla="*/ 0 h 691"/>
                                  <a:gd name="T23" fmla="*/ 1836 w 1836"/>
                                  <a:gd name="T24" fmla="*/ 691 h 691"/>
                                </a:gdLst>
                                <a:ahLst/>
                                <a:cxnLst>
                                  <a:cxn ang="T14">
                                    <a:pos x="T0" y="T1"/>
                                  </a:cxn>
                                  <a:cxn ang="T15">
                                    <a:pos x="T2" y="T3"/>
                                  </a:cxn>
                                  <a:cxn ang="T16">
                                    <a:pos x="T4" y="T5"/>
                                  </a:cxn>
                                  <a:cxn ang="T17">
                                    <a:pos x="T6" y="T7"/>
                                  </a:cxn>
                                  <a:cxn ang="T18">
                                    <a:pos x="T8" y="T9"/>
                                  </a:cxn>
                                  <a:cxn ang="T19">
                                    <a:pos x="T10" y="T11"/>
                                  </a:cxn>
                                  <a:cxn ang="T20">
                                    <a:pos x="T12" y="T13"/>
                                  </a:cxn>
                                </a:cxnLst>
                                <a:rect l="T21" t="T22" r="T23" b="T24"/>
                                <a:pathLst>
                                  <a:path w="1836" h="691">
                                    <a:moveTo>
                                      <a:pt x="80" y="0"/>
                                    </a:moveTo>
                                    <a:lnTo>
                                      <a:pt x="1173" y="549"/>
                                    </a:lnTo>
                                    <a:lnTo>
                                      <a:pt x="1836" y="549"/>
                                    </a:lnTo>
                                    <a:lnTo>
                                      <a:pt x="1836" y="691"/>
                                    </a:lnTo>
                                    <a:lnTo>
                                      <a:pt x="1042" y="691"/>
                                    </a:lnTo>
                                    <a:lnTo>
                                      <a:pt x="0" y="159"/>
                                    </a:lnTo>
                                    <a:lnTo>
                                      <a:pt x="80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02" name="Line 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279" y="2377"/>
                                <a:ext cx="537" cy="269"/>
                              </a:xfrm>
                              <a:prstGeom prst="line">
                                <a:avLst/>
                              </a:pr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200" name="Freeform 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87" y="2421"/>
                              <a:ext cx="495" cy="292"/>
                            </a:xfrm>
                            <a:custGeom>
                              <a:avLst/>
                              <a:gdLst>
                                <a:gd name="T0" fmla="*/ 1 w 990"/>
                                <a:gd name="T1" fmla="*/ 0 h 583"/>
                                <a:gd name="T2" fmla="*/ 0 w 990"/>
                                <a:gd name="T3" fmla="*/ 1 h 583"/>
                                <a:gd name="T4" fmla="*/ 1 w 990"/>
                                <a:gd name="T5" fmla="*/ 1 h 583"/>
                                <a:gd name="T6" fmla="*/ 1 w 990"/>
                                <a:gd name="T7" fmla="*/ 1 h 583"/>
                                <a:gd name="T8" fmla="*/ 1 w 990"/>
                                <a:gd name="T9" fmla="*/ 0 h 583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990"/>
                                <a:gd name="T16" fmla="*/ 0 h 583"/>
                                <a:gd name="T17" fmla="*/ 990 w 990"/>
                                <a:gd name="T18" fmla="*/ 583 h 583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990" h="583">
                                  <a:moveTo>
                                    <a:pt x="54" y="0"/>
                                  </a:moveTo>
                                  <a:lnTo>
                                    <a:pt x="0" y="113"/>
                                  </a:lnTo>
                                  <a:lnTo>
                                    <a:pt x="938" y="583"/>
                                  </a:lnTo>
                                  <a:lnTo>
                                    <a:pt x="990" y="468"/>
                                  </a:lnTo>
                                  <a:lnTo>
                                    <a:pt x="54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197" name="Group 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0" y="1180"/>
                            <a:ext cx="742" cy="1216"/>
                            <a:chOff x="2490" y="1180"/>
                            <a:chExt cx="742" cy="1216"/>
                          </a:xfrm>
                          <a:grpFill/>
                        </p:grpSpPr>
                        <p:sp>
                          <p:nvSpPr>
                            <p:cNvPr id="1109" name="Freeform 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43" y="2155"/>
                              <a:ext cx="213" cy="189"/>
                            </a:xfrm>
                            <a:custGeom>
                              <a:avLst/>
                              <a:gdLst>
                                <a:gd name="T0" fmla="*/ 1 w 426"/>
                                <a:gd name="T1" fmla="*/ 0 h 376"/>
                                <a:gd name="T2" fmla="*/ 0 w 426"/>
                                <a:gd name="T3" fmla="*/ 1 h 376"/>
                                <a:gd name="T4" fmla="*/ 1 w 426"/>
                                <a:gd name="T5" fmla="*/ 1 h 376"/>
                                <a:gd name="T6" fmla="*/ 1 w 426"/>
                                <a:gd name="T7" fmla="*/ 1 h 376"/>
                                <a:gd name="T8" fmla="*/ 1 w 426"/>
                                <a:gd name="T9" fmla="*/ 0 h 376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426"/>
                                <a:gd name="T16" fmla="*/ 0 h 376"/>
                                <a:gd name="T17" fmla="*/ 426 w 426"/>
                                <a:gd name="T18" fmla="*/ 376 h 376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426" h="376">
                                  <a:moveTo>
                                    <a:pt x="105" y="0"/>
                                  </a:moveTo>
                                  <a:lnTo>
                                    <a:pt x="0" y="213"/>
                                  </a:lnTo>
                                  <a:lnTo>
                                    <a:pt x="326" y="376"/>
                                  </a:lnTo>
                                  <a:lnTo>
                                    <a:pt x="426" y="177"/>
                                  </a:lnTo>
                                  <a:lnTo>
                                    <a:pt x="105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98" name="Group 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14" y="1545"/>
                              <a:ext cx="459" cy="637"/>
                              <a:chOff x="2614" y="1545"/>
                              <a:chExt cx="459" cy="637"/>
                            </a:xfrm>
                            <a:grpFill/>
                          </p:grpSpPr>
                          <p:sp>
                            <p:nvSpPr>
                              <p:cNvPr id="1196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4" y="1545"/>
                                <a:ext cx="459" cy="637"/>
                              </a:xfrm>
                              <a:custGeom>
                                <a:avLst/>
                                <a:gdLst>
                                  <a:gd name="T0" fmla="*/ 1 w 918"/>
                                  <a:gd name="T1" fmla="*/ 0 h 1275"/>
                                  <a:gd name="T2" fmla="*/ 1 w 918"/>
                                  <a:gd name="T3" fmla="*/ 0 h 1275"/>
                                  <a:gd name="T4" fmla="*/ 1 w 918"/>
                                  <a:gd name="T5" fmla="*/ 0 h 1275"/>
                                  <a:gd name="T6" fmla="*/ 0 w 918"/>
                                  <a:gd name="T7" fmla="*/ 0 h 1275"/>
                                  <a:gd name="T8" fmla="*/ 1 w 918"/>
                                  <a:gd name="T9" fmla="*/ 0 h 1275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918"/>
                                  <a:gd name="T16" fmla="*/ 0 h 1275"/>
                                  <a:gd name="T17" fmla="*/ 918 w 918"/>
                                  <a:gd name="T18" fmla="*/ 1275 h 1275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918" h="1275">
                                    <a:moveTo>
                                      <a:pt x="530" y="0"/>
                                    </a:moveTo>
                                    <a:lnTo>
                                      <a:pt x="918" y="211"/>
                                    </a:lnTo>
                                    <a:lnTo>
                                      <a:pt x="390" y="1275"/>
                                    </a:lnTo>
                                    <a:lnTo>
                                      <a:pt x="0" y="1061"/>
                                    </a:lnTo>
                                    <a:lnTo>
                                      <a:pt x="530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197" name="Freeform 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7" y="1598"/>
                                <a:ext cx="299" cy="531"/>
                              </a:xfrm>
                              <a:custGeom>
                                <a:avLst/>
                                <a:gdLst>
                                  <a:gd name="T0" fmla="*/ 1 w 597"/>
                                  <a:gd name="T1" fmla="*/ 0 h 1062"/>
                                  <a:gd name="T2" fmla="*/ 0 w 597"/>
                                  <a:gd name="T3" fmla="*/ 1 h 1062"/>
                                  <a:gd name="T4" fmla="*/ 1 w 597"/>
                                  <a:gd name="T5" fmla="*/ 1 h 1062"/>
                                  <a:gd name="T6" fmla="*/ 1 w 597"/>
                                  <a:gd name="T7" fmla="*/ 1 h 1062"/>
                                  <a:gd name="T8" fmla="*/ 1 w 597"/>
                                  <a:gd name="T9" fmla="*/ 0 h 1062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97"/>
                                  <a:gd name="T16" fmla="*/ 0 h 1062"/>
                                  <a:gd name="T17" fmla="*/ 597 w 597"/>
                                  <a:gd name="T18" fmla="*/ 1062 h 1062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97" h="1062">
                                    <a:moveTo>
                                      <a:pt x="529" y="0"/>
                                    </a:moveTo>
                                    <a:lnTo>
                                      <a:pt x="0" y="1026"/>
                                    </a:lnTo>
                                    <a:lnTo>
                                      <a:pt x="71" y="1062"/>
                                    </a:lnTo>
                                    <a:lnTo>
                                      <a:pt x="597" y="40"/>
                                    </a:lnTo>
                                    <a:lnTo>
                                      <a:pt x="529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99" name="Group 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844" y="1180"/>
                              <a:ext cx="388" cy="506"/>
                              <a:chOff x="2844" y="1180"/>
                              <a:chExt cx="388" cy="506"/>
                            </a:xfrm>
                            <a:grpFill/>
                          </p:grpSpPr>
                          <p:sp>
                            <p:nvSpPr>
                              <p:cNvPr id="1147" name="Freeform 7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10" y="1233"/>
                                <a:ext cx="177" cy="223"/>
                              </a:xfrm>
                              <a:custGeom>
                                <a:avLst/>
                                <a:gdLst>
                                  <a:gd name="T0" fmla="*/ 1 w 354"/>
                                  <a:gd name="T1" fmla="*/ 0 h 446"/>
                                  <a:gd name="T2" fmla="*/ 0 w 354"/>
                                  <a:gd name="T3" fmla="*/ 1 h 446"/>
                                  <a:gd name="T4" fmla="*/ 1 w 354"/>
                                  <a:gd name="T5" fmla="*/ 1 h 446"/>
                                  <a:gd name="T6" fmla="*/ 1 w 354"/>
                                  <a:gd name="T7" fmla="*/ 1 h 446"/>
                                  <a:gd name="T8" fmla="*/ 1 w 354"/>
                                  <a:gd name="T9" fmla="*/ 0 h 446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354"/>
                                  <a:gd name="T16" fmla="*/ 0 h 446"/>
                                  <a:gd name="T17" fmla="*/ 354 w 354"/>
                                  <a:gd name="T18" fmla="*/ 446 h 446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354" h="446">
                                    <a:moveTo>
                                      <a:pt x="179" y="0"/>
                                    </a:moveTo>
                                    <a:lnTo>
                                      <a:pt x="0" y="327"/>
                                    </a:lnTo>
                                    <a:lnTo>
                                      <a:pt x="205" y="446"/>
                                    </a:lnTo>
                                    <a:lnTo>
                                      <a:pt x="354" y="88"/>
                                    </a:lnTo>
                                    <a:lnTo>
                                      <a:pt x="179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148" name="Freeform 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36" y="1452"/>
                                <a:ext cx="155" cy="128"/>
                              </a:xfrm>
                              <a:custGeom>
                                <a:avLst/>
                                <a:gdLst>
                                  <a:gd name="T0" fmla="*/ 1 w 309"/>
                                  <a:gd name="T1" fmla="*/ 0 h 255"/>
                                  <a:gd name="T2" fmla="*/ 0 w 309"/>
                                  <a:gd name="T3" fmla="*/ 1 h 255"/>
                                  <a:gd name="T4" fmla="*/ 1 w 309"/>
                                  <a:gd name="T5" fmla="*/ 1 h 255"/>
                                  <a:gd name="T6" fmla="*/ 1 w 309"/>
                                  <a:gd name="T7" fmla="*/ 1 h 255"/>
                                  <a:gd name="T8" fmla="*/ 1 w 309"/>
                                  <a:gd name="T9" fmla="*/ 0 h 255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309"/>
                                  <a:gd name="T16" fmla="*/ 0 h 255"/>
                                  <a:gd name="T17" fmla="*/ 309 w 309"/>
                                  <a:gd name="T18" fmla="*/ 255 h 255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309" h="255">
                                    <a:moveTo>
                                      <a:pt x="66" y="0"/>
                                    </a:moveTo>
                                    <a:lnTo>
                                      <a:pt x="0" y="114"/>
                                    </a:lnTo>
                                    <a:lnTo>
                                      <a:pt x="249" y="255"/>
                                    </a:lnTo>
                                    <a:lnTo>
                                      <a:pt x="309" y="132"/>
                                    </a:lnTo>
                                    <a:lnTo>
                                      <a:pt x="66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00" name="Group 8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844" y="1474"/>
                                <a:ext cx="281" cy="212"/>
                                <a:chOff x="2844" y="1474"/>
                                <a:chExt cx="281" cy="212"/>
                              </a:xfrm>
                              <a:grpFill/>
                            </p:grpSpPr>
                            <p:sp>
                              <p:nvSpPr>
                                <p:cNvPr id="1183" name="Freeform 8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844" y="1474"/>
                                  <a:ext cx="281" cy="212"/>
                                </a:xfrm>
                                <a:custGeom>
                                  <a:avLst/>
                                  <a:gdLst>
                                    <a:gd name="T0" fmla="*/ 0 w 564"/>
                                    <a:gd name="T1" fmla="*/ 0 h 425"/>
                                    <a:gd name="T2" fmla="*/ 0 w 564"/>
                                    <a:gd name="T3" fmla="*/ 0 h 425"/>
                                    <a:gd name="T4" fmla="*/ 0 w 564"/>
                                    <a:gd name="T5" fmla="*/ 0 h 425"/>
                                    <a:gd name="T6" fmla="*/ 0 w 564"/>
                                    <a:gd name="T7" fmla="*/ 0 h 425"/>
                                    <a:gd name="T8" fmla="*/ 0 w 564"/>
                                    <a:gd name="T9" fmla="*/ 0 h 425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564"/>
                                    <a:gd name="T16" fmla="*/ 0 h 425"/>
                                    <a:gd name="T17" fmla="*/ 564 w 564"/>
                                    <a:gd name="T18" fmla="*/ 425 h 425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564" h="425">
                                      <a:moveTo>
                                        <a:pt x="70" y="0"/>
                                      </a:moveTo>
                                      <a:lnTo>
                                        <a:pt x="564" y="283"/>
                                      </a:lnTo>
                                      <a:lnTo>
                                        <a:pt x="494" y="425"/>
                                      </a:lnTo>
                                      <a:lnTo>
                                        <a:pt x="0" y="142"/>
                                      </a:lnTo>
                                      <a:lnTo>
                                        <a:pt x="7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201" name="Group 8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57" y="1482"/>
                                  <a:ext cx="257" cy="198"/>
                                  <a:chOff x="2857" y="1482"/>
                                  <a:chExt cx="257" cy="198"/>
                                </a:xfrm>
                                <a:grpFill/>
                              </p:grpSpPr>
                              <p:sp>
                                <p:nvSpPr>
                                  <p:cNvPr id="1185" name="Line 8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857" y="1482"/>
                                    <a:ext cx="33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6" name="Line 8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888" y="1499"/>
                                    <a:ext cx="36" cy="7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7" name="Line 8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79" y="1611"/>
                                    <a:ext cx="35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8" name="Line 8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871" y="1489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9" name="Line 8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11" y="1514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0" name="Line 8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74" y="1549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1" name="Line 9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66" y="1601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2" name="Line 9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49" y="1593"/>
                                    <a:ext cx="35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3" name="Line 9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31" y="1582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4" name="Line 93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10" y="1568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5" name="Line 9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40" y="1529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202" name="Group 9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933" y="1369"/>
                                <a:ext cx="230" cy="178"/>
                                <a:chOff x="2933" y="1369"/>
                                <a:chExt cx="230" cy="178"/>
                              </a:xfrm>
                              <a:grpFill/>
                            </p:grpSpPr>
                            <p:sp>
                              <p:nvSpPr>
                                <p:cNvPr id="1168" name="Freeform 9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933" y="1369"/>
                                  <a:ext cx="230" cy="178"/>
                                </a:xfrm>
                                <a:custGeom>
                                  <a:avLst/>
                                  <a:gdLst>
                                    <a:gd name="T0" fmla="*/ 0 w 460"/>
                                    <a:gd name="T1" fmla="*/ 0 h 357"/>
                                    <a:gd name="T2" fmla="*/ 1 w 460"/>
                                    <a:gd name="T3" fmla="*/ 0 h 357"/>
                                    <a:gd name="T4" fmla="*/ 1 w 460"/>
                                    <a:gd name="T5" fmla="*/ 0 h 357"/>
                                    <a:gd name="T6" fmla="*/ 1 w 460"/>
                                    <a:gd name="T7" fmla="*/ 0 h 357"/>
                                    <a:gd name="T8" fmla="*/ 0 w 460"/>
                                    <a:gd name="T9" fmla="*/ 0 h 357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460"/>
                                    <a:gd name="T16" fmla="*/ 0 h 357"/>
                                    <a:gd name="T17" fmla="*/ 460 w 460"/>
                                    <a:gd name="T18" fmla="*/ 357 h 357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460" h="357">
                                      <a:moveTo>
                                        <a:pt x="0" y="138"/>
                                      </a:moveTo>
                                      <a:lnTo>
                                        <a:pt x="385" y="357"/>
                                      </a:lnTo>
                                      <a:lnTo>
                                        <a:pt x="460" y="213"/>
                                      </a:lnTo>
                                      <a:lnTo>
                                        <a:pt x="68" y="0"/>
                                      </a:lnTo>
                                      <a:lnTo>
                                        <a:pt x="0" y="138"/>
                                      </a:lnTo>
                                      <a:close/>
                                    </a:path>
                                  </a:pathLst>
                                </a:cu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203" name="Group 9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942" y="1373"/>
                                  <a:ext cx="211" cy="169"/>
                                  <a:chOff x="2942" y="1373"/>
                                  <a:chExt cx="211" cy="169"/>
                                </a:xfrm>
                                <a:grpFill/>
                              </p:grpSpPr>
                              <p:sp>
                                <p:nvSpPr>
                                  <p:cNvPr id="1170" name="Line 9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22" y="1418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1" name="Line 9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52" y="1380"/>
                                    <a:ext cx="35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2" name="Line 10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91" y="1456"/>
                                    <a:ext cx="34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3" name="Line 10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42" y="1373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4" name="Line 10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65" y="1386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5" name="Line 103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00" y="1406"/>
                                    <a:ext cx="35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6" name="Line 10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10" y="1465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7" name="Line 10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18" y="1471"/>
                                    <a:ext cx="35" cy="7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8" name="Line 10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00" y="1461"/>
                                    <a:ext cx="36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9" name="Line 10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79" y="1448"/>
                                    <a:ext cx="33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0" name="Line 10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81" y="1394"/>
                                    <a:ext cx="35" cy="7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1" name="Line 10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47" y="1430"/>
                                    <a:ext cx="34" cy="7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2" name="Line 11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63" y="1441"/>
                                    <a:ext cx="34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204" name="Group 11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078" y="1180"/>
                                <a:ext cx="154" cy="110"/>
                                <a:chOff x="3078" y="1180"/>
                                <a:chExt cx="154" cy="110"/>
                              </a:xfrm>
                              <a:grpFill/>
                            </p:grpSpPr>
                            <p:sp>
                              <p:nvSpPr>
                                <p:cNvPr id="1152" name="Freeform 11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078" y="1180"/>
                                  <a:ext cx="154" cy="110"/>
                                </a:xfrm>
                                <a:custGeom>
                                  <a:avLst/>
                                  <a:gdLst>
                                    <a:gd name="T0" fmla="*/ 0 w 309"/>
                                    <a:gd name="T1" fmla="*/ 1 h 219"/>
                                    <a:gd name="T2" fmla="*/ 0 w 309"/>
                                    <a:gd name="T3" fmla="*/ 1 h 219"/>
                                    <a:gd name="T4" fmla="*/ 0 w 309"/>
                                    <a:gd name="T5" fmla="*/ 1 h 219"/>
                                    <a:gd name="T6" fmla="*/ 0 w 309"/>
                                    <a:gd name="T7" fmla="*/ 0 h 219"/>
                                    <a:gd name="T8" fmla="*/ 0 w 309"/>
                                    <a:gd name="T9" fmla="*/ 1 h 219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309"/>
                                    <a:gd name="T16" fmla="*/ 0 h 219"/>
                                    <a:gd name="T17" fmla="*/ 309 w 309"/>
                                    <a:gd name="T18" fmla="*/ 219 h 219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309" h="219">
                                      <a:moveTo>
                                        <a:pt x="0" y="85"/>
                                      </a:moveTo>
                                      <a:lnTo>
                                        <a:pt x="263" y="219"/>
                                      </a:lnTo>
                                      <a:lnTo>
                                        <a:pt x="309" y="131"/>
                                      </a:lnTo>
                                      <a:lnTo>
                                        <a:pt x="42" y="0"/>
                                      </a:lnTo>
                                      <a:lnTo>
                                        <a:pt x="0" y="85"/>
                                      </a:lnTo>
                                      <a:close/>
                                    </a:path>
                                  </a:pathLst>
                                </a:cu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205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082" y="1182"/>
                                  <a:ext cx="144" cy="105"/>
                                  <a:chOff x="3082" y="1182"/>
                                  <a:chExt cx="144" cy="105"/>
                                </a:xfrm>
                                <a:grpFill/>
                              </p:grpSpPr>
                              <p:sp>
                                <p:nvSpPr>
                                  <p:cNvPr id="1154" name="Line 11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82" y="1182"/>
                                    <a:ext cx="20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5" name="Line 11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205" y="1245"/>
                                    <a:ext cx="21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6" name="Line 11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87" y="1185"/>
                                    <a:ext cx="20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7" name="Line 11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99" y="1241"/>
                                    <a:ext cx="22" cy="43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8" name="Line 11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93" y="1188"/>
                                    <a:ext cx="21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9" name="Line 11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00" y="1192"/>
                                    <a:ext cx="21" cy="43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0" name="Line 12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93" y="1238"/>
                                    <a:ext cx="22" cy="4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1" name="Line 12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85" y="1234"/>
                                    <a:ext cx="22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2" name="Line 12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08" y="1196"/>
                                    <a:ext cx="23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3" name="Line 123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75" y="1229"/>
                                    <a:ext cx="23" cy="43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4" name="Line 12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19" y="1201"/>
                                    <a:ext cx="21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5" name="Line 12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64" y="1224"/>
                                    <a:ext cx="22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6" name="Line 12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33" y="1208"/>
                                    <a:ext cx="20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7" name="Line 12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48" y="1216"/>
                                    <a:ext cx="22" cy="4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206" name="Group 1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0" y="2245"/>
                              <a:ext cx="251" cy="151"/>
                              <a:chOff x="2490" y="2245"/>
                              <a:chExt cx="251" cy="151"/>
                            </a:xfrm>
                            <a:grpFill/>
                          </p:grpSpPr>
                          <p:sp>
                            <p:nvSpPr>
                              <p:cNvPr id="1129" name="Freeform 1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90" y="2245"/>
                                <a:ext cx="251" cy="151"/>
                              </a:xfrm>
                              <a:custGeom>
                                <a:avLst/>
                                <a:gdLst>
                                  <a:gd name="T0" fmla="*/ 1 w 502"/>
                                  <a:gd name="T1" fmla="*/ 0 h 303"/>
                                  <a:gd name="T2" fmla="*/ 1 w 502"/>
                                  <a:gd name="T3" fmla="*/ 0 h 303"/>
                                  <a:gd name="T4" fmla="*/ 1 w 502"/>
                                  <a:gd name="T5" fmla="*/ 0 h 303"/>
                                  <a:gd name="T6" fmla="*/ 0 w 502"/>
                                  <a:gd name="T7" fmla="*/ 0 h 303"/>
                                  <a:gd name="T8" fmla="*/ 1 w 502"/>
                                  <a:gd name="T9" fmla="*/ 0 h 30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02"/>
                                  <a:gd name="T16" fmla="*/ 0 h 303"/>
                                  <a:gd name="T17" fmla="*/ 502 w 502"/>
                                  <a:gd name="T18" fmla="*/ 303 h 30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02" h="303">
                                    <a:moveTo>
                                      <a:pt x="36" y="0"/>
                                    </a:moveTo>
                                    <a:lnTo>
                                      <a:pt x="502" y="235"/>
                                    </a:lnTo>
                                    <a:lnTo>
                                      <a:pt x="468" y="303"/>
                                    </a:lnTo>
                                    <a:lnTo>
                                      <a:pt x="0" y="70"/>
                                    </a:lnTo>
                                    <a:lnTo>
                                      <a:pt x="36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07" name="Group 13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00" y="2251"/>
                                <a:ext cx="233" cy="141"/>
                                <a:chOff x="2500" y="2251"/>
                                <a:chExt cx="233" cy="141"/>
                              </a:xfrm>
                              <a:grpFill/>
                            </p:grpSpPr>
                            <p:sp>
                              <p:nvSpPr>
                                <p:cNvPr id="1131" name="Line 13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00" y="2251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2" name="Line 13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10" y="2256"/>
                                  <a:ext cx="16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3" name="Line 13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18" y="2359"/>
                                  <a:ext cx="15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4" name="Line 13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20" y="2260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5" name="Line 13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34" y="2268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6" name="Line 13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53" y="2277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7" name="Line 13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74" y="2286"/>
                                  <a:ext cx="16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8" name="Line 13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93" y="2296"/>
                                  <a:ext cx="17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9" name="Line 13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10" y="2356"/>
                                  <a:ext cx="17" cy="32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0" name="Line 14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99" y="2351"/>
                                  <a:ext cx="17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1" name="Line 14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91" y="2346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2" name="Line 14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81" y="2341"/>
                                  <a:ext cx="16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3" name="Line 14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69" y="2334"/>
                                  <a:ext cx="16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4" name="Line 14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52" y="2327"/>
                                  <a:ext cx="17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5" name="Line 14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34" y="2316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6" name="Line 14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13" y="2306"/>
                                  <a:ext cx="16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208" name="Group 1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43" y="2058"/>
                              <a:ext cx="300" cy="216"/>
                              <a:chOff x="2543" y="2058"/>
                              <a:chExt cx="300" cy="216"/>
                            </a:xfrm>
                            <a:grpFill/>
                          </p:grpSpPr>
                          <p:sp>
                            <p:nvSpPr>
                              <p:cNvPr id="1114" name="Freeform 14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43" y="2058"/>
                                <a:ext cx="300" cy="216"/>
                              </a:xfrm>
                              <a:custGeom>
                                <a:avLst/>
                                <a:gdLst>
                                  <a:gd name="T0" fmla="*/ 1 w 599"/>
                                  <a:gd name="T1" fmla="*/ 0 h 432"/>
                                  <a:gd name="T2" fmla="*/ 1 w 599"/>
                                  <a:gd name="T3" fmla="*/ 1 h 432"/>
                                  <a:gd name="T4" fmla="*/ 1 w 599"/>
                                  <a:gd name="T5" fmla="*/ 1 h 432"/>
                                  <a:gd name="T6" fmla="*/ 0 w 599"/>
                                  <a:gd name="T7" fmla="*/ 1 h 432"/>
                                  <a:gd name="T8" fmla="*/ 1 w 599"/>
                                  <a:gd name="T9" fmla="*/ 0 h 432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99"/>
                                  <a:gd name="T16" fmla="*/ 0 h 432"/>
                                  <a:gd name="T17" fmla="*/ 599 w 599"/>
                                  <a:gd name="T18" fmla="*/ 432 h 432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99" h="432">
                                    <a:moveTo>
                                      <a:pt x="71" y="0"/>
                                    </a:moveTo>
                                    <a:lnTo>
                                      <a:pt x="599" y="288"/>
                                    </a:lnTo>
                                    <a:lnTo>
                                      <a:pt x="529" y="432"/>
                                    </a:lnTo>
                                    <a:lnTo>
                                      <a:pt x="0" y="141"/>
                                    </a:lnTo>
                                    <a:lnTo>
                                      <a:pt x="71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09" name="Group 14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56" y="2066"/>
                                <a:ext cx="277" cy="202"/>
                                <a:chOff x="2556" y="2066"/>
                                <a:chExt cx="277" cy="202"/>
                              </a:xfrm>
                              <a:grpFill/>
                            </p:grpSpPr>
                            <p:sp>
                              <p:nvSpPr>
                                <p:cNvPr id="1116" name="Line 15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87" y="2082"/>
                                  <a:ext cx="35" cy="69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17" name="Line 15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98" y="2197"/>
                                  <a:ext cx="35" cy="71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18" name="Line 15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70" y="2074"/>
                                  <a:ext cx="35" cy="68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19" name="Line 15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08" y="2093"/>
                                  <a:ext cx="34" cy="69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0" name="Line 15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58" y="2122"/>
                                  <a:ext cx="35" cy="69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1" name="Line 15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87" y="2191"/>
                                  <a:ext cx="35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2" name="Line 15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73" y="2184"/>
                                  <a:ext cx="36" cy="71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3" name="Line 15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58" y="2175"/>
                                  <a:ext cx="35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4" name="Line 15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92" y="2139"/>
                                  <a:ext cx="35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5" name="Line 15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33" y="2106"/>
                                  <a:ext cx="34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6" name="Line 16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39" y="2165"/>
                                  <a:ext cx="35" cy="71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7" name="Line 16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19" y="2152"/>
                                  <a:ext cx="35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8" name="Line 16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56" y="2066"/>
                                  <a:ext cx="35" cy="68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210" name="Group 1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0" y="3173"/>
                            <a:ext cx="1578" cy="243"/>
                            <a:chOff x="2090" y="3173"/>
                            <a:chExt cx="1578" cy="243"/>
                          </a:xfrm>
                          <a:grpFill/>
                        </p:grpSpPr>
                        <p:sp>
                          <p:nvSpPr>
                            <p:cNvPr id="1107" name="Rectangle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0" y="3301"/>
                              <a:ext cx="1578" cy="115"/>
                            </a:xfrm>
                            <a:prstGeom prst="rect">
                              <a:avLst/>
                            </a:prstGeom>
                            <a:grpFill/>
                            <a:ln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108" name="Rectangle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08" y="3173"/>
                              <a:ext cx="1341" cy="124"/>
                            </a:xfrm>
                            <a:prstGeom prst="rect">
                              <a:avLst/>
                            </a:prstGeom>
                            <a:grpFill/>
                            <a:ln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102" name="Text Box 16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01" y="3860"/>
                          <a:ext cx="233" cy="155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000" b="1" dirty="0">
                              <a:cs typeface="Arial" charset="0"/>
                            </a:rPr>
                            <a:t>Lab</a:t>
                          </a:r>
                        </a:p>
                      </p:txBody>
                    </p:sp>
                  </p:grpSp>
                  <p:pic>
                    <p:nvPicPr>
                      <p:cNvPr id="2112" name="Picture 167" descr="NEWBLD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323" y="5725155"/>
                        <a:ext cx="657225" cy="5843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097" name="Text Box 1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80462" y="6228677"/>
                        <a:ext cx="875250" cy="292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sz="1300" b="1" i="1" dirty="0">
                            <a:cs typeface="Arial" charset="0"/>
                          </a:rPr>
                          <a:t>Resources</a:t>
                        </a:r>
                        <a:endParaRPr lang="en-US" sz="1300" b="1" dirty="0">
                          <a:cs typeface="Arial" charset="0"/>
                        </a:endParaRPr>
                      </a:p>
                    </p:txBody>
                  </p:sp>
                  <p:grpSp>
                    <p:nvGrpSpPr>
                      <p:cNvPr id="212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93692" y="5747385"/>
                        <a:ext cx="485775" cy="760597"/>
                        <a:chOff x="1426" y="3546"/>
                        <a:chExt cx="306" cy="479"/>
                      </a:xfrm>
                      <a:noFill/>
                    </p:grpSpPr>
                    <p:sp>
                      <p:nvSpPr>
                        <p:cNvPr id="1099" name="Text Box 1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6" y="3860"/>
                          <a:ext cx="306" cy="165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100" b="1" dirty="0">
                              <a:cs typeface="Arial" charset="0"/>
                            </a:rPr>
                            <a:t>Dana</a:t>
                          </a:r>
                        </a:p>
                      </p:txBody>
                    </p:sp>
                    <p:pic>
                      <p:nvPicPr>
                        <p:cNvPr id="1100" name="Picture 171" descr="MONEYBA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" y="3546"/>
                          <a:ext cx="288" cy="346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sp>
                  <p:nvSpPr>
                    <p:cNvPr id="256" name="Flowchart: Manual Operation 255"/>
                    <p:cNvSpPr/>
                    <p:nvPr/>
                  </p:nvSpPr>
                  <p:spPr>
                    <a:xfrm rot="10800000">
                      <a:off x="1503186" y="4505555"/>
                      <a:ext cx="4555819" cy="842483"/>
                    </a:xfrm>
                    <a:prstGeom prst="flowChartManualOperation">
                      <a:avLst/>
                    </a:prstGeom>
                    <a:solidFill>
                      <a:srgbClr val="FCFCA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13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2917" y="4572708"/>
                      <a:ext cx="2969588" cy="1073659"/>
                      <a:chOff x="1541" y="2830"/>
                      <a:chExt cx="1872" cy="671"/>
                    </a:xfrm>
                    <a:noFill/>
                  </p:grpSpPr>
                  <p:sp>
                    <p:nvSpPr>
                      <p:cNvPr id="1233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41" y="2908"/>
                        <a:ext cx="1872" cy="518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en-GB">
                          <a:cs typeface="Arial" charset="0"/>
                        </a:endParaRPr>
                      </a:p>
                    </p:txBody>
                  </p:sp>
                  <p:graphicFrame>
                    <p:nvGraphicFramePr>
                      <p:cNvPr id="2050" name="Object 23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133" y="2917"/>
                      <a:ext cx="672" cy="574"/>
                    </p:xfrm>
                    <a:graphic>
                      <a:graphicData uri="http://schemas.openxmlformats.org/presentationml/2006/ole">
                        <p:oleObj spid="_x0000_s165916" name="Clip" r:id="rId15" imgW="3657600" imgH="2437790" progId="">
                          <p:embed/>
                        </p:oleObj>
                      </a:graphicData>
                    </a:graphic>
                  </p:graphicFrame>
                  <p:pic>
                    <p:nvPicPr>
                      <p:cNvPr id="1234" name="Picture 24" descr="PLANNG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" y="2830"/>
                        <a:ext cx="432" cy="433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235" name="Picture 25" descr="OFFIC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" y="2830"/>
                        <a:ext cx="480" cy="451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6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61" y="3299"/>
                        <a:ext cx="1016" cy="20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sz="1500" b="1" i="1" dirty="0" err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Arial" charset="0"/>
                          </a:rPr>
                          <a:t>Dosen</a:t>
                        </a:r>
                        <a:r>
                          <a:rPr lang="en-US" sz="150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Arial" charset="0"/>
                          </a:rPr>
                          <a:t> - </a:t>
                        </a:r>
                        <a:r>
                          <a:rPr lang="en-US" sz="1500" b="1" i="1" dirty="0" err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Arial" charset="0"/>
                          </a:rPr>
                          <a:t>pengelola</a:t>
                        </a:r>
                        <a:endParaRPr lang="en-US" sz="1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36" name="Rectangle 235"/>
              <p:cNvSpPr/>
              <p:nvPr/>
            </p:nvSpPr>
            <p:spPr>
              <a:xfrm rot="18998625">
                <a:off x="847831" y="5532825"/>
                <a:ext cx="332241" cy="10225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2460886">
                <a:off x="6179858" y="5520615"/>
                <a:ext cx="332241" cy="10073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1" name="Straight Connector 260"/>
            <p:cNvCxnSpPr/>
            <p:nvPr/>
          </p:nvCxnSpPr>
          <p:spPr>
            <a:xfrm>
              <a:off x="806668" y="6429763"/>
              <a:ext cx="5714252" cy="152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61"/>
          <p:cNvGrpSpPr>
            <a:grpSpLocks/>
          </p:cNvGrpSpPr>
          <p:nvPr/>
        </p:nvGrpSpPr>
        <p:grpSpPr bwMode="auto">
          <a:xfrm>
            <a:off x="780497" y="986038"/>
            <a:ext cx="5082776" cy="1750752"/>
            <a:chOff x="781051" y="985116"/>
            <a:chExt cx="5083174" cy="1752379"/>
          </a:xfrm>
        </p:grpSpPr>
        <p:grpSp>
          <p:nvGrpSpPr>
            <p:cNvPr id="226" name="Group 172"/>
            <p:cNvGrpSpPr>
              <a:grpSpLocks/>
            </p:cNvGrpSpPr>
            <p:nvPr/>
          </p:nvGrpSpPr>
          <p:grpSpPr bwMode="auto">
            <a:xfrm>
              <a:off x="781051" y="985116"/>
              <a:ext cx="5083174" cy="1752379"/>
              <a:chOff x="449" y="672"/>
              <a:chExt cx="3202" cy="1104"/>
            </a:xfrm>
          </p:grpSpPr>
          <p:pic>
            <p:nvPicPr>
              <p:cNvPr id="2080" name="Picture 174" descr="GRADS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060" y="825"/>
                <a:ext cx="591" cy="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9" name="Group 176"/>
              <p:cNvGrpSpPr>
                <a:grpSpLocks/>
              </p:cNvGrpSpPr>
              <p:nvPr/>
            </p:nvGrpSpPr>
            <p:grpSpPr bwMode="auto">
              <a:xfrm>
                <a:off x="449" y="897"/>
                <a:ext cx="1140" cy="691"/>
                <a:chOff x="611" y="563"/>
                <a:chExt cx="1140" cy="691"/>
              </a:xfrm>
            </p:grpSpPr>
            <p:sp>
              <p:nvSpPr>
                <p:cNvPr id="1251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611" y="813"/>
                  <a:ext cx="576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lnSpc>
                      <a:spcPct val="90000"/>
                    </a:lnSpc>
                    <a:defRPr/>
                  </a:pPr>
                  <a:r>
                    <a:rPr lang="en-US" sz="1500" b="1" dirty="0" err="1">
                      <a:cs typeface="Arial" charset="0"/>
                    </a:rPr>
                    <a:t>Calon</a:t>
                  </a:r>
                  <a:r>
                    <a:rPr lang="en-US" sz="1500" b="1" dirty="0">
                      <a:cs typeface="Arial" charset="0"/>
                    </a:rPr>
                    <a:t> </a:t>
                  </a:r>
                  <a:r>
                    <a:rPr lang="en-US" sz="1500" b="1" dirty="0" err="1">
                      <a:cs typeface="Arial" charset="0"/>
                    </a:rPr>
                    <a:t>Mhs</a:t>
                  </a:r>
                  <a:r>
                    <a:rPr lang="en-US" sz="1500" b="1" dirty="0">
                      <a:cs typeface="Arial" charset="0"/>
                    </a:rPr>
                    <a:t> </a:t>
                  </a:r>
                </a:p>
              </p:txBody>
            </p:sp>
            <p:pic>
              <p:nvPicPr>
                <p:cNvPr id="2087" name="Picture 178" descr="incomin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245" y="563"/>
                  <a:ext cx="506" cy="6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30" name="Group 179"/>
              <p:cNvGrpSpPr>
                <a:grpSpLocks/>
              </p:cNvGrpSpPr>
              <p:nvPr/>
            </p:nvGrpSpPr>
            <p:grpSpPr bwMode="auto">
              <a:xfrm>
                <a:off x="1781" y="672"/>
                <a:ext cx="1007" cy="1104"/>
                <a:chOff x="1781" y="672"/>
                <a:chExt cx="1007" cy="1104"/>
              </a:xfrm>
            </p:grpSpPr>
            <p:sp>
              <p:nvSpPr>
                <p:cNvPr id="2083" name="AutoShape 180"/>
                <p:cNvSpPr>
                  <a:spLocks noChangeArrowheads="1"/>
                </p:cNvSpPr>
                <p:nvPr/>
              </p:nvSpPr>
              <p:spPr bwMode="auto">
                <a:xfrm>
                  <a:off x="1795" y="672"/>
                  <a:ext cx="984" cy="1104"/>
                </a:xfrm>
                <a:prstGeom prst="homePlate">
                  <a:avLst>
                    <a:gd name="adj" fmla="val 19"/>
                  </a:avLst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8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1781" y="1458"/>
                  <a:ext cx="1007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n-US" sz="1100" b="1" dirty="0">
                      <a:cs typeface="Arial" pitchFamily="34" charset="0"/>
                    </a:rPr>
                    <a:t>PROSES PEMBELAJARAN</a:t>
                  </a:r>
                </a:p>
              </p:txBody>
            </p:sp>
            <p:pic>
              <p:nvPicPr>
                <p:cNvPr id="2085" name="Picture 184" descr="TEACHME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1882" y="768"/>
                  <a:ext cx="816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54" name="Isosceles Triangle 253"/>
            <p:cNvSpPr/>
            <p:nvPr/>
          </p:nvSpPr>
          <p:spPr>
            <a:xfrm rot="5400000">
              <a:off x="3824295" y="1732798"/>
              <a:ext cx="1688211" cy="26312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1" name="Group 225"/>
          <p:cNvGrpSpPr>
            <a:grpSpLocks/>
          </p:cNvGrpSpPr>
          <p:nvPr/>
        </p:nvGrpSpPr>
        <p:grpSpPr bwMode="auto">
          <a:xfrm>
            <a:off x="1752074" y="1848440"/>
            <a:ext cx="4913743" cy="3701457"/>
            <a:chOff x="1794708" y="1905007"/>
            <a:chExt cx="4912521" cy="3701942"/>
          </a:xfrm>
        </p:grpSpPr>
        <p:sp>
          <p:nvSpPr>
            <p:cNvPr id="214" name="Rectangle 213"/>
            <p:cNvSpPr/>
            <p:nvPr/>
          </p:nvSpPr>
          <p:spPr>
            <a:xfrm>
              <a:off x="1794708" y="4400831"/>
              <a:ext cx="533400" cy="562287"/>
            </a:xfrm>
            <a:prstGeom prst="rect">
              <a:avLst/>
            </a:prstGeom>
            <a:noFill/>
            <a:ln>
              <a:solidFill>
                <a:srgbClr val="87C739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ln w="18000">
                    <a:solidFill>
                      <a:srgbClr val="87C739"/>
                    </a:solidFill>
                    <a:prstDash val="solid"/>
                    <a:miter lim="800000"/>
                  </a:ln>
                  <a:solidFill>
                    <a:srgbClr val="92D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166252" y="1905007"/>
              <a:ext cx="533365" cy="562287"/>
            </a:xfrm>
            <a:prstGeom prst="rect">
              <a:avLst/>
            </a:prstGeom>
            <a:noFill/>
            <a:ln>
              <a:solidFill>
                <a:srgbClr val="87C739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ln w="18000">
                    <a:solidFill>
                      <a:srgbClr val="87C739"/>
                    </a:solidFill>
                    <a:prstDash val="solid"/>
                    <a:miter lim="800000"/>
                  </a:ln>
                  <a:solidFill>
                    <a:srgbClr val="92D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67494" y="2177073"/>
              <a:ext cx="539735" cy="562287"/>
            </a:xfrm>
            <a:prstGeom prst="rect">
              <a:avLst/>
            </a:prstGeom>
            <a:noFill/>
            <a:ln>
              <a:solidFill>
                <a:srgbClr val="87C739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ln w="18000">
                    <a:solidFill>
                      <a:srgbClr val="87C739"/>
                    </a:solidFill>
                    <a:prstDash val="solid"/>
                    <a:miter lim="800000"/>
                  </a:ln>
                  <a:solidFill>
                    <a:srgbClr val="92D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105213" y="4419180"/>
              <a:ext cx="499279" cy="562287"/>
            </a:xfrm>
            <a:prstGeom prst="rect">
              <a:avLst/>
            </a:prstGeom>
            <a:noFill/>
            <a:ln>
              <a:solidFill>
                <a:srgbClr val="87C739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ln w="18000">
                    <a:solidFill>
                      <a:srgbClr val="87C739"/>
                    </a:solidFill>
                    <a:prstDash val="solid"/>
                    <a:miter lim="800000"/>
                  </a:ln>
                  <a:solidFill>
                    <a:srgbClr val="92D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5</a:t>
              </a:r>
              <a:endParaRPr lang="en-US" sz="2600" b="1" dirty="0">
                <a:ln w="18000">
                  <a:solidFill>
                    <a:srgbClr val="87C739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118421" y="5044662"/>
              <a:ext cx="486070" cy="562287"/>
            </a:xfrm>
            <a:prstGeom prst="rect">
              <a:avLst/>
            </a:prstGeom>
            <a:noFill/>
            <a:ln>
              <a:solidFill>
                <a:srgbClr val="87C739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ln w="18000">
                    <a:solidFill>
                      <a:srgbClr val="87C739"/>
                    </a:solidFill>
                    <a:prstDash val="solid"/>
                    <a:miter lim="800000"/>
                  </a:ln>
                  <a:solidFill>
                    <a:srgbClr val="92D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6</a:t>
              </a:r>
              <a:endParaRPr lang="en-US" sz="2600" b="1" dirty="0">
                <a:ln w="18000">
                  <a:solidFill>
                    <a:srgbClr val="87C739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314725" y="3523732"/>
              <a:ext cx="461145" cy="562287"/>
            </a:xfrm>
            <a:prstGeom prst="rect">
              <a:avLst/>
            </a:prstGeom>
            <a:noFill/>
            <a:ln>
              <a:solidFill>
                <a:srgbClr val="87C739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ln w="18000">
                    <a:solidFill>
                      <a:srgbClr val="87C739"/>
                    </a:solidFill>
                    <a:prstDash val="solid"/>
                    <a:miter lim="800000"/>
                  </a:ln>
                  <a:solidFill>
                    <a:srgbClr val="92D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798720" y="5035326"/>
              <a:ext cx="529388" cy="562287"/>
            </a:xfrm>
            <a:prstGeom prst="rect">
              <a:avLst/>
            </a:prstGeom>
            <a:noFill/>
            <a:ln>
              <a:solidFill>
                <a:srgbClr val="87C739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ln w="18000">
                    <a:solidFill>
                      <a:srgbClr val="87C739"/>
                    </a:solidFill>
                    <a:prstDash val="solid"/>
                    <a:miter lim="800000"/>
                  </a:ln>
                  <a:solidFill>
                    <a:srgbClr val="92D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823493" y="3519560"/>
              <a:ext cx="476218" cy="562287"/>
            </a:xfrm>
            <a:prstGeom prst="rect">
              <a:avLst/>
            </a:prstGeom>
            <a:noFill/>
            <a:ln>
              <a:solidFill>
                <a:srgbClr val="87C739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ln w="18000">
                    <a:solidFill>
                      <a:srgbClr val="87C739"/>
                    </a:solidFill>
                    <a:prstDash val="solid"/>
                    <a:miter lim="800000"/>
                  </a:ln>
                  <a:solidFill>
                    <a:srgbClr val="92D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242" name="Rectangle 241"/>
          <p:cNvSpPr/>
          <p:nvPr/>
        </p:nvSpPr>
        <p:spPr>
          <a:xfrm>
            <a:off x="381000" y="152400"/>
            <a:ext cx="33023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PENILAI KUALITAS PT</a:t>
            </a:r>
            <a:endParaRPr lang="en-US" sz="28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263" grpId="0" animBg="1"/>
      <p:bldP spid="4109" grpId="0" animBg="1"/>
      <p:bldP spid="228" grpId="0" animBg="1"/>
      <p:bldP spid="2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5"/>
          <p:cNvGrpSpPr/>
          <p:nvPr/>
        </p:nvGrpSpPr>
        <p:grpSpPr>
          <a:xfrm>
            <a:off x="7086602" y="228602"/>
            <a:ext cx="1758462" cy="6400800"/>
            <a:chOff x="7677150" y="228600"/>
            <a:chExt cx="1905000" cy="6400800"/>
          </a:xfrm>
          <a:solidFill>
            <a:srgbClr val="9CC25E"/>
          </a:solidFill>
        </p:grpSpPr>
        <p:sp>
          <p:nvSpPr>
            <p:cNvPr id="274" name="Rectangle 197"/>
            <p:cNvSpPr>
              <a:spLocks noChangeArrowheads="1"/>
            </p:cNvSpPr>
            <p:nvPr/>
          </p:nvSpPr>
          <p:spPr bwMode="auto">
            <a:xfrm>
              <a:off x="7677150" y="762000"/>
              <a:ext cx="1898446" cy="5867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7753349" y="228600"/>
              <a:ext cx="1828801" cy="4438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300" spc="-14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BERUBAH</a:t>
              </a:r>
              <a:endParaRPr lang="en-US" sz="3000" spc="-14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030" name="Rectangle 2" descr="Light horizontal"/>
          <p:cNvSpPr>
            <a:spLocks noChangeArrowheads="1"/>
          </p:cNvSpPr>
          <p:nvPr/>
        </p:nvSpPr>
        <p:spPr bwMode="auto">
          <a:xfrm>
            <a:off x="521801" y="761661"/>
            <a:ext cx="6246905" cy="5865856"/>
          </a:xfrm>
          <a:prstGeom prst="rect">
            <a:avLst/>
          </a:prstGeom>
          <a:pattFill prst="ltHorz">
            <a:fgClr>
              <a:srgbClr val="FFFF66"/>
            </a:fgClr>
            <a:bgClr>
              <a:schemeClr val="bg1"/>
            </a:bgClr>
          </a:pattFill>
          <a:ln w="9525">
            <a:solidFill>
              <a:srgbClr val="FFC000"/>
            </a:solidFill>
            <a:prstDash val="sysDash"/>
            <a:miter lim="800000"/>
            <a:headEnd/>
            <a:tailEnd/>
          </a:ln>
        </p:spPr>
        <p:txBody>
          <a:bodyPr wrap="none" lIns="88538" tIns="44269" rIns="88538" bIns="44269" anchor="ctr"/>
          <a:lstStyle/>
          <a:p>
            <a:endParaRPr lang="en-US"/>
          </a:p>
        </p:txBody>
      </p:sp>
      <p:sp>
        <p:nvSpPr>
          <p:cNvPr id="1130" name="Rectangle 197"/>
          <p:cNvSpPr>
            <a:spLocks noChangeArrowheads="1"/>
          </p:cNvSpPr>
          <p:nvPr/>
        </p:nvSpPr>
        <p:spPr bwMode="auto">
          <a:xfrm>
            <a:off x="7086196" y="752503"/>
            <a:ext cx="1753543" cy="586738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CFCA2"/>
            </a:solidFill>
            <a:miter lim="800000"/>
            <a:headEnd/>
            <a:tailEnd/>
          </a:ln>
        </p:spPr>
        <p:txBody>
          <a:bodyPr wrap="none" lIns="86016" tIns="43009" rIns="86016" bIns="43009" anchor="ctr"/>
          <a:lstStyle/>
          <a:p>
            <a:pPr>
              <a:defRPr/>
            </a:pPr>
            <a:endParaRPr lang="en-US"/>
          </a:p>
        </p:txBody>
      </p:sp>
      <p:sp>
        <p:nvSpPr>
          <p:cNvPr id="227" name="TextBox 226"/>
          <p:cNvSpPr txBox="1"/>
          <p:nvPr/>
        </p:nvSpPr>
        <p:spPr>
          <a:xfrm>
            <a:off x="1265550" y="228957"/>
            <a:ext cx="4853478" cy="444175"/>
          </a:xfrm>
          <a:prstGeom prst="rect">
            <a:avLst/>
          </a:prstGeom>
          <a:noFill/>
        </p:spPr>
        <p:txBody>
          <a:bodyPr lIns="86016" tIns="43009" rIns="86016" bIns="43009">
            <a:spAutoFit/>
          </a:bodyPr>
          <a:lstStyle/>
          <a:p>
            <a:pPr algn="ctr">
              <a:defRPr/>
            </a:pPr>
            <a:r>
              <a:rPr lang="en-US" sz="2300" b="1" spc="-14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SISTEM PERGURUAN TINGGI</a:t>
            </a:r>
            <a:endParaRPr lang="en-US" sz="3000" b="1" spc="-14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241"/>
          <p:cNvGrpSpPr>
            <a:grpSpLocks/>
          </p:cNvGrpSpPr>
          <p:nvPr/>
        </p:nvGrpSpPr>
        <p:grpSpPr bwMode="auto">
          <a:xfrm>
            <a:off x="245467" y="1680539"/>
            <a:ext cx="7818185" cy="5081299"/>
            <a:chOff x="334106" y="1680175"/>
            <a:chExt cx="7817709" cy="5080914"/>
          </a:xfrm>
        </p:grpSpPr>
        <p:grpSp>
          <p:nvGrpSpPr>
            <p:cNvPr id="5" name="Group 216"/>
            <p:cNvGrpSpPr>
              <a:grpSpLocks/>
            </p:cNvGrpSpPr>
            <p:nvPr/>
          </p:nvGrpSpPr>
          <p:grpSpPr bwMode="auto">
            <a:xfrm>
              <a:off x="344641" y="1680175"/>
              <a:ext cx="7807174" cy="5080914"/>
              <a:chOff x="240" y="1255"/>
              <a:chExt cx="5000" cy="2954"/>
            </a:xfrm>
          </p:grpSpPr>
          <p:sp>
            <p:nvSpPr>
              <p:cNvPr id="1112" name="Line 218"/>
              <p:cNvSpPr>
                <a:spLocks noChangeShapeType="1"/>
              </p:cNvSpPr>
              <p:nvPr/>
            </p:nvSpPr>
            <p:spPr bwMode="auto">
              <a:xfrm>
                <a:off x="240" y="1255"/>
                <a:ext cx="0" cy="295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219"/>
              <p:cNvSpPr>
                <a:spLocks noChangeShapeType="1"/>
              </p:cNvSpPr>
              <p:nvPr/>
            </p:nvSpPr>
            <p:spPr bwMode="auto">
              <a:xfrm>
                <a:off x="296" y="4176"/>
                <a:ext cx="49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Line 220"/>
              <p:cNvSpPr>
                <a:spLocks noChangeShapeType="1"/>
              </p:cNvSpPr>
              <p:nvPr/>
            </p:nvSpPr>
            <p:spPr bwMode="auto">
              <a:xfrm>
                <a:off x="5198" y="4013"/>
                <a:ext cx="0" cy="18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40" name="Straight Arrow Connector 239"/>
            <p:cNvCxnSpPr/>
            <p:nvPr/>
          </p:nvCxnSpPr>
          <p:spPr>
            <a:xfrm>
              <a:off x="334106" y="1713753"/>
              <a:ext cx="1196393" cy="1526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33"/>
          <p:cNvGrpSpPr>
            <a:grpSpLocks/>
          </p:cNvGrpSpPr>
          <p:nvPr/>
        </p:nvGrpSpPr>
        <p:grpSpPr bwMode="auto">
          <a:xfrm>
            <a:off x="652618" y="2658944"/>
            <a:ext cx="1879952" cy="1885073"/>
            <a:chOff x="730464" y="2714299"/>
            <a:chExt cx="1768417" cy="2133600"/>
          </a:xfrm>
        </p:grpSpPr>
        <p:grpSp>
          <p:nvGrpSpPr>
            <p:cNvPr id="10" name="Group 234"/>
            <p:cNvGrpSpPr>
              <a:grpSpLocks/>
            </p:cNvGrpSpPr>
            <p:nvPr/>
          </p:nvGrpSpPr>
          <p:grpSpPr bwMode="auto">
            <a:xfrm flipH="1">
              <a:off x="730464" y="2714299"/>
              <a:ext cx="1768417" cy="2133600"/>
              <a:chOff x="4586491" y="2727208"/>
              <a:chExt cx="1585709" cy="1768592"/>
            </a:xfrm>
          </p:grpSpPr>
          <p:sp>
            <p:nvSpPr>
              <p:cNvPr id="238" name="Flowchart: Sequential Access Storage 237"/>
              <p:cNvSpPr/>
              <p:nvPr/>
            </p:nvSpPr>
            <p:spPr>
              <a:xfrm rot="10800000">
                <a:off x="4799737" y="2896191"/>
                <a:ext cx="1372463" cy="1599609"/>
              </a:xfrm>
              <a:prstGeom prst="flowChartMagneticTape">
                <a:avLst/>
              </a:prstGeom>
              <a:solidFill>
                <a:srgbClr val="FCFCA2"/>
              </a:solidFill>
              <a:ln>
                <a:solidFill>
                  <a:srgbClr val="F5A7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1" name="Left Arrow 240"/>
              <p:cNvSpPr/>
              <p:nvPr/>
            </p:nvSpPr>
            <p:spPr>
              <a:xfrm rot="824493">
                <a:off x="4586491" y="2727208"/>
                <a:ext cx="246721" cy="515541"/>
              </a:xfrm>
              <a:prstGeom prst="leftArrow">
                <a:avLst>
                  <a:gd name="adj1" fmla="val 50000"/>
                  <a:gd name="adj2" fmla="val 77516"/>
                </a:avLst>
              </a:prstGeom>
              <a:solidFill>
                <a:srgbClr val="FCFCA2"/>
              </a:solidFill>
              <a:ln>
                <a:solidFill>
                  <a:srgbClr val="F5A7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251"/>
            <p:cNvGrpSpPr>
              <a:grpSpLocks/>
            </p:cNvGrpSpPr>
            <p:nvPr/>
          </p:nvGrpSpPr>
          <p:grpSpPr bwMode="auto">
            <a:xfrm>
              <a:off x="1032244" y="3038178"/>
              <a:ext cx="947737" cy="1803602"/>
              <a:chOff x="1032244" y="3085476"/>
              <a:chExt cx="947737" cy="1803602"/>
            </a:xfrm>
          </p:grpSpPr>
          <p:pic>
            <p:nvPicPr>
              <p:cNvPr id="1105" name="Picture 19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32244" y="3778468"/>
                <a:ext cx="947737" cy="671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3" name="Text Box 194"/>
              <p:cNvSpPr txBox="1">
                <a:spLocks noChangeArrowheads="1"/>
              </p:cNvSpPr>
              <p:nvPr/>
            </p:nvSpPr>
            <p:spPr bwMode="auto">
              <a:xfrm>
                <a:off x="1084423" y="4366547"/>
                <a:ext cx="868791" cy="522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err="1">
                    <a:cs typeface="Arial" charset="0"/>
                  </a:rPr>
                  <a:t>Masyarakat</a:t>
                </a:r>
                <a:endParaRPr lang="en-US" sz="1200" b="1" dirty="0">
                  <a:cs typeface="Arial" charset="0"/>
                </a:endParaRPr>
              </a:p>
              <a:p>
                <a:pPr algn="ctr">
                  <a:defRPr/>
                </a:pPr>
                <a:r>
                  <a:rPr lang="en-US" sz="1200" b="1" dirty="0" err="1">
                    <a:cs typeface="Arial" charset="0"/>
                  </a:rPr>
                  <a:t>akademik</a:t>
                </a:r>
                <a:endParaRPr lang="en-US" sz="1200" dirty="0">
                  <a:cs typeface="Arial" charset="0"/>
                </a:endParaRPr>
              </a:p>
            </p:txBody>
          </p:sp>
          <p:pic>
            <p:nvPicPr>
              <p:cNvPr id="6" name="Picture 195" descr="QUIZ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00410" y="3085476"/>
                <a:ext cx="716254" cy="6509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238"/>
          <p:cNvGrpSpPr>
            <a:grpSpLocks/>
          </p:cNvGrpSpPr>
          <p:nvPr/>
        </p:nvGrpSpPr>
        <p:grpSpPr bwMode="auto">
          <a:xfrm>
            <a:off x="4782925" y="2674208"/>
            <a:ext cx="1857903" cy="1820965"/>
            <a:chOff x="4967280" y="2743201"/>
            <a:chExt cx="1738320" cy="2057399"/>
          </a:xfrm>
        </p:grpSpPr>
        <p:grpSp>
          <p:nvGrpSpPr>
            <p:cNvPr id="13" name="Group 245"/>
            <p:cNvGrpSpPr>
              <a:grpSpLocks/>
            </p:cNvGrpSpPr>
            <p:nvPr/>
          </p:nvGrpSpPr>
          <p:grpSpPr bwMode="auto">
            <a:xfrm>
              <a:off x="4967280" y="2743201"/>
              <a:ext cx="1738320" cy="2057399"/>
              <a:chOff x="4586491" y="2727208"/>
              <a:chExt cx="1585709" cy="1768592"/>
            </a:xfrm>
          </p:grpSpPr>
          <p:sp>
            <p:nvSpPr>
              <p:cNvPr id="247" name="Flowchart: Sequential Access Storage 246"/>
              <p:cNvSpPr/>
              <p:nvPr/>
            </p:nvSpPr>
            <p:spPr>
              <a:xfrm rot="10800000">
                <a:off x="4801014" y="2894728"/>
                <a:ext cx="1371186" cy="1601072"/>
              </a:xfrm>
              <a:prstGeom prst="flowChartMagneticTape">
                <a:avLst/>
              </a:prstGeom>
              <a:solidFill>
                <a:srgbClr val="FCFCA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Left Arrow 247"/>
              <p:cNvSpPr/>
              <p:nvPr/>
            </p:nvSpPr>
            <p:spPr>
              <a:xfrm rot="824493">
                <a:off x="4586491" y="2727208"/>
                <a:ext cx="247140" cy="514419"/>
              </a:xfrm>
              <a:prstGeom prst="leftArrow">
                <a:avLst>
                  <a:gd name="adj1" fmla="val 50000"/>
                  <a:gd name="adj2" fmla="val 77516"/>
                </a:avLst>
              </a:prstGeom>
              <a:solidFill>
                <a:srgbClr val="FCFCA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5429220" y="3315337"/>
              <a:ext cx="1029073" cy="1243957"/>
              <a:chOff x="3406" y="2164"/>
              <a:chExt cx="704" cy="784"/>
            </a:xfrm>
          </p:grpSpPr>
          <p:pic>
            <p:nvPicPr>
              <p:cNvPr id="8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06" y="2164"/>
                <a:ext cx="655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3436" y="2685"/>
                <a:ext cx="674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latin typeface="Arial Black" pitchFamily="34" charset="0"/>
                    <a:cs typeface="Arial" charset="0"/>
                  </a:rPr>
                  <a:t>SPMI</a:t>
                </a:r>
              </a:p>
            </p:txBody>
          </p:sp>
        </p:grpSp>
      </p:grpSp>
      <p:grpSp>
        <p:nvGrpSpPr>
          <p:cNvPr id="15" name="Group 269"/>
          <p:cNvGrpSpPr>
            <a:grpSpLocks/>
          </p:cNvGrpSpPr>
          <p:nvPr/>
        </p:nvGrpSpPr>
        <p:grpSpPr bwMode="auto">
          <a:xfrm>
            <a:off x="806954" y="2907742"/>
            <a:ext cx="5726575" cy="3522873"/>
            <a:chOff x="806668" y="2908735"/>
            <a:chExt cx="5727483" cy="3522555"/>
          </a:xfrm>
        </p:grpSpPr>
        <p:grpSp>
          <p:nvGrpSpPr>
            <p:cNvPr id="16" name="Group 243"/>
            <p:cNvGrpSpPr>
              <a:grpSpLocks/>
            </p:cNvGrpSpPr>
            <p:nvPr/>
          </p:nvGrpSpPr>
          <p:grpSpPr bwMode="auto">
            <a:xfrm>
              <a:off x="819899" y="2908735"/>
              <a:ext cx="5714252" cy="3506034"/>
              <a:chOff x="819899" y="2971799"/>
              <a:chExt cx="5714252" cy="3506034"/>
            </a:xfrm>
          </p:grpSpPr>
          <p:grpSp>
            <p:nvGrpSpPr>
              <p:cNvPr id="17" name="Group 259"/>
              <p:cNvGrpSpPr>
                <a:grpSpLocks/>
              </p:cNvGrpSpPr>
              <p:nvPr/>
            </p:nvGrpSpPr>
            <p:grpSpPr bwMode="auto">
              <a:xfrm>
                <a:off x="819899" y="2971799"/>
                <a:ext cx="5714252" cy="3506034"/>
                <a:chOff x="915149" y="3047999"/>
                <a:chExt cx="5714252" cy="3506034"/>
              </a:xfrm>
            </p:grpSpPr>
            <p:sp>
              <p:nvSpPr>
                <p:cNvPr id="253" name="Pentagon 252"/>
                <p:cNvSpPr/>
                <p:nvPr/>
              </p:nvSpPr>
              <p:spPr>
                <a:xfrm rot="16200000">
                  <a:off x="2019392" y="1943756"/>
                  <a:ext cx="3505765" cy="5714252"/>
                </a:xfrm>
                <a:prstGeom prst="homePlate">
                  <a:avLst>
                    <a:gd name="adj" fmla="val 7608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2" name="Rectangle 28"/>
                <p:cNvSpPr>
                  <a:spLocks noChangeArrowheads="1"/>
                </p:cNvSpPr>
                <p:nvPr/>
              </p:nvSpPr>
              <p:spPr bwMode="auto">
                <a:xfrm>
                  <a:off x="968375" y="5563191"/>
                  <a:ext cx="5562600" cy="914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258"/>
                <p:cNvGrpSpPr>
                  <a:grpSpLocks/>
                </p:cNvGrpSpPr>
                <p:nvPr/>
              </p:nvGrpSpPr>
              <p:grpSpPr bwMode="auto">
                <a:xfrm>
                  <a:off x="1053338" y="3218938"/>
                  <a:ext cx="5460511" cy="3335095"/>
                  <a:chOff x="1053338" y="3218938"/>
                  <a:chExt cx="5460511" cy="3335095"/>
                </a:xfrm>
              </p:grpSpPr>
              <p:sp>
                <p:nvSpPr>
                  <p:cNvPr id="255" name="Isosceles Triangle 254"/>
                  <p:cNvSpPr/>
                  <p:nvPr/>
                </p:nvSpPr>
                <p:spPr>
                  <a:xfrm>
                    <a:off x="2710133" y="3218938"/>
                    <a:ext cx="2133104" cy="982896"/>
                  </a:xfrm>
                  <a:prstGeom prst="triangle">
                    <a:avLst>
                      <a:gd name="adj" fmla="val 50174"/>
                    </a:avLst>
                  </a:prstGeom>
                  <a:solidFill>
                    <a:srgbClr val="FCFCA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9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149690" y="3351719"/>
                    <a:ext cx="1143732" cy="1171516"/>
                    <a:chOff x="2111" y="2118"/>
                    <a:chExt cx="720" cy="737"/>
                  </a:xfrm>
                  <a:noFill/>
                </p:grpSpPr>
                <p:sp>
                  <p:nvSpPr>
                    <p:cNvPr id="1237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118"/>
                      <a:ext cx="720" cy="720"/>
                    </a:xfrm>
                    <a:prstGeom prst="ellipse">
                      <a:avLst/>
                    </a:pr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0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21" y="2160"/>
                      <a:ext cx="649" cy="695"/>
                      <a:chOff x="2120" y="2160"/>
                      <a:chExt cx="650" cy="695"/>
                    </a:xfrm>
                    <a:grpFill/>
                  </p:grpSpPr>
                  <p:graphicFrame>
                    <p:nvGraphicFramePr>
                      <p:cNvPr id="1028" name="Object 19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120" y="2160"/>
                      <a:ext cx="650" cy="534"/>
                    </p:xfrm>
                    <a:graphic>
                      <a:graphicData uri="http://schemas.openxmlformats.org/presentationml/2006/ole">
                        <p:oleObj spid="_x0000_s218138" name="Clip" r:id="rId7" imgW="3657600" imgH="2437790" progId="">
                          <p:embed/>
                        </p:oleObj>
                      </a:graphicData>
                    </a:graphic>
                  </p:graphicFrame>
                  <p:sp>
                    <p:nvSpPr>
                      <p:cNvPr id="1239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18" y="2623"/>
                        <a:ext cx="509" cy="23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 Narrow" pitchFamily="34" charset="0"/>
                            <a:cs typeface="Arial" charset="0"/>
                          </a:rPr>
                          <a:t>Leader</a:t>
                        </a:r>
                        <a:endParaRPr lang="en-U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1053338" y="4505555"/>
                    <a:ext cx="5460511" cy="2048478"/>
                    <a:chOff x="1053338" y="4505555"/>
                    <a:chExt cx="5460511" cy="2048478"/>
                  </a:xfrm>
                </p:grpSpPr>
                <p:grpSp>
                  <p:nvGrpSpPr>
                    <p:cNvPr id="22" name="Group 2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3338" y="5671600"/>
                      <a:ext cx="5460511" cy="882433"/>
                      <a:chOff x="1053338" y="5671600"/>
                      <a:chExt cx="5460511" cy="882433"/>
                    </a:xfrm>
                  </p:grpSpPr>
                  <p:sp>
                    <p:nvSpPr>
                      <p:cNvPr id="233" name="Rectangle 232"/>
                      <p:cNvSpPr/>
                      <p:nvPr/>
                    </p:nvSpPr>
                    <p:spPr>
                      <a:xfrm>
                        <a:off x="1053338" y="5671600"/>
                        <a:ext cx="5437874" cy="837904"/>
                      </a:xfrm>
                      <a:prstGeom prst="rect">
                        <a:avLst/>
                      </a:prstGeom>
                      <a:solidFill>
                        <a:srgbClr val="FCFCA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23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67710" y="5718804"/>
                        <a:ext cx="846139" cy="801882"/>
                        <a:chOff x="3727" y="3534"/>
                        <a:chExt cx="533" cy="505"/>
                      </a:xfrm>
                      <a:noFill/>
                    </p:grpSpPr>
                    <p:sp>
                      <p:nvSpPr>
                        <p:cNvPr id="1223" name="Text Box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27" y="3772"/>
                          <a:ext cx="533" cy="267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>
                            <a:lnSpc>
                              <a:spcPct val="90000"/>
                            </a:lnSpc>
                            <a:defRPr/>
                          </a:pPr>
                          <a:r>
                            <a:rPr lang="en-US" sz="1200" b="1" dirty="0" err="1">
                              <a:cs typeface="Arial" charset="0"/>
                            </a:rPr>
                            <a:t>Dokumen</a:t>
                          </a:r>
                          <a:endParaRPr lang="en-US" sz="1200" b="1" dirty="0">
                            <a:cs typeface="Arial" charset="0"/>
                          </a:endParaRPr>
                        </a:p>
                        <a:p>
                          <a:pPr algn="ctr">
                            <a:lnSpc>
                              <a:spcPct val="90000"/>
                            </a:lnSpc>
                            <a:defRPr/>
                          </a:pPr>
                          <a:r>
                            <a:rPr lang="en-US" sz="1200" b="1" dirty="0" err="1">
                              <a:cs typeface="Arial" charset="0"/>
                            </a:rPr>
                            <a:t>Kurikulum</a:t>
                          </a:r>
                          <a:endParaRPr lang="en-US" sz="1200" b="1" dirty="0">
                            <a:cs typeface="Arial" charset="0"/>
                          </a:endParaRPr>
                        </a:p>
                      </p:txBody>
                    </p:sp>
                    <p:grpSp>
                      <p:nvGrpSpPr>
                        <p:cNvPr id="24" name="Group 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28" y="3534"/>
                          <a:ext cx="306" cy="260"/>
                          <a:chOff x="2505" y="1824"/>
                          <a:chExt cx="1253" cy="1163"/>
                        </a:xfrm>
                        <a:grpFill/>
                      </p:grpSpPr>
                      <p:grpSp>
                        <p:nvGrpSpPr>
                          <p:cNvPr id="25" name="Group 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94" y="1824"/>
                            <a:ext cx="964" cy="1163"/>
                            <a:chOff x="2794" y="1824"/>
                            <a:chExt cx="964" cy="1163"/>
                          </a:xfrm>
                          <a:grpFill/>
                        </p:grpSpPr>
                        <p:sp>
                          <p:nvSpPr>
                            <p:cNvPr id="1227" name="Freeform 3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39" y="1835"/>
                              <a:ext cx="330" cy="184"/>
                            </a:xfrm>
                            <a:custGeom>
                              <a:avLst/>
                              <a:gdLst>
                                <a:gd name="T0" fmla="*/ 0 w 2641"/>
                                <a:gd name="T1" fmla="*/ 0 h 1468"/>
                                <a:gd name="T2" fmla="*/ 0 w 2641"/>
                                <a:gd name="T3" fmla="*/ 0 h 1468"/>
                                <a:gd name="T4" fmla="*/ 0 w 2641"/>
                                <a:gd name="T5" fmla="*/ 0 h 1468"/>
                                <a:gd name="T6" fmla="*/ 0 w 2641"/>
                                <a:gd name="T7" fmla="*/ 0 h 1468"/>
                                <a:gd name="T8" fmla="*/ 0 w 2641"/>
                                <a:gd name="T9" fmla="*/ 0 h 1468"/>
                                <a:gd name="T10" fmla="*/ 0 w 2641"/>
                                <a:gd name="T11" fmla="*/ 0 h 1468"/>
                                <a:gd name="T12" fmla="*/ 0 w 2641"/>
                                <a:gd name="T13" fmla="*/ 0 h 1468"/>
                                <a:gd name="T14" fmla="*/ 0 w 2641"/>
                                <a:gd name="T15" fmla="*/ 0 h 1468"/>
                                <a:gd name="T16" fmla="*/ 0 w 2641"/>
                                <a:gd name="T17" fmla="*/ 0 h 1468"/>
                                <a:gd name="T18" fmla="*/ 0 w 2641"/>
                                <a:gd name="T19" fmla="*/ 0 h 1468"/>
                                <a:gd name="T20" fmla="*/ 0 w 2641"/>
                                <a:gd name="T21" fmla="*/ 0 h 1468"/>
                                <a:gd name="T22" fmla="*/ 0 w 2641"/>
                                <a:gd name="T23" fmla="*/ 0 h 1468"/>
                                <a:gd name="T24" fmla="*/ 0 w 2641"/>
                                <a:gd name="T25" fmla="*/ 0 h 1468"/>
                                <a:gd name="T26" fmla="*/ 0 w 2641"/>
                                <a:gd name="T27" fmla="*/ 0 h 1468"/>
                                <a:gd name="T28" fmla="*/ 0 w 2641"/>
                                <a:gd name="T29" fmla="*/ 0 h 1468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w 2641"/>
                                <a:gd name="T46" fmla="*/ 0 h 1468"/>
                                <a:gd name="T47" fmla="*/ 2641 w 2641"/>
                                <a:gd name="T48" fmla="*/ 1468 h 1468"/>
                              </a:gdLst>
                              <a:ahLst/>
                              <a:cxnLst>
                                <a:cxn ang="T30">
                                  <a:pos x="T0" y="T1"/>
                                </a:cxn>
                                <a:cxn ang="T31">
                                  <a:pos x="T2" y="T3"/>
                                </a:cxn>
                                <a:cxn ang="T32">
                                  <a:pos x="T4" y="T5"/>
                                </a:cxn>
                                <a:cxn ang="T33">
                                  <a:pos x="T6" y="T7"/>
                                </a:cxn>
                                <a:cxn ang="T34">
                                  <a:pos x="T8" y="T9"/>
                                </a:cxn>
                                <a:cxn ang="T35">
                                  <a:pos x="T10" y="T11"/>
                                </a:cxn>
                                <a:cxn ang="T36">
                                  <a:pos x="T12" y="T13"/>
                                </a:cxn>
                                <a:cxn ang="T37">
                                  <a:pos x="T14" y="T15"/>
                                </a:cxn>
                                <a:cxn ang="T38">
                                  <a:pos x="T16" y="T17"/>
                                </a:cxn>
                                <a:cxn ang="T39">
                                  <a:pos x="T18" y="T19"/>
                                </a:cxn>
                                <a:cxn ang="T40">
                                  <a:pos x="T20" y="T21"/>
                                </a:cxn>
                                <a:cxn ang="T41">
                                  <a:pos x="T22" y="T23"/>
                                </a:cxn>
                                <a:cxn ang="T42">
                                  <a:pos x="T24" y="T25"/>
                                </a:cxn>
                                <a:cxn ang="T43">
                                  <a:pos x="T26" y="T27"/>
                                </a:cxn>
                                <a:cxn ang="T44">
                                  <a:pos x="T28" y="T29"/>
                                </a:cxn>
                              </a:cxnLst>
                              <a:rect l="T45" t="T46" r="T47" b="T48"/>
                              <a:pathLst>
                                <a:path w="2641" h="1468">
                                  <a:moveTo>
                                    <a:pt x="1338" y="0"/>
                                  </a:moveTo>
                                  <a:lnTo>
                                    <a:pt x="1178" y="382"/>
                                  </a:lnTo>
                                  <a:lnTo>
                                    <a:pt x="426" y="252"/>
                                  </a:lnTo>
                                  <a:lnTo>
                                    <a:pt x="160" y="417"/>
                                  </a:lnTo>
                                  <a:lnTo>
                                    <a:pt x="0" y="711"/>
                                  </a:lnTo>
                                  <a:lnTo>
                                    <a:pt x="68" y="964"/>
                                  </a:lnTo>
                                  <a:lnTo>
                                    <a:pt x="492" y="1175"/>
                                  </a:lnTo>
                                  <a:lnTo>
                                    <a:pt x="2222" y="1468"/>
                                  </a:lnTo>
                                  <a:lnTo>
                                    <a:pt x="2189" y="1175"/>
                                  </a:lnTo>
                                  <a:lnTo>
                                    <a:pt x="2316" y="922"/>
                                  </a:lnTo>
                                  <a:lnTo>
                                    <a:pt x="2641" y="839"/>
                                  </a:lnTo>
                                  <a:lnTo>
                                    <a:pt x="2549" y="627"/>
                                  </a:lnTo>
                                  <a:lnTo>
                                    <a:pt x="1896" y="503"/>
                                  </a:lnTo>
                                  <a:lnTo>
                                    <a:pt x="2056" y="210"/>
                                  </a:lnTo>
                                  <a:lnTo>
                                    <a:pt x="1338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00EA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28" name="Freeform 3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51" y="1887"/>
                              <a:ext cx="261" cy="85"/>
                            </a:xfrm>
                            <a:custGeom>
                              <a:avLst/>
                              <a:gdLst>
                                <a:gd name="T0" fmla="*/ 0 w 2088"/>
                                <a:gd name="T1" fmla="*/ 0 h 676"/>
                                <a:gd name="T2" fmla="*/ 0 w 2088"/>
                                <a:gd name="T3" fmla="*/ 0 h 676"/>
                                <a:gd name="T4" fmla="*/ 0 w 2088"/>
                                <a:gd name="T5" fmla="*/ 0 h 676"/>
                                <a:gd name="T6" fmla="*/ 0 w 2088"/>
                                <a:gd name="T7" fmla="*/ 0 h 676"/>
                                <a:gd name="T8" fmla="*/ 0 w 2088"/>
                                <a:gd name="T9" fmla="*/ 0 h 676"/>
                                <a:gd name="T10" fmla="*/ 0 w 2088"/>
                                <a:gd name="T11" fmla="*/ 0 h 676"/>
                                <a:gd name="T12" fmla="*/ 0 w 2088"/>
                                <a:gd name="T13" fmla="*/ 0 h 676"/>
                                <a:gd name="T14" fmla="*/ 0 w 2088"/>
                                <a:gd name="T15" fmla="*/ 0 h 676"/>
                                <a:gd name="T16" fmla="*/ 0 w 2088"/>
                                <a:gd name="T17" fmla="*/ 0 h 676"/>
                                <a:gd name="T18" fmla="*/ 0 w 2088"/>
                                <a:gd name="T19" fmla="*/ 0 h 676"/>
                                <a:gd name="T20" fmla="*/ 0 w 2088"/>
                                <a:gd name="T21" fmla="*/ 0 h 676"/>
                                <a:gd name="T22" fmla="*/ 0 w 2088"/>
                                <a:gd name="T23" fmla="*/ 0 h 676"/>
                                <a:gd name="T24" fmla="*/ 0 w 2088"/>
                                <a:gd name="T25" fmla="*/ 0 h 676"/>
                                <a:gd name="T26" fmla="*/ 0 w 2088"/>
                                <a:gd name="T27" fmla="*/ 0 h 676"/>
                                <a:gd name="T28" fmla="*/ 0 w 2088"/>
                                <a:gd name="T29" fmla="*/ 0 h 676"/>
                                <a:gd name="T30" fmla="*/ 0 w 2088"/>
                                <a:gd name="T31" fmla="*/ 0 h 676"/>
                                <a:gd name="T32" fmla="*/ 0 w 2088"/>
                                <a:gd name="T33" fmla="*/ 0 h 676"/>
                                <a:gd name="T34" fmla="*/ 0 w 2088"/>
                                <a:gd name="T35" fmla="*/ 0 h 676"/>
                                <a:gd name="T36" fmla="*/ 0 w 2088"/>
                                <a:gd name="T37" fmla="*/ 0 h 676"/>
                                <a:gd name="T38" fmla="*/ 0 w 2088"/>
                                <a:gd name="T39" fmla="*/ 0 h 676"/>
                                <a:gd name="T40" fmla="*/ 0 w 2088"/>
                                <a:gd name="T41" fmla="*/ 0 h 67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w 2088"/>
                                <a:gd name="T64" fmla="*/ 0 h 676"/>
                                <a:gd name="T65" fmla="*/ 2088 w 2088"/>
                                <a:gd name="T66" fmla="*/ 676 h 676"/>
                              </a:gdLst>
                              <a:ahLst/>
                              <a:cxnLst>
                                <a:cxn ang="T42">
                                  <a:pos x="T0" y="T1"/>
                                </a:cxn>
                                <a:cxn ang="T43">
                                  <a:pos x="T2" y="T3"/>
                                </a:cxn>
                                <a:cxn ang="T44">
                                  <a:pos x="T4" y="T5"/>
                                </a:cxn>
                                <a:cxn ang="T45">
                                  <a:pos x="T6" y="T7"/>
                                </a:cxn>
                                <a:cxn ang="T46">
                                  <a:pos x="T8" y="T9"/>
                                </a:cxn>
                                <a:cxn ang="T47">
                                  <a:pos x="T10" y="T11"/>
                                </a:cxn>
                                <a:cxn ang="T48">
                                  <a:pos x="T12" y="T13"/>
                                </a:cxn>
                                <a:cxn ang="T49">
                                  <a:pos x="T14" y="T15"/>
                                </a:cxn>
                                <a:cxn ang="T50">
                                  <a:pos x="T16" y="T17"/>
                                </a:cxn>
                                <a:cxn ang="T51">
                                  <a:pos x="T18" y="T19"/>
                                </a:cxn>
                                <a:cxn ang="T52">
                                  <a:pos x="T20" y="T21"/>
                                </a:cxn>
                                <a:cxn ang="T53">
                                  <a:pos x="T22" y="T23"/>
                                </a:cxn>
                                <a:cxn ang="T54">
                                  <a:pos x="T24" y="T25"/>
                                </a:cxn>
                                <a:cxn ang="T55">
                                  <a:pos x="T26" y="T27"/>
                                </a:cxn>
                                <a:cxn ang="T56">
                                  <a:pos x="T28" y="T29"/>
                                </a:cxn>
                                <a:cxn ang="T57">
                                  <a:pos x="T30" y="T31"/>
                                </a:cxn>
                                <a:cxn ang="T58">
                                  <a:pos x="T32" y="T33"/>
                                </a:cxn>
                                <a:cxn ang="T59">
                                  <a:pos x="T34" y="T35"/>
                                </a:cxn>
                                <a:cxn ang="T60">
                                  <a:pos x="T36" y="T37"/>
                                </a:cxn>
                                <a:cxn ang="T61">
                                  <a:pos x="T38" y="T39"/>
                                </a:cxn>
                                <a:cxn ang="T62">
                                  <a:pos x="T40" y="T41"/>
                                </a:cxn>
                              </a:cxnLst>
                              <a:rect l="T63" t="T64" r="T65" b="T66"/>
                              <a:pathLst>
                                <a:path w="2088" h="676">
                                  <a:moveTo>
                                    <a:pt x="59" y="0"/>
                                  </a:moveTo>
                                  <a:lnTo>
                                    <a:pt x="2088" y="382"/>
                                  </a:lnTo>
                                  <a:lnTo>
                                    <a:pt x="1923" y="505"/>
                                  </a:lnTo>
                                  <a:lnTo>
                                    <a:pt x="1821" y="676"/>
                                  </a:lnTo>
                                  <a:lnTo>
                                    <a:pt x="1729" y="547"/>
                                  </a:lnTo>
                                  <a:lnTo>
                                    <a:pt x="1630" y="630"/>
                                  </a:lnTo>
                                  <a:lnTo>
                                    <a:pt x="1529" y="505"/>
                                  </a:lnTo>
                                  <a:lnTo>
                                    <a:pt x="1336" y="547"/>
                                  </a:lnTo>
                                  <a:lnTo>
                                    <a:pt x="1272" y="466"/>
                                  </a:lnTo>
                                  <a:lnTo>
                                    <a:pt x="1077" y="505"/>
                                  </a:lnTo>
                                  <a:lnTo>
                                    <a:pt x="1010" y="422"/>
                                  </a:lnTo>
                                  <a:lnTo>
                                    <a:pt x="846" y="466"/>
                                  </a:lnTo>
                                  <a:lnTo>
                                    <a:pt x="777" y="382"/>
                                  </a:lnTo>
                                  <a:lnTo>
                                    <a:pt x="617" y="466"/>
                                  </a:lnTo>
                                  <a:lnTo>
                                    <a:pt x="553" y="340"/>
                                  </a:lnTo>
                                  <a:lnTo>
                                    <a:pt x="391" y="382"/>
                                  </a:lnTo>
                                  <a:lnTo>
                                    <a:pt x="360" y="254"/>
                                  </a:lnTo>
                                  <a:lnTo>
                                    <a:pt x="127" y="340"/>
                                  </a:lnTo>
                                  <a:lnTo>
                                    <a:pt x="94" y="210"/>
                                  </a:lnTo>
                                  <a:lnTo>
                                    <a:pt x="0" y="129"/>
                                  </a:lnTo>
                                  <a:lnTo>
                                    <a:pt x="59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FFFF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29" name="Freeform 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65" y="2538"/>
                              <a:ext cx="523" cy="272"/>
                            </a:xfrm>
                            <a:custGeom>
                              <a:avLst/>
                              <a:gdLst>
                                <a:gd name="T0" fmla="*/ 0 w 4177"/>
                                <a:gd name="T1" fmla="*/ 0 h 2181"/>
                                <a:gd name="T2" fmla="*/ 0 w 4177"/>
                                <a:gd name="T3" fmla="*/ 0 h 2181"/>
                                <a:gd name="T4" fmla="*/ 0 w 4177"/>
                                <a:gd name="T5" fmla="*/ 0 h 2181"/>
                                <a:gd name="T6" fmla="*/ 0 w 4177"/>
                                <a:gd name="T7" fmla="*/ 0 h 2181"/>
                                <a:gd name="T8" fmla="*/ 0 w 4177"/>
                                <a:gd name="T9" fmla="*/ 0 h 2181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4177"/>
                                <a:gd name="T16" fmla="*/ 0 h 2181"/>
                                <a:gd name="T17" fmla="*/ 4177 w 4177"/>
                                <a:gd name="T18" fmla="*/ 2181 h 2181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4177" h="2181">
                                  <a:moveTo>
                                    <a:pt x="0" y="1215"/>
                                  </a:moveTo>
                                  <a:lnTo>
                                    <a:pt x="2872" y="1805"/>
                                  </a:lnTo>
                                  <a:lnTo>
                                    <a:pt x="4177" y="0"/>
                                  </a:lnTo>
                                  <a:lnTo>
                                    <a:pt x="2805" y="2181"/>
                                  </a:lnTo>
                                  <a:lnTo>
                                    <a:pt x="0" y="1215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FFFF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30" name="Freeform 3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952" y="1824"/>
                              <a:ext cx="700" cy="337"/>
                            </a:xfrm>
                            <a:custGeom>
                              <a:avLst/>
                              <a:gdLst>
                                <a:gd name="T0" fmla="*/ 0 w 5602"/>
                                <a:gd name="T1" fmla="*/ 0 h 2694"/>
                                <a:gd name="T2" fmla="*/ 0 w 5602"/>
                                <a:gd name="T3" fmla="*/ 0 h 2694"/>
                                <a:gd name="T4" fmla="*/ 0 w 5602"/>
                                <a:gd name="T5" fmla="*/ 0 h 2694"/>
                                <a:gd name="T6" fmla="*/ 0 w 5602"/>
                                <a:gd name="T7" fmla="*/ 0 h 2694"/>
                                <a:gd name="T8" fmla="*/ 0 w 5602"/>
                                <a:gd name="T9" fmla="*/ 0 h 2694"/>
                                <a:gd name="T10" fmla="*/ 0 w 5602"/>
                                <a:gd name="T11" fmla="*/ 0 h 2694"/>
                                <a:gd name="T12" fmla="*/ 0 w 5602"/>
                                <a:gd name="T13" fmla="*/ 0 h 2694"/>
                                <a:gd name="T14" fmla="*/ 0 w 5602"/>
                                <a:gd name="T15" fmla="*/ 0 h 2694"/>
                                <a:gd name="T16" fmla="*/ 0 w 5602"/>
                                <a:gd name="T17" fmla="*/ 0 h 2694"/>
                                <a:gd name="T18" fmla="*/ 0 w 5602"/>
                                <a:gd name="T19" fmla="*/ 0 h 2694"/>
                                <a:gd name="T20" fmla="*/ 0 w 5602"/>
                                <a:gd name="T21" fmla="*/ 0 h 2694"/>
                                <a:gd name="T22" fmla="*/ 0 w 5602"/>
                                <a:gd name="T23" fmla="*/ 0 h 2694"/>
                                <a:gd name="T24" fmla="*/ 0 w 5602"/>
                                <a:gd name="T25" fmla="*/ 0 h 2694"/>
                                <a:gd name="T26" fmla="*/ 0 w 5602"/>
                                <a:gd name="T27" fmla="*/ 0 h 2694"/>
                                <a:gd name="T28" fmla="*/ 0 w 5602"/>
                                <a:gd name="T29" fmla="*/ 0 h 2694"/>
                                <a:gd name="T30" fmla="*/ 0 w 5602"/>
                                <a:gd name="T31" fmla="*/ 0 h 2694"/>
                                <a:gd name="T32" fmla="*/ 0 w 5602"/>
                                <a:gd name="T33" fmla="*/ 0 h 2694"/>
                                <a:gd name="T34" fmla="*/ 0 w 5602"/>
                                <a:gd name="T35" fmla="*/ 0 h 2694"/>
                                <a:gd name="T36" fmla="*/ 0 w 5602"/>
                                <a:gd name="T37" fmla="*/ 0 h 2694"/>
                                <a:gd name="T38" fmla="*/ 0 w 5602"/>
                                <a:gd name="T39" fmla="*/ 0 h 2694"/>
                                <a:gd name="T40" fmla="*/ 0 w 5602"/>
                                <a:gd name="T41" fmla="*/ 0 h 2694"/>
                                <a:gd name="T42" fmla="*/ 0 w 5602"/>
                                <a:gd name="T43" fmla="*/ 0 h 2694"/>
                                <a:gd name="T44" fmla="*/ 0 w 5602"/>
                                <a:gd name="T45" fmla="*/ 0 h 2694"/>
                                <a:gd name="T46" fmla="*/ 0 w 5602"/>
                                <a:gd name="T47" fmla="*/ 0 h 2694"/>
                                <a:gd name="T48" fmla="*/ 0 w 5602"/>
                                <a:gd name="T49" fmla="*/ 0 h 2694"/>
                                <a:gd name="T50" fmla="*/ 0 w 5602"/>
                                <a:gd name="T51" fmla="*/ 0 h 2694"/>
                                <a:gd name="T52" fmla="*/ 0 w 5602"/>
                                <a:gd name="T53" fmla="*/ 0 h 2694"/>
                                <a:gd name="T54" fmla="*/ 0 w 5602"/>
                                <a:gd name="T55" fmla="*/ 0 h 2694"/>
                                <a:gd name="T56" fmla="*/ 0 w 5602"/>
                                <a:gd name="T57" fmla="*/ 0 h 2694"/>
                                <a:gd name="T58" fmla="*/ 0 w 5602"/>
                                <a:gd name="T59" fmla="*/ 0 h 2694"/>
                                <a:gd name="T60" fmla="*/ 0 w 5602"/>
                                <a:gd name="T61" fmla="*/ 0 h 2694"/>
                                <a:gd name="T62" fmla="*/ 0 w 5602"/>
                                <a:gd name="T63" fmla="*/ 0 h 2694"/>
                                <a:gd name="T64" fmla="*/ 0 w 5602"/>
                                <a:gd name="T65" fmla="*/ 0 h 2694"/>
                                <a:gd name="T66" fmla="*/ 0 w 5602"/>
                                <a:gd name="T67" fmla="*/ 0 h 2694"/>
                                <a:gd name="T68" fmla="*/ 0 w 5602"/>
                                <a:gd name="T69" fmla="*/ 0 h 2694"/>
                                <a:gd name="T70" fmla="*/ 0 w 5602"/>
                                <a:gd name="T71" fmla="*/ 0 h 2694"/>
                                <a:gd name="T72" fmla="*/ 0 w 5602"/>
                                <a:gd name="T73" fmla="*/ 0 h 2694"/>
                                <a:gd name="T74" fmla="*/ 0 w 5602"/>
                                <a:gd name="T75" fmla="*/ 0 h 2694"/>
                                <a:gd name="T76" fmla="*/ 0 w 5602"/>
                                <a:gd name="T77" fmla="*/ 0 h 2694"/>
                                <a:gd name="T78" fmla="*/ 0 w 5602"/>
                                <a:gd name="T79" fmla="*/ 0 h 2694"/>
                                <a:gd name="T80" fmla="*/ 0 w 5602"/>
                                <a:gd name="T81" fmla="*/ 0 h 2694"/>
                                <a:gd name="T82" fmla="*/ 0 w 5602"/>
                                <a:gd name="T83" fmla="*/ 0 h 2694"/>
                                <a:gd name="T84" fmla="*/ 0 w 5602"/>
                                <a:gd name="T85" fmla="*/ 0 h 2694"/>
                                <a:gd name="T86" fmla="*/ 0 w 5602"/>
                                <a:gd name="T87" fmla="*/ 0 h 2694"/>
                                <a:gd name="T88" fmla="*/ 0 w 5602"/>
                                <a:gd name="T89" fmla="*/ 0 h 2694"/>
                                <a:gd name="T90" fmla="*/ 0 w 5602"/>
                                <a:gd name="T91" fmla="*/ 0 h 2694"/>
                                <a:gd name="T92" fmla="*/ 0 w 5602"/>
                                <a:gd name="T93" fmla="*/ 0 h 2694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w 5602"/>
                                <a:gd name="T142" fmla="*/ 0 h 2694"/>
                                <a:gd name="T143" fmla="*/ 5602 w 5602"/>
                                <a:gd name="T144" fmla="*/ 2694 h 2694"/>
                              </a:gdLst>
                              <a:ahLst/>
                              <a:cxnLst>
                                <a:cxn ang="T94">
                                  <a:pos x="T0" y="T1"/>
                                </a:cxn>
                                <a:cxn ang="T95">
                                  <a:pos x="T2" y="T3"/>
                                </a:cxn>
                                <a:cxn ang="T96">
                                  <a:pos x="T4" y="T5"/>
                                </a:cxn>
                                <a:cxn ang="T97">
                                  <a:pos x="T6" y="T7"/>
                                </a:cxn>
                                <a:cxn ang="T98">
                                  <a:pos x="T8" y="T9"/>
                                </a:cxn>
                                <a:cxn ang="T99">
                                  <a:pos x="T10" y="T11"/>
                                </a:cxn>
                                <a:cxn ang="T100">
                                  <a:pos x="T12" y="T13"/>
                                </a:cxn>
                                <a:cxn ang="T101">
                                  <a:pos x="T14" y="T15"/>
                                </a:cxn>
                                <a:cxn ang="T102">
                                  <a:pos x="T16" y="T17"/>
                                </a:cxn>
                                <a:cxn ang="T103">
                                  <a:pos x="T18" y="T19"/>
                                </a:cxn>
                                <a:cxn ang="T104">
                                  <a:pos x="T20" y="T21"/>
                                </a:cxn>
                                <a:cxn ang="T105">
                                  <a:pos x="T22" y="T23"/>
                                </a:cxn>
                                <a:cxn ang="T106">
                                  <a:pos x="T24" y="T25"/>
                                </a:cxn>
                                <a:cxn ang="T107">
                                  <a:pos x="T26" y="T27"/>
                                </a:cxn>
                                <a:cxn ang="T108">
                                  <a:pos x="T28" y="T29"/>
                                </a:cxn>
                                <a:cxn ang="T109">
                                  <a:pos x="T30" y="T31"/>
                                </a:cxn>
                                <a:cxn ang="T110">
                                  <a:pos x="T32" y="T33"/>
                                </a:cxn>
                                <a:cxn ang="T111">
                                  <a:pos x="T34" y="T35"/>
                                </a:cxn>
                                <a:cxn ang="T112">
                                  <a:pos x="T36" y="T37"/>
                                </a:cxn>
                                <a:cxn ang="T113">
                                  <a:pos x="T38" y="T39"/>
                                </a:cxn>
                                <a:cxn ang="T114">
                                  <a:pos x="T40" y="T41"/>
                                </a:cxn>
                                <a:cxn ang="T115">
                                  <a:pos x="T42" y="T43"/>
                                </a:cxn>
                                <a:cxn ang="T116">
                                  <a:pos x="T44" y="T45"/>
                                </a:cxn>
                                <a:cxn ang="T117">
                                  <a:pos x="T46" y="T47"/>
                                </a:cxn>
                                <a:cxn ang="T118">
                                  <a:pos x="T48" y="T49"/>
                                </a:cxn>
                                <a:cxn ang="T119">
                                  <a:pos x="T50" y="T51"/>
                                </a:cxn>
                                <a:cxn ang="T120">
                                  <a:pos x="T52" y="T53"/>
                                </a:cxn>
                                <a:cxn ang="T121">
                                  <a:pos x="T54" y="T55"/>
                                </a:cxn>
                                <a:cxn ang="T122">
                                  <a:pos x="T56" y="T57"/>
                                </a:cxn>
                                <a:cxn ang="T123">
                                  <a:pos x="T58" y="T59"/>
                                </a:cxn>
                                <a:cxn ang="T124">
                                  <a:pos x="T60" y="T61"/>
                                </a:cxn>
                                <a:cxn ang="T125">
                                  <a:pos x="T62" y="T63"/>
                                </a:cxn>
                                <a:cxn ang="T126">
                                  <a:pos x="T64" y="T65"/>
                                </a:cxn>
                                <a:cxn ang="T127">
                                  <a:pos x="T66" y="T67"/>
                                </a:cxn>
                                <a:cxn ang="T128">
                                  <a:pos x="T68" y="T69"/>
                                </a:cxn>
                                <a:cxn ang="T129">
                                  <a:pos x="T70" y="T71"/>
                                </a:cxn>
                                <a:cxn ang="T130">
                                  <a:pos x="T72" y="T73"/>
                                </a:cxn>
                                <a:cxn ang="T131">
                                  <a:pos x="T74" y="T75"/>
                                </a:cxn>
                                <a:cxn ang="T132">
                                  <a:pos x="T76" y="T77"/>
                                </a:cxn>
                                <a:cxn ang="T133">
                                  <a:pos x="T78" y="T79"/>
                                </a:cxn>
                                <a:cxn ang="T134">
                                  <a:pos x="T80" y="T81"/>
                                </a:cxn>
                                <a:cxn ang="T135">
                                  <a:pos x="T82" y="T83"/>
                                </a:cxn>
                                <a:cxn ang="T136">
                                  <a:pos x="T84" y="T85"/>
                                </a:cxn>
                                <a:cxn ang="T137">
                                  <a:pos x="T86" y="T87"/>
                                </a:cxn>
                                <a:cxn ang="T138">
                                  <a:pos x="T88" y="T89"/>
                                </a:cxn>
                                <a:cxn ang="T139">
                                  <a:pos x="T90" y="T91"/>
                                </a:cxn>
                                <a:cxn ang="T140">
                                  <a:pos x="T92" y="T93"/>
                                </a:cxn>
                              </a:cxnLst>
                              <a:rect l="T141" t="T142" r="T143" b="T144"/>
                              <a:pathLst>
                                <a:path w="5602" h="2694">
                                  <a:moveTo>
                                    <a:pt x="0" y="2694"/>
                                  </a:moveTo>
                                  <a:lnTo>
                                    <a:pt x="459" y="2104"/>
                                  </a:lnTo>
                                  <a:lnTo>
                                    <a:pt x="685" y="1418"/>
                                  </a:lnTo>
                                  <a:lnTo>
                                    <a:pt x="770" y="1023"/>
                                  </a:lnTo>
                                  <a:lnTo>
                                    <a:pt x="846" y="531"/>
                                  </a:lnTo>
                                  <a:lnTo>
                                    <a:pt x="1471" y="713"/>
                                  </a:lnTo>
                                  <a:lnTo>
                                    <a:pt x="1686" y="432"/>
                                  </a:lnTo>
                                  <a:lnTo>
                                    <a:pt x="1923" y="337"/>
                                  </a:lnTo>
                                  <a:lnTo>
                                    <a:pt x="2688" y="425"/>
                                  </a:lnTo>
                                  <a:lnTo>
                                    <a:pt x="2820" y="50"/>
                                  </a:lnTo>
                                  <a:lnTo>
                                    <a:pt x="3218" y="0"/>
                                  </a:lnTo>
                                  <a:lnTo>
                                    <a:pt x="3503" y="83"/>
                                  </a:lnTo>
                                  <a:lnTo>
                                    <a:pt x="3686" y="337"/>
                                  </a:lnTo>
                                  <a:lnTo>
                                    <a:pt x="3613" y="630"/>
                                  </a:lnTo>
                                  <a:lnTo>
                                    <a:pt x="4332" y="757"/>
                                  </a:lnTo>
                                  <a:lnTo>
                                    <a:pt x="4459" y="1049"/>
                                  </a:lnTo>
                                  <a:lnTo>
                                    <a:pt x="4459" y="1221"/>
                                  </a:lnTo>
                                  <a:lnTo>
                                    <a:pt x="5294" y="1316"/>
                                  </a:lnTo>
                                  <a:lnTo>
                                    <a:pt x="5602" y="1316"/>
                                  </a:lnTo>
                                  <a:lnTo>
                                    <a:pt x="4487" y="1304"/>
                                  </a:lnTo>
                                  <a:lnTo>
                                    <a:pt x="3806" y="1137"/>
                                  </a:lnTo>
                                  <a:lnTo>
                                    <a:pt x="3686" y="1418"/>
                                  </a:lnTo>
                                  <a:lnTo>
                                    <a:pt x="3914" y="1515"/>
                                  </a:lnTo>
                                  <a:lnTo>
                                    <a:pt x="3707" y="1943"/>
                                  </a:lnTo>
                                  <a:lnTo>
                                    <a:pt x="1764" y="1611"/>
                                  </a:lnTo>
                                  <a:lnTo>
                                    <a:pt x="1962" y="1176"/>
                                  </a:lnTo>
                                  <a:lnTo>
                                    <a:pt x="3602" y="1475"/>
                                  </a:lnTo>
                                  <a:lnTo>
                                    <a:pt x="3525" y="1221"/>
                                  </a:lnTo>
                                  <a:lnTo>
                                    <a:pt x="3613" y="1023"/>
                                  </a:lnTo>
                                  <a:lnTo>
                                    <a:pt x="3936" y="757"/>
                                  </a:lnTo>
                                  <a:lnTo>
                                    <a:pt x="3149" y="630"/>
                                  </a:lnTo>
                                  <a:lnTo>
                                    <a:pt x="3378" y="337"/>
                                  </a:lnTo>
                                  <a:lnTo>
                                    <a:pt x="3310" y="171"/>
                                  </a:lnTo>
                                  <a:lnTo>
                                    <a:pt x="3073" y="138"/>
                                  </a:lnTo>
                                  <a:lnTo>
                                    <a:pt x="2923" y="171"/>
                                  </a:lnTo>
                                  <a:lnTo>
                                    <a:pt x="2762" y="531"/>
                                  </a:lnTo>
                                  <a:lnTo>
                                    <a:pt x="1934" y="425"/>
                                  </a:lnTo>
                                  <a:lnTo>
                                    <a:pt x="1630" y="674"/>
                                  </a:lnTo>
                                  <a:lnTo>
                                    <a:pt x="1614" y="918"/>
                                  </a:lnTo>
                                  <a:lnTo>
                                    <a:pt x="1764" y="1122"/>
                                  </a:lnTo>
                                  <a:lnTo>
                                    <a:pt x="1923" y="1221"/>
                                  </a:lnTo>
                                  <a:lnTo>
                                    <a:pt x="1614" y="1122"/>
                                  </a:lnTo>
                                  <a:lnTo>
                                    <a:pt x="1459" y="1023"/>
                                  </a:lnTo>
                                  <a:lnTo>
                                    <a:pt x="1459" y="823"/>
                                  </a:lnTo>
                                  <a:lnTo>
                                    <a:pt x="913" y="674"/>
                                  </a:lnTo>
                                  <a:lnTo>
                                    <a:pt x="685" y="1805"/>
                                  </a:lnTo>
                                  <a:lnTo>
                                    <a:pt x="0" y="2694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31" name="Freeform 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841" y="2077"/>
                              <a:ext cx="917" cy="910"/>
                            </a:xfrm>
                            <a:custGeom>
                              <a:avLst/>
                              <a:gdLst>
                                <a:gd name="T0" fmla="*/ 0 w 7382"/>
                                <a:gd name="T1" fmla="*/ 0 h 7285"/>
                                <a:gd name="T2" fmla="*/ 0 w 7382"/>
                                <a:gd name="T3" fmla="*/ 0 h 7285"/>
                                <a:gd name="T4" fmla="*/ 0 w 7382"/>
                                <a:gd name="T5" fmla="*/ 0 h 7285"/>
                                <a:gd name="T6" fmla="*/ 0 w 7382"/>
                                <a:gd name="T7" fmla="*/ 0 h 7285"/>
                                <a:gd name="T8" fmla="*/ 0 w 7382"/>
                                <a:gd name="T9" fmla="*/ 0 h 7285"/>
                                <a:gd name="T10" fmla="*/ 0 w 7382"/>
                                <a:gd name="T11" fmla="*/ 0 h 7285"/>
                                <a:gd name="T12" fmla="*/ 0 w 7382"/>
                                <a:gd name="T13" fmla="*/ 0 h 7285"/>
                                <a:gd name="T14" fmla="*/ 0 w 7382"/>
                                <a:gd name="T15" fmla="*/ 0 h 7285"/>
                                <a:gd name="T16" fmla="*/ 0 w 7382"/>
                                <a:gd name="T17" fmla="*/ 0 h 7285"/>
                                <a:gd name="T18" fmla="*/ 0 w 7382"/>
                                <a:gd name="T19" fmla="*/ 0 h 7285"/>
                                <a:gd name="T20" fmla="*/ 0 w 7382"/>
                                <a:gd name="T21" fmla="*/ 0 h 7285"/>
                                <a:gd name="T22" fmla="*/ 0 w 7382"/>
                                <a:gd name="T23" fmla="*/ 0 h 7285"/>
                                <a:gd name="T24" fmla="*/ 0 w 7382"/>
                                <a:gd name="T25" fmla="*/ 0 h 7285"/>
                                <a:gd name="T26" fmla="*/ 0 w 7382"/>
                                <a:gd name="T27" fmla="*/ 0 h 7285"/>
                                <a:gd name="T28" fmla="*/ 0 w 7382"/>
                                <a:gd name="T29" fmla="*/ 0 h 7285"/>
                                <a:gd name="T30" fmla="*/ 0 w 7382"/>
                                <a:gd name="T31" fmla="*/ 0 h 7285"/>
                                <a:gd name="T32" fmla="*/ 0 w 7382"/>
                                <a:gd name="T33" fmla="*/ 0 h 7285"/>
                                <a:gd name="T34" fmla="*/ 0 w 7382"/>
                                <a:gd name="T35" fmla="*/ 0 h 7285"/>
                                <a:gd name="T36" fmla="*/ 0 w 7382"/>
                                <a:gd name="T37" fmla="*/ 0 h 7285"/>
                                <a:gd name="T38" fmla="*/ 0 w 7382"/>
                                <a:gd name="T39" fmla="*/ 0 h 7285"/>
                                <a:gd name="T40" fmla="*/ 0 w 7382"/>
                                <a:gd name="T41" fmla="*/ 0 h 7285"/>
                                <a:gd name="T42" fmla="*/ 0 w 7382"/>
                                <a:gd name="T43" fmla="*/ 0 h 7285"/>
                                <a:gd name="T44" fmla="*/ 0 w 7382"/>
                                <a:gd name="T45" fmla="*/ 0 h 7285"/>
                                <a:gd name="T46" fmla="*/ 0 w 7382"/>
                                <a:gd name="T47" fmla="*/ 0 h 7285"/>
                                <a:gd name="T48" fmla="*/ 0 w 7382"/>
                                <a:gd name="T49" fmla="*/ 0 h 7285"/>
                                <a:gd name="T50" fmla="*/ 0 w 7382"/>
                                <a:gd name="T51" fmla="*/ 0 h 7285"/>
                                <a:gd name="T52" fmla="*/ 0 w 7382"/>
                                <a:gd name="T53" fmla="*/ 0 h 7285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w 7382"/>
                                <a:gd name="T82" fmla="*/ 0 h 7285"/>
                                <a:gd name="T83" fmla="*/ 7382 w 7382"/>
                                <a:gd name="T84" fmla="*/ 7285 h 7285"/>
                              </a:gdLst>
                              <a:ahLst/>
                              <a:cxnLst>
                                <a:cxn ang="T54">
                                  <a:pos x="T0" y="T1"/>
                                </a:cxn>
                                <a:cxn ang="T55">
                                  <a:pos x="T2" y="T3"/>
                                </a:cxn>
                                <a:cxn ang="T56">
                                  <a:pos x="T4" y="T5"/>
                                </a:cxn>
                                <a:cxn ang="T57">
                                  <a:pos x="T6" y="T7"/>
                                </a:cxn>
                                <a:cxn ang="T58">
                                  <a:pos x="T8" y="T9"/>
                                </a:cxn>
                                <a:cxn ang="T59">
                                  <a:pos x="T10" y="T11"/>
                                </a:cxn>
                                <a:cxn ang="T60">
                                  <a:pos x="T12" y="T13"/>
                                </a:cxn>
                                <a:cxn ang="T61">
                                  <a:pos x="T14" y="T15"/>
                                </a:cxn>
                                <a:cxn ang="T62">
                                  <a:pos x="T16" y="T17"/>
                                </a:cxn>
                                <a:cxn ang="T63">
                                  <a:pos x="T18" y="T19"/>
                                </a:cxn>
                                <a:cxn ang="T64">
                                  <a:pos x="T20" y="T21"/>
                                </a:cxn>
                                <a:cxn ang="T65">
                                  <a:pos x="T22" y="T23"/>
                                </a:cxn>
                                <a:cxn ang="T66">
                                  <a:pos x="T24" y="T25"/>
                                </a:cxn>
                                <a:cxn ang="T67">
                                  <a:pos x="T26" y="T27"/>
                                </a:cxn>
                                <a:cxn ang="T68">
                                  <a:pos x="T28" y="T29"/>
                                </a:cxn>
                                <a:cxn ang="T69">
                                  <a:pos x="T30" y="T31"/>
                                </a:cxn>
                                <a:cxn ang="T70">
                                  <a:pos x="T32" y="T33"/>
                                </a:cxn>
                                <a:cxn ang="T71">
                                  <a:pos x="T34" y="T35"/>
                                </a:cxn>
                                <a:cxn ang="T72">
                                  <a:pos x="T36" y="T37"/>
                                </a:cxn>
                                <a:cxn ang="T73">
                                  <a:pos x="T38" y="T39"/>
                                </a:cxn>
                                <a:cxn ang="T74">
                                  <a:pos x="T40" y="T41"/>
                                </a:cxn>
                                <a:cxn ang="T75">
                                  <a:pos x="T42" y="T43"/>
                                </a:cxn>
                                <a:cxn ang="T76">
                                  <a:pos x="T44" y="T45"/>
                                </a:cxn>
                                <a:cxn ang="T77">
                                  <a:pos x="T46" y="T47"/>
                                </a:cxn>
                                <a:cxn ang="T78">
                                  <a:pos x="T48" y="T49"/>
                                </a:cxn>
                                <a:cxn ang="T79">
                                  <a:pos x="T50" y="T51"/>
                                </a:cxn>
                                <a:cxn ang="T80">
                                  <a:pos x="T52" y="T53"/>
                                </a:cxn>
                              </a:cxnLst>
                              <a:rect l="T81" t="T82" r="T83" b="T84"/>
                              <a:pathLst>
                                <a:path w="7382" h="7285">
                                  <a:moveTo>
                                    <a:pt x="6995" y="102"/>
                                  </a:moveTo>
                                  <a:lnTo>
                                    <a:pt x="5916" y="2362"/>
                                  </a:lnTo>
                                  <a:lnTo>
                                    <a:pt x="4689" y="4226"/>
                                  </a:lnTo>
                                  <a:lnTo>
                                    <a:pt x="3536" y="5806"/>
                                  </a:lnTo>
                                  <a:lnTo>
                                    <a:pt x="1927" y="5612"/>
                                  </a:lnTo>
                                  <a:lnTo>
                                    <a:pt x="998" y="5414"/>
                                  </a:lnTo>
                                  <a:lnTo>
                                    <a:pt x="3536" y="6006"/>
                                  </a:lnTo>
                                  <a:lnTo>
                                    <a:pt x="4463" y="4923"/>
                                  </a:lnTo>
                                  <a:lnTo>
                                    <a:pt x="5386" y="3548"/>
                                  </a:lnTo>
                                  <a:lnTo>
                                    <a:pt x="6451" y="1571"/>
                                  </a:lnTo>
                                  <a:lnTo>
                                    <a:pt x="5226" y="4039"/>
                                  </a:lnTo>
                                  <a:lnTo>
                                    <a:pt x="3733" y="6513"/>
                                  </a:lnTo>
                                  <a:lnTo>
                                    <a:pt x="5840" y="3445"/>
                                  </a:lnTo>
                                  <a:lnTo>
                                    <a:pt x="5043" y="5127"/>
                                  </a:lnTo>
                                  <a:lnTo>
                                    <a:pt x="3995" y="6888"/>
                                  </a:lnTo>
                                  <a:lnTo>
                                    <a:pt x="2806" y="6513"/>
                                  </a:lnTo>
                                  <a:lnTo>
                                    <a:pt x="1697" y="6216"/>
                                  </a:lnTo>
                                  <a:lnTo>
                                    <a:pt x="0" y="5907"/>
                                  </a:lnTo>
                                  <a:lnTo>
                                    <a:pt x="2225" y="6490"/>
                                  </a:lnTo>
                                  <a:lnTo>
                                    <a:pt x="3767" y="7082"/>
                                  </a:lnTo>
                                  <a:lnTo>
                                    <a:pt x="4153" y="7285"/>
                                  </a:lnTo>
                                  <a:lnTo>
                                    <a:pt x="5916" y="3741"/>
                                  </a:lnTo>
                                  <a:lnTo>
                                    <a:pt x="6995" y="1378"/>
                                  </a:lnTo>
                                  <a:lnTo>
                                    <a:pt x="7382" y="295"/>
                                  </a:lnTo>
                                  <a:lnTo>
                                    <a:pt x="7071" y="396"/>
                                  </a:lnTo>
                                  <a:lnTo>
                                    <a:pt x="7225" y="0"/>
                                  </a:lnTo>
                                  <a:lnTo>
                                    <a:pt x="6995" y="102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algn="ctr"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32" name="Freeform 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94" y="2682"/>
                              <a:ext cx="419" cy="131"/>
                            </a:xfrm>
                            <a:custGeom>
                              <a:avLst/>
                              <a:gdLst>
                                <a:gd name="T0" fmla="*/ 0 w 3353"/>
                                <a:gd name="T1" fmla="*/ 0 h 1048"/>
                                <a:gd name="T2" fmla="*/ 0 w 3353"/>
                                <a:gd name="T3" fmla="*/ 0 h 1048"/>
                                <a:gd name="T4" fmla="*/ 0 w 3353"/>
                                <a:gd name="T5" fmla="*/ 0 h 1048"/>
                                <a:gd name="T6" fmla="*/ 0 w 3353"/>
                                <a:gd name="T7" fmla="*/ 0 h 1048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353"/>
                                <a:gd name="T13" fmla="*/ 0 h 1048"/>
                                <a:gd name="T14" fmla="*/ 3353 w 3353"/>
                                <a:gd name="T15" fmla="*/ 1048 h 1048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353" h="1048">
                                  <a:moveTo>
                                    <a:pt x="0" y="0"/>
                                  </a:moveTo>
                                  <a:lnTo>
                                    <a:pt x="3255" y="793"/>
                                  </a:lnTo>
                                  <a:lnTo>
                                    <a:pt x="3353" y="1048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226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05" y="1912"/>
                            <a:ext cx="1077" cy="800"/>
                          </a:xfrm>
                          <a:custGeom>
                            <a:avLst/>
                            <a:gdLst>
                              <a:gd name="T0" fmla="*/ 458 w 1085"/>
                              <a:gd name="T1" fmla="*/ 0 h 800"/>
                              <a:gd name="T2" fmla="*/ 430 w 1085"/>
                              <a:gd name="T3" fmla="*/ 134 h 800"/>
                              <a:gd name="T4" fmla="*/ 236 w 1085"/>
                              <a:gd name="T5" fmla="*/ 362 h 800"/>
                              <a:gd name="T6" fmla="*/ 3 w 1085"/>
                              <a:gd name="T7" fmla="*/ 650 h 800"/>
                              <a:gd name="T8" fmla="*/ 281 w 1085"/>
                              <a:gd name="T9" fmla="*/ 756 h 800"/>
                              <a:gd name="T10" fmla="*/ 589 w 1085"/>
                              <a:gd name="T11" fmla="*/ 800 h 800"/>
                              <a:gd name="T12" fmla="*/ 835 w 1085"/>
                              <a:gd name="T13" fmla="*/ 428 h 800"/>
                              <a:gd name="T14" fmla="*/ 1003 w 1085"/>
                              <a:gd name="T15" fmla="*/ 90 h 800"/>
                              <a:gd name="T16" fmla="*/ 1025 w 1085"/>
                              <a:gd name="T17" fmla="*/ 76 h 800"/>
                              <a:gd name="T18" fmla="*/ 888 w 1085"/>
                              <a:gd name="T19" fmla="*/ 78 h 800"/>
                              <a:gd name="T20" fmla="*/ 803 w 1085"/>
                              <a:gd name="T21" fmla="*/ 56 h 800"/>
                              <a:gd name="T22" fmla="*/ 789 w 1085"/>
                              <a:gd name="T23" fmla="*/ 92 h 800"/>
                              <a:gd name="T24" fmla="*/ 819 w 1085"/>
                              <a:gd name="T25" fmla="*/ 100 h 800"/>
                              <a:gd name="T26" fmla="*/ 787 w 1085"/>
                              <a:gd name="T27" fmla="*/ 156 h 800"/>
                              <a:gd name="T28" fmla="*/ 555 w 1085"/>
                              <a:gd name="T29" fmla="*/ 112 h 800"/>
                              <a:gd name="T30" fmla="*/ 581 w 1085"/>
                              <a:gd name="T31" fmla="*/ 66 h 800"/>
                              <a:gd name="T32" fmla="*/ 519 w 1085"/>
                              <a:gd name="T33" fmla="*/ 40 h 800"/>
                              <a:gd name="T34" fmla="*/ 519 w 1085"/>
                              <a:gd name="T35" fmla="*/ 14 h 800"/>
                              <a:gd name="T36" fmla="*/ 458 w 1085"/>
                              <a:gd name="T37" fmla="*/ 0 h 800"/>
                              <a:gd name="T38" fmla="*/ 458 w 1085"/>
                              <a:gd name="T39" fmla="*/ 0 h 800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w 1085"/>
                              <a:gd name="T61" fmla="*/ 0 h 800"/>
                              <a:gd name="T62" fmla="*/ 1085 w 1085"/>
                              <a:gd name="T63" fmla="*/ 800 h 800"/>
                            </a:gdLst>
                            <a:ahLst/>
                            <a:cxnLst>
                              <a:cxn ang="T40">
                                <a:pos x="T0" y="T1"/>
                              </a:cxn>
                              <a:cxn ang="T41">
                                <a:pos x="T2" y="T3"/>
                              </a:cxn>
                              <a:cxn ang="T42">
                                <a:pos x="T4" y="T5"/>
                              </a:cxn>
                              <a:cxn ang="T43">
                                <a:pos x="T6" y="T7"/>
                              </a:cxn>
                              <a:cxn ang="T44">
                                <a:pos x="T8" y="T9"/>
                              </a:cxn>
                              <a:cxn ang="T45">
                                <a:pos x="T10" y="T11"/>
                              </a:cxn>
                              <a:cxn ang="T46">
                                <a:pos x="T12" y="T13"/>
                              </a:cxn>
                              <a:cxn ang="T47">
                                <a:pos x="T14" y="T15"/>
                              </a:cxn>
                              <a:cxn ang="T48">
                                <a:pos x="T16" y="T17"/>
                              </a:cxn>
                              <a:cxn ang="T49">
                                <a:pos x="T18" y="T19"/>
                              </a:cxn>
                              <a:cxn ang="T50">
                                <a:pos x="T20" y="T21"/>
                              </a:cxn>
                              <a:cxn ang="T51">
                                <a:pos x="T22" y="T23"/>
                              </a:cxn>
                              <a:cxn ang="T52">
                                <a:pos x="T24" y="T25"/>
                              </a:cxn>
                              <a:cxn ang="T53">
                                <a:pos x="T26" y="T27"/>
                              </a:cxn>
                              <a:cxn ang="T54">
                                <a:pos x="T28" y="T29"/>
                              </a:cxn>
                              <a:cxn ang="T55">
                                <a:pos x="T30" y="T31"/>
                              </a:cxn>
                              <a:cxn ang="T56">
                                <a:pos x="T32" y="T33"/>
                              </a:cxn>
                              <a:cxn ang="T57">
                                <a:pos x="T34" y="T35"/>
                              </a:cxn>
                              <a:cxn ang="T58">
                                <a:pos x="T36" y="T37"/>
                              </a:cxn>
                              <a:cxn ang="T59">
                                <a:pos x="T38" y="T39"/>
                              </a:cxn>
                            </a:cxnLst>
                            <a:rect l="T60" t="T61" r="T62" b="T63"/>
                            <a:pathLst>
                              <a:path w="1085" h="800">
                                <a:moveTo>
                                  <a:pt x="473" y="0"/>
                                </a:moveTo>
                                <a:lnTo>
                                  <a:pt x="445" y="134"/>
                                </a:lnTo>
                                <a:cubicBezTo>
                                  <a:pt x="407" y="194"/>
                                  <a:pt x="336" y="290"/>
                                  <a:pt x="246" y="362"/>
                                </a:cubicBezTo>
                                <a:cubicBezTo>
                                  <a:pt x="156" y="434"/>
                                  <a:pt x="0" y="585"/>
                                  <a:pt x="3" y="650"/>
                                </a:cubicBezTo>
                                <a:lnTo>
                                  <a:pt x="291" y="756"/>
                                </a:lnTo>
                                <a:cubicBezTo>
                                  <a:pt x="392" y="781"/>
                                  <a:pt x="501" y="796"/>
                                  <a:pt x="609" y="800"/>
                                </a:cubicBezTo>
                                <a:cubicBezTo>
                                  <a:pt x="700" y="748"/>
                                  <a:pt x="781" y="542"/>
                                  <a:pt x="865" y="428"/>
                                </a:cubicBezTo>
                                <a:cubicBezTo>
                                  <a:pt x="949" y="314"/>
                                  <a:pt x="1005" y="152"/>
                                  <a:pt x="1041" y="90"/>
                                </a:cubicBezTo>
                                <a:cubicBezTo>
                                  <a:pt x="1044" y="84"/>
                                  <a:pt x="1085" y="78"/>
                                  <a:pt x="1065" y="76"/>
                                </a:cubicBezTo>
                                <a:cubicBezTo>
                                  <a:pt x="1045" y="74"/>
                                  <a:pt x="962" y="81"/>
                                  <a:pt x="923" y="78"/>
                                </a:cubicBezTo>
                                <a:lnTo>
                                  <a:pt x="833" y="56"/>
                                </a:lnTo>
                                <a:lnTo>
                                  <a:pt x="819" y="92"/>
                                </a:lnTo>
                                <a:lnTo>
                                  <a:pt x="849" y="100"/>
                                </a:lnTo>
                                <a:lnTo>
                                  <a:pt x="817" y="156"/>
                                </a:lnTo>
                                <a:lnTo>
                                  <a:pt x="575" y="112"/>
                                </a:lnTo>
                                <a:lnTo>
                                  <a:pt x="601" y="66"/>
                                </a:lnTo>
                                <a:lnTo>
                                  <a:pt x="539" y="40"/>
                                </a:lnTo>
                                <a:lnTo>
                                  <a:pt x="539" y="14"/>
                                </a:lnTo>
                                <a:lnTo>
                                  <a:pt x="473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317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6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5155" y="5747388"/>
                        <a:ext cx="947738" cy="792355"/>
                        <a:chOff x="805" y="3552"/>
                        <a:chExt cx="597" cy="499"/>
                      </a:xfrm>
                      <a:noFill/>
                    </p:grpSpPr>
                    <p:grpSp>
                      <p:nvGrpSpPr>
                        <p:cNvPr id="27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11" y="3552"/>
                          <a:ext cx="505" cy="305"/>
                          <a:chOff x="2446" y="3588"/>
                          <a:chExt cx="504" cy="242"/>
                        </a:xfrm>
                        <a:grpFill/>
                      </p:grpSpPr>
                      <p:sp>
                        <p:nvSpPr>
                          <p:cNvPr id="1216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12" y="3713"/>
                            <a:ext cx="373" cy="54"/>
                          </a:xfrm>
                          <a:custGeom>
                            <a:avLst/>
                            <a:gdLst>
                              <a:gd name="T0" fmla="*/ 0 w 3888"/>
                              <a:gd name="T1" fmla="*/ 0 h 541"/>
                              <a:gd name="T2" fmla="*/ 0 w 3888"/>
                              <a:gd name="T3" fmla="*/ 0 h 541"/>
                              <a:gd name="T4" fmla="*/ 0 w 3888"/>
                              <a:gd name="T5" fmla="*/ 0 h 541"/>
                              <a:gd name="T6" fmla="*/ 0 w 3888"/>
                              <a:gd name="T7" fmla="*/ 0 h 541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3888"/>
                              <a:gd name="T13" fmla="*/ 0 h 541"/>
                              <a:gd name="T14" fmla="*/ 3888 w 3888"/>
                              <a:gd name="T15" fmla="*/ 541 h 541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3888" h="541">
                                <a:moveTo>
                                  <a:pt x="0" y="540"/>
                                </a:moveTo>
                                <a:lnTo>
                                  <a:pt x="0" y="0"/>
                                </a:lnTo>
                                <a:lnTo>
                                  <a:pt x="3888" y="0"/>
                                </a:lnTo>
                                <a:lnTo>
                                  <a:pt x="3888" y="541"/>
                                </a:lnTo>
                              </a:path>
                            </a:pathLst>
                          </a:custGeom>
                          <a:grp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7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02" y="3648"/>
                            <a:ext cx="0" cy="124"/>
                          </a:xfrm>
                          <a:prstGeom prst="line">
                            <a:avLst/>
                          </a:prstGeom>
                          <a:grp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8" name="Rectangl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32" y="3588"/>
                            <a:ext cx="132" cy="6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28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46" y="3770"/>
                            <a:ext cx="504" cy="60"/>
                            <a:chOff x="2446" y="3770"/>
                            <a:chExt cx="504" cy="60"/>
                          </a:xfrm>
                          <a:grpFill/>
                        </p:grpSpPr>
                        <p:sp>
                          <p:nvSpPr>
                            <p:cNvPr id="1220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34" y="3770"/>
                              <a:ext cx="132" cy="60"/>
                            </a:xfrm>
                            <a:prstGeom prst="rect">
                              <a:avLst/>
                            </a:prstGeom>
                            <a:grp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21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18" y="3770"/>
                              <a:ext cx="132" cy="60"/>
                            </a:xfrm>
                            <a:prstGeom prst="rect">
                              <a:avLst/>
                            </a:prstGeom>
                            <a:grp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222" name="Rectangle 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46" y="3770"/>
                              <a:ext cx="132" cy="60"/>
                            </a:xfrm>
                            <a:prstGeom prst="rect">
                              <a:avLst/>
                            </a:prstGeom>
                            <a:grp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215" name="Text Box 4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5" y="3857"/>
                          <a:ext cx="597" cy="194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400" b="1" dirty="0" err="1">
                              <a:cs typeface="Arial" charset="0"/>
                            </a:rPr>
                            <a:t>Organisas</a:t>
                          </a:r>
                          <a:r>
                            <a:rPr lang="en-US" sz="1100" b="1" dirty="0" err="1">
                              <a:cs typeface="Arial" charset="0"/>
                            </a:rPr>
                            <a:t>i</a:t>
                          </a:r>
                          <a:endParaRPr lang="en-US" sz="1100" b="1" dirty="0"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9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49859" y="5758598"/>
                        <a:ext cx="874706" cy="778088"/>
                        <a:chOff x="1775" y="3559"/>
                        <a:chExt cx="552" cy="490"/>
                      </a:xfrm>
                      <a:noFill/>
                    </p:grpSpPr>
                    <p:graphicFrame>
                      <p:nvGraphicFramePr>
                        <p:cNvPr id="1027" name="Object 51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1828" y="3559"/>
                        <a:ext cx="499" cy="340"/>
                      </p:xfrm>
                      <a:graphic>
                        <a:graphicData uri="http://schemas.openxmlformats.org/presentationml/2006/ole">
                          <p:oleObj spid="_x0000_s218139" name="Clip" r:id="rId8" imgW="3657600" imgH="2437790" progId="">
                            <p:embed/>
                          </p:oleObj>
                        </a:graphicData>
                      </a:graphic>
                    </p:graphicFrame>
                    <p:sp>
                      <p:nvSpPr>
                        <p:cNvPr id="1213" name="Text Box 5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5" y="3855"/>
                          <a:ext cx="505" cy="194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400" b="1" dirty="0" err="1">
                              <a:cs typeface="Arial" charset="0"/>
                            </a:rPr>
                            <a:t>Pegawai</a:t>
                          </a:r>
                          <a:endParaRPr lang="en-US" sz="1400" b="1" dirty="0"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0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8697" y="5729912"/>
                        <a:ext cx="682627" cy="779650"/>
                        <a:chOff x="3347" y="3541"/>
                        <a:chExt cx="430" cy="491"/>
                      </a:xfrm>
                      <a:noFill/>
                    </p:grpSpPr>
                    <p:grpSp>
                      <p:nvGrpSpPr>
                        <p:cNvPr id="31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7" y="3541"/>
                          <a:ext cx="244" cy="299"/>
                          <a:chOff x="634" y="1254"/>
                          <a:chExt cx="641" cy="647"/>
                        </a:xfrm>
                        <a:grpFill/>
                      </p:grpSpPr>
                      <p:sp>
                        <p:nvSpPr>
                          <p:cNvPr id="1207" name="Freeform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14" y="1345"/>
                            <a:ext cx="122" cy="195"/>
                          </a:xfrm>
                          <a:custGeom>
                            <a:avLst/>
                            <a:gdLst>
                              <a:gd name="T0" fmla="*/ 0 w 2201"/>
                              <a:gd name="T1" fmla="*/ 0 h 3517"/>
                              <a:gd name="T2" fmla="*/ 0 w 2201"/>
                              <a:gd name="T3" fmla="*/ 0 h 3517"/>
                              <a:gd name="T4" fmla="*/ 0 w 2201"/>
                              <a:gd name="T5" fmla="*/ 0 h 3517"/>
                              <a:gd name="T6" fmla="*/ 0 w 2201"/>
                              <a:gd name="T7" fmla="*/ 0 h 3517"/>
                              <a:gd name="T8" fmla="*/ 0 w 2201"/>
                              <a:gd name="T9" fmla="*/ 0 h 3517"/>
                              <a:gd name="T10" fmla="*/ 0 w 2201"/>
                              <a:gd name="T11" fmla="*/ 0 h 3517"/>
                              <a:gd name="T12" fmla="*/ 0 w 2201"/>
                              <a:gd name="T13" fmla="*/ 0 h 3517"/>
                              <a:gd name="T14" fmla="*/ 0 w 2201"/>
                              <a:gd name="T15" fmla="*/ 0 h 3517"/>
                              <a:gd name="T16" fmla="*/ 0 w 2201"/>
                              <a:gd name="T17" fmla="*/ 0 h 3517"/>
                              <a:gd name="T18" fmla="*/ 0 w 2201"/>
                              <a:gd name="T19" fmla="*/ 0 h 3517"/>
                              <a:gd name="T20" fmla="*/ 0 w 2201"/>
                              <a:gd name="T21" fmla="*/ 0 h 3517"/>
                              <a:gd name="T22" fmla="*/ 0 w 2201"/>
                              <a:gd name="T23" fmla="*/ 0 h 3517"/>
                              <a:gd name="T24" fmla="*/ 0 w 2201"/>
                              <a:gd name="T25" fmla="*/ 0 h 3517"/>
                              <a:gd name="T26" fmla="*/ 0 w 2201"/>
                              <a:gd name="T27" fmla="*/ 0 h 3517"/>
                              <a:gd name="T28" fmla="*/ 0 w 2201"/>
                              <a:gd name="T29" fmla="*/ 0 h 3517"/>
                              <a:gd name="T30" fmla="*/ 0 w 2201"/>
                              <a:gd name="T31" fmla="*/ 0 h 3517"/>
                              <a:gd name="T32" fmla="*/ 0 w 2201"/>
                              <a:gd name="T33" fmla="*/ 0 h 3517"/>
                              <a:gd name="T34" fmla="*/ 0 w 2201"/>
                              <a:gd name="T35" fmla="*/ 0 h 3517"/>
                              <a:gd name="T36" fmla="*/ 0 w 2201"/>
                              <a:gd name="T37" fmla="*/ 0 h 3517"/>
                              <a:gd name="T38" fmla="*/ 0 w 2201"/>
                              <a:gd name="T39" fmla="*/ 0 h 3517"/>
                              <a:gd name="T40" fmla="*/ 0 w 2201"/>
                              <a:gd name="T41" fmla="*/ 0 h 3517"/>
                              <a:gd name="T42" fmla="*/ 0 w 2201"/>
                              <a:gd name="T43" fmla="*/ 0 h 3517"/>
                              <a:gd name="T44" fmla="*/ 0 w 2201"/>
                              <a:gd name="T45" fmla="*/ 0 h 3517"/>
                              <a:gd name="T46" fmla="*/ 0 w 2201"/>
                              <a:gd name="T47" fmla="*/ 0 h 3517"/>
                              <a:gd name="T48" fmla="*/ 0 w 2201"/>
                              <a:gd name="T49" fmla="*/ 0 h 3517"/>
                              <a:gd name="T50" fmla="*/ 0 w 2201"/>
                              <a:gd name="T51" fmla="*/ 0 h 3517"/>
                              <a:gd name="T52" fmla="*/ 0 w 2201"/>
                              <a:gd name="T53" fmla="*/ 0 h 3517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2201"/>
                              <a:gd name="T82" fmla="*/ 0 h 3517"/>
                              <a:gd name="T83" fmla="*/ 2201 w 2201"/>
                              <a:gd name="T84" fmla="*/ 3517 h 3517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2201" h="3517">
                                <a:moveTo>
                                  <a:pt x="23" y="3517"/>
                                </a:moveTo>
                                <a:lnTo>
                                  <a:pt x="0" y="0"/>
                                </a:lnTo>
                                <a:lnTo>
                                  <a:pt x="9" y="75"/>
                                </a:lnTo>
                                <a:lnTo>
                                  <a:pt x="46" y="140"/>
                                </a:lnTo>
                                <a:lnTo>
                                  <a:pt x="89" y="198"/>
                                </a:lnTo>
                                <a:lnTo>
                                  <a:pt x="166" y="268"/>
                                </a:lnTo>
                                <a:lnTo>
                                  <a:pt x="252" y="320"/>
                                </a:lnTo>
                                <a:lnTo>
                                  <a:pt x="357" y="366"/>
                                </a:lnTo>
                                <a:lnTo>
                                  <a:pt x="477" y="406"/>
                                </a:lnTo>
                                <a:lnTo>
                                  <a:pt x="615" y="447"/>
                                </a:lnTo>
                                <a:lnTo>
                                  <a:pt x="754" y="470"/>
                                </a:lnTo>
                                <a:lnTo>
                                  <a:pt x="910" y="488"/>
                                </a:lnTo>
                                <a:lnTo>
                                  <a:pt x="1068" y="492"/>
                                </a:lnTo>
                                <a:lnTo>
                                  <a:pt x="1227" y="488"/>
                                </a:lnTo>
                                <a:lnTo>
                                  <a:pt x="1375" y="477"/>
                                </a:lnTo>
                                <a:lnTo>
                                  <a:pt x="1520" y="454"/>
                                </a:lnTo>
                                <a:lnTo>
                                  <a:pt x="1663" y="431"/>
                                </a:lnTo>
                                <a:lnTo>
                                  <a:pt x="1787" y="382"/>
                                </a:lnTo>
                                <a:lnTo>
                                  <a:pt x="1901" y="343"/>
                                </a:lnTo>
                                <a:lnTo>
                                  <a:pt x="1998" y="295"/>
                                </a:lnTo>
                                <a:lnTo>
                                  <a:pt x="2086" y="232"/>
                                </a:lnTo>
                                <a:lnTo>
                                  <a:pt x="2144" y="171"/>
                                </a:lnTo>
                                <a:lnTo>
                                  <a:pt x="2178" y="106"/>
                                </a:lnTo>
                                <a:lnTo>
                                  <a:pt x="2201" y="34"/>
                                </a:lnTo>
                                <a:lnTo>
                                  <a:pt x="2201" y="0"/>
                                </a:lnTo>
                                <a:lnTo>
                                  <a:pt x="2201" y="3517"/>
                                </a:lnTo>
                                <a:lnTo>
                                  <a:pt x="23" y="351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08" name="Freeform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54" y="1270"/>
                            <a:ext cx="122" cy="196"/>
                          </a:xfrm>
                          <a:custGeom>
                            <a:avLst/>
                            <a:gdLst>
                              <a:gd name="T0" fmla="*/ 0 w 2200"/>
                              <a:gd name="T1" fmla="*/ 0 h 3524"/>
                              <a:gd name="T2" fmla="*/ 0 w 2200"/>
                              <a:gd name="T3" fmla="*/ 0 h 3524"/>
                              <a:gd name="T4" fmla="*/ 0 w 2200"/>
                              <a:gd name="T5" fmla="*/ 0 h 3524"/>
                              <a:gd name="T6" fmla="*/ 0 w 2200"/>
                              <a:gd name="T7" fmla="*/ 0 h 3524"/>
                              <a:gd name="T8" fmla="*/ 0 w 2200"/>
                              <a:gd name="T9" fmla="*/ 0 h 3524"/>
                              <a:gd name="T10" fmla="*/ 0 w 2200"/>
                              <a:gd name="T11" fmla="*/ 0 h 3524"/>
                              <a:gd name="T12" fmla="*/ 0 w 2200"/>
                              <a:gd name="T13" fmla="*/ 0 h 3524"/>
                              <a:gd name="T14" fmla="*/ 0 w 2200"/>
                              <a:gd name="T15" fmla="*/ 0 h 3524"/>
                              <a:gd name="T16" fmla="*/ 0 w 2200"/>
                              <a:gd name="T17" fmla="*/ 0 h 3524"/>
                              <a:gd name="T18" fmla="*/ 0 w 2200"/>
                              <a:gd name="T19" fmla="*/ 0 h 3524"/>
                              <a:gd name="T20" fmla="*/ 0 w 2200"/>
                              <a:gd name="T21" fmla="*/ 0 h 3524"/>
                              <a:gd name="T22" fmla="*/ 0 w 2200"/>
                              <a:gd name="T23" fmla="*/ 0 h 3524"/>
                              <a:gd name="T24" fmla="*/ 0 w 2200"/>
                              <a:gd name="T25" fmla="*/ 0 h 3524"/>
                              <a:gd name="T26" fmla="*/ 0 w 2200"/>
                              <a:gd name="T27" fmla="*/ 0 h 3524"/>
                              <a:gd name="T28" fmla="*/ 0 w 2200"/>
                              <a:gd name="T29" fmla="*/ 0 h 3524"/>
                              <a:gd name="T30" fmla="*/ 0 w 2200"/>
                              <a:gd name="T31" fmla="*/ 0 h 3524"/>
                              <a:gd name="T32" fmla="*/ 0 w 2200"/>
                              <a:gd name="T33" fmla="*/ 0 h 3524"/>
                              <a:gd name="T34" fmla="*/ 0 w 2200"/>
                              <a:gd name="T35" fmla="*/ 0 h 3524"/>
                              <a:gd name="T36" fmla="*/ 0 w 2200"/>
                              <a:gd name="T37" fmla="*/ 0 h 3524"/>
                              <a:gd name="T38" fmla="*/ 0 w 2200"/>
                              <a:gd name="T39" fmla="*/ 0 h 3524"/>
                              <a:gd name="T40" fmla="*/ 0 w 2200"/>
                              <a:gd name="T41" fmla="*/ 0 h 3524"/>
                              <a:gd name="T42" fmla="*/ 0 w 2200"/>
                              <a:gd name="T43" fmla="*/ 0 h 3524"/>
                              <a:gd name="T44" fmla="*/ 0 w 2200"/>
                              <a:gd name="T45" fmla="*/ 0 h 3524"/>
                              <a:gd name="T46" fmla="*/ 0 w 2200"/>
                              <a:gd name="T47" fmla="*/ 0 h 3524"/>
                              <a:gd name="T48" fmla="*/ 0 w 2200"/>
                              <a:gd name="T49" fmla="*/ 0 h 3524"/>
                              <a:gd name="T50" fmla="*/ 0 w 2200"/>
                              <a:gd name="T51" fmla="*/ 0 h 3524"/>
                              <a:gd name="T52" fmla="*/ 0 w 2200"/>
                              <a:gd name="T53" fmla="*/ 0 h 3524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2200"/>
                              <a:gd name="T82" fmla="*/ 0 h 3524"/>
                              <a:gd name="T83" fmla="*/ 2200 w 2200"/>
                              <a:gd name="T84" fmla="*/ 3524 h 3524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2200" h="3524">
                                <a:moveTo>
                                  <a:pt x="23" y="3524"/>
                                </a:moveTo>
                                <a:lnTo>
                                  <a:pt x="0" y="0"/>
                                </a:lnTo>
                                <a:lnTo>
                                  <a:pt x="11" y="75"/>
                                </a:lnTo>
                                <a:lnTo>
                                  <a:pt x="45" y="143"/>
                                </a:lnTo>
                                <a:lnTo>
                                  <a:pt x="89" y="201"/>
                                </a:lnTo>
                                <a:lnTo>
                                  <a:pt x="162" y="271"/>
                                </a:lnTo>
                                <a:lnTo>
                                  <a:pt x="250" y="322"/>
                                </a:lnTo>
                                <a:lnTo>
                                  <a:pt x="356" y="377"/>
                                </a:lnTo>
                                <a:lnTo>
                                  <a:pt x="479" y="417"/>
                                </a:lnTo>
                                <a:lnTo>
                                  <a:pt x="618" y="454"/>
                                </a:lnTo>
                                <a:lnTo>
                                  <a:pt x="753" y="478"/>
                                </a:lnTo>
                                <a:lnTo>
                                  <a:pt x="909" y="495"/>
                                </a:lnTo>
                                <a:lnTo>
                                  <a:pt x="1066" y="497"/>
                                </a:lnTo>
                                <a:lnTo>
                                  <a:pt x="1225" y="495"/>
                                </a:lnTo>
                                <a:lnTo>
                                  <a:pt x="1370" y="485"/>
                                </a:lnTo>
                                <a:lnTo>
                                  <a:pt x="1519" y="465"/>
                                </a:lnTo>
                                <a:lnTo>
                                  <a:pt x="1660" y="435"/>
                                </a:lnTo>
                                <a:lnTo>
                                  <a:pt x="1789" y="390"/>
                                </a:lnTo>
                                <a:lnTo>
                                  <a:pt x="1900" y="350"/>
                                </a:lnTo>
                                <a:lnTo>
                                  <a:pt x="2000" y="298"/>
                                </a:lnTo>
                                <a:lnTo>
                                  <a:pt x="2085" y="234"/>
                                </a:lnTo>
                                <a:lnTo>
                                  <a:pt x="2143" y="174"/>
                                </a:lnTo>
                                <a:lnTo>
                                  <a:pt x="2177" y="109"/>
                                </a:lnTo>
                                <a:lnTo>
                                  <a:pt x="2200" y="38"/>
                                </a:lnTo>
                                <a:lnTo>
                                  <a:pt x="2200" y="0"/>
                                </a:lnTo>
                                <a:lnTo>
                                  <a:pt x="2200" y="3524"/>
                                </a:lnTo>
                                <a:lnTo>
                                  <a:pt x="23" y="352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09" name="Freeform 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94" y="1307"/>
                            <a:ext cx="122" cy="196"/>
                          </a:xfrm>
                          <a:custGeom>
                            <a:avLst/>
                            <a:gdLst>
                              <a:gd name="T0" fmla="*/ 0 w 2197"/>
                              <a:gd name="T1" fmla="*/ 0 h 3514"/>
                              <a:gd name="T2" fmla="*/ 0 w 2197"/>
                              <a:gd name="T3" fmla="*/ 0 h 3514"/>
                              <a:gd name="T4" fmla="*/ 0 w 2197"/>
                              <a:gd name="T5" fmla="*/ 0 h 3514"/>
                              <a:gd name="T6" fmla="*/ 0 w 2197"/>
                              <a:gd name="T7" fmla="*/ 0 h 3514"/>
                              <a:gd name="T8" fmla="*/ 0 w 2197"/>
                              <a:gd name="T9" fmla="*/ 0 h 3514"/>
                              <a:gd name="T10" fmla="*/ 0 w 2197"/>
                              <a:gd name="T11" fmla="*/ 0 h 3514"/>
                              <a:gd name="T12" fmla="*/ 0 w 2197"/>
                              <a:gd name="T13" fmla="*/ 0 h 3514"/>
                              <a:gd name="T14" fmla="*/ 0 w 2197"/>
                              <a:gd name="T15" fmla="*/ 0 h 3514"/>
                              <a:gd name="T16" fmla="*/ 0 w 2197"/>
                              <a:gd name="T17" fmla="*/ 0 h 3514"/>
                              <a:gd name="T18" fmla="*/ 0 w 2197"/>
                              <a:gd name="T19" fmla="*/ 0 h 3514"/>
                              <a:gd name="T20" fmla="*/ 0 w 2197"/>
                              <a:gd name="T21" fmla="*/ 0 h 3514"/>
                              <a:gd name="T22" fmla="*/ 0 w 2197"/>
                              <a:gd name="T23" fmla="*/ 0 h 3514"/>
                              <a:gd name="T24" fmla="*/ 0 w 2197"/>
                              <a:gd name="T25" fmla="*/ 0 h 3514"/>
                              <a:gd name="T26" fmla="*/ 0 w 2197"/>
                              <a:gd name="T27" fmla="*/ 0 h 3514"/>
                              <a:gd name="T28" fmla="*/ 0 w 2197"/>
                              <a:gd name="T29" fmla="*/ 0 h 3514"/>
                              <a:gd name="T30" fmla="*/ 0 w 2197"/>
                              <a:gd name="T31" fmla="*/ 0 h 3514"/>
                              <a:gd name="T32" fmla="*/ 0 w 2197"/>
                              <a:gd name="T33" fmla="*/ 0 h 3514"/>
                              <a:gd name="T34" fmla="*/ 0 w 2197"/>
                              <a:gd name="T35" fmla="*/ 0 h 3514"/>
                              <a:gd name="T36" fmla="*/ 0 w 2197"/>
                              <a:gd name="T37" fmla="*/ 0 h 3514"/>
                              <a:gd name="T38" fmla="*/ 0 w 2197"/>
                              <a:gd name="T39" fmla="*/ 0 h 3514"/>
                              <a:gd name="T40" fmla="*/ 0 w 2197"/>
                              <a:gd name="T41" fmla="*/ 0 h 3514"/>
                              <a:gd name="T42" fmla="*/ 0 w 2197"/>
                              <a:gd name="T43" fmla="*/ 0 h 3514"/>
                              <a:gd name="T44" fmla="*/ 0 w 2197"/>
                              <a:gd name="T45" fmla="*/ 0 h 3514"/>
                              <a:gd name="T46" fmla="*/ 0 w 2197"/>
                              <a:gd name="T47" fmla="*/ 0 h 3514"/>
                              <a:gd name="T48" fmla="*/ 0 w 2197"/>
                              <a:gd name="T49" fmla="*/ 0 h 3514"/>
                              <a:gd name="T50" fmla="*/ 0 w 2197"/>
                              <a:gd name="T51" fmla="*/ 0 h 3514"/>
                              <a:gd name="T52" fmla="*/ 0 w 2197"/>
                              <a:gd name="T53" fmla="*/ 0 h 3514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2197"/>
                              <a:gd name="T82" fmla="*/ 0 h 3514"/>
                              <a:gd name="T83" fmla="*/ 2197 w 2197"/>
                              <a:gd name="T84" fmla="*/ 3514 h 3514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2197" h="3514">
                                <a:moveTo>
                                  <a:pt x="24" y="3514"/>
                                </a:moveTo>
                                <a:lnTo>
                                  <a:pt x="0" y="0"/>
                                </a:lnTo>
                                <a:lnTo>
                                  <a:pt x="11" y="74"/>
                                </a:lnTo>
                                <a:lnTo>
                                  <a:pt x="45" y="134"/>
                                </a:lnTo>
                                <a:lnTo>
                                  <a:pt x="89" y="195"/>
                                </a:lnTo>
                                <a:lnTo>
                                  <a:pt x="166" y="263"/>
                                </a:lnTo>
                                <a:lnTo>
                                  <a:pt x="254" y="321"/>
                                </a:lnTo>
                                <a:lnTo>
                                  <a:pt x="356" y="368"/>
                                </a:lnTo>
                                <a:lnTo>
                                  <a:pt x="476" y="410"/>
                                </a:lnTo>
                                <a:lnTo>
                                  <a:pt x="619" y="449"/>
                                </a:lnTo>
                                <a:lnTo>
                                  <a:pt x="757" y="472"/>
                                </a:lnTo>
                                <a:lnTo>
                                  <a:pt x="911" y="490"/>
                                </a:lnTo>
                                <a:lnTo>
                                  <a:pt x="1068" y="490"/>
                                </a:lnTo>
                                <a:lnTo>
                                  <a:pt x="1225" y="490"/>
                                </a:lnTo>
                                <a:lnTo>
                                  <a:pt x="1370" y="479"/>
                                </a:lnTo>
                                <a:lnTo>
                                  <a:pt x="1521" y="456"/>
                                </a:lnTo>
                                <a:lnTo>
                                  <a:pt x="1658" y="426"/>
                                </a:lnTo>
                                <a:lnTo>
                                  <a:pt x="1793" y="381"/>
                                </a:lnTo>
                                <a:lnTo>
                                  <a:pt x="1904" y="340"/>
                                </a:lnTo>
                                <a:lnTo>
                                  <a:pt x="2004" y="290"/>
                                </a:lnTo>
                                <a:lnTo>
                                  <a:pt x="2082" y="226"/>
                                </a:lnTo>
                                <a:lnTo>
                                  <a:pt x="2143" y="165"/>
                                </a:lnTo>
                                <a:lnTo>
                                  <a:pt x="2177" y="100"/>
                                </a:lnTo>
                                <a:lnTo>
                                  <a:pt x="2197" y="32"/>
                                </a:lnTo>
                                <a:lnTo>
                                  <a:pt x="2197" y="0"/>
                                </a:lnTo>
                                <a:lnTo>
                                  <a:pt x="2197" y="3514"/>
                                </a:lnTo>
                                <a:lnTo>
                                  <a:pt x="24" y="351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0" name="Freeform 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9" y="1351"/>
                            <a:ext cx="122" cy="195"/>
                          </a:xfrm>
                          <a:custGeom>
                            <a:avLst/>
                            <a:gdLst>
                              <a:gd name="T0" fmla="*/ 0 w 2199"/>
                              <a:gd name="T1" fmla="*/ 0 h 3514"/>
                              <a:gd name="T2" fmla="*/ 0 w 2199"/>
                              <a:gd name="T3" fmla="*/ 0 h 3514"/>
                              <a:gd name="T4" fmla="*/ 0 w 2199"/>
                              <a:gd name="T5" fmla="*/ 0 h 3514"/>
                              <a:gd name="T6" fmla="*/ 0 w 2199"/>
                              <a:gd name="T7" fmla="*/ 0 h 3514"/>
                              <a:gd name="T8" fmla="*/ 0 w 2199"/>
                              <a:gd name="T9" fmla="*/ 0 h 3514"/>
                              <a:gd name="T10" fmla="*/ 0 w 2199"/>
                              <a:gd name="T11" fmla="*/ 0 h 3514"/>
                              <a:gd name="T12" fmla="*/ 0 w 2199"/>
                              <a:gd name="T13" fmla="*/ 0 h 3514"/>
                              <a:gd name="T14" fmla="*/ 0 w 2199"/>
                              <a:gd name="T15" fmla="*/ 0 h 3514"/>
                              <a:gd name="T16" fmla="*/ 0 w 2199"/>
                              <a:gd name="T17" fmla="*/ 0 h 3514"/>
                              <a:gd name="T18" fmla="*/ 0 w 2199"/>
                              <a:gd name="T19" fmla="*/ 0 h 3514"/>
                              <a:gd name="T20" fmla="*/ 0 w 2199"/>
                              <a:gd name="T21" fmla="*/ 0 h 3514"/>
                              <a:gd name="T22" fmla="*/ 0 w 2199"/>
                              <a:gd name="T23" fmla="*/ 0 h 3514"/>
                              <a:gd name="T24" fmla="*/ 0 w 2199"/>
                              <a:gd name="T25" fmla="*/ 0 h 3514"/>
                              <a:gd name="T26" fmla="*/ 0 w 2199"/>
                              <a:gd name="T27" fmla="*/ 0 h 3514"/>
                              <a:gd name="T28" fmla="*/ 0 w 2199"/>
                              <a:gd name="T29" fmla="*/ 0 h 3514"/>
                              <a:gd name="T30" fmla="*/ 0 w 2199"/>
                              <a:gd name="T31" fmla="*/ 0 h 3514"/>
                              <a:gd name="T32" fmla="*/ 0 w 2199"/>
                              <a:gd name="T33" fmla="*/ 0 h 3514"/>
                              <a:gd name="T34" fmla="*/ 0 w 2199"/>
                              <a:gd name="T35" fmla="*/ 0 h 3514"/>
                              <a:gd name="T36" fmla="*/ 0 w 2199"/>
                              <a:gd name="T37" fmla="*/ 0 h 3514"/>
                              <a:gd name="T38" fmla="*/ 0 w 2199"/>
                              <a:gd name="T39" fmla="*/ 0 h 3514"/>
                              <a:gd name="T40" fmla="*/ 0 w 2199"/>
                              <a:gd name="T41" fmla="*/ 0 h 3514"/>
                              <a:gd name="T42" fmla="*/ 0 w 2199"/>
                              <a:gd name="T43" fmla="*/ 0 h 3514"/>
                              <a:gd name="T44" fmla="*/ 0 w 2199"/>
                              <a:gd name="T45" fmla="*/ 0 h 3514"/>
                              <a:gd name="T46" fmla="*/ 0 w 2199"/>
                              <a:gd name="T47" fmla="*/ 0 h 3514"/>
                              <a:gd name="T48" fmla="*/ 0 w 2199"/>
                              <a:gd name="T49" fmla="*/ 0 h 3514"/>
                              <a:gd name="T50" fmla="*/ 0 w 2199"/>
                              <a:gd name="T51" fmla="*/ 0 h 3514"/>
                              <a:gd name="T52" fmla="*/ 0 w 2199"/>
                              <a:gd name="T53" fmla="*/ 0 h 3514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w 2199"/>
                              <a:gd name="T82" fmla="*/ 0 h 3514"/>
                              <a:gd name="T83" fmla="*/ 2199 w 2199"/>
                              <a:gd name="T84" fmla="*/ 3514 h 3514"/>
                            </a:gdLst>
                            <a:ahLst/>
                            <a:cxnLst>
                              <a:cxn ang="T54">
                                <a:pos x="T0" y="T1"/>
                              </a:cxn>
                              <a:cxn ang="T55">
                                <a:pos x="T2" y="T3"/>
                              </a:cxn>
                              <a:cxn ang="T56">
                                <a:pos x="T4" y="T5"/>
                              </a:cxn>
                              <a:cxn ang="T57">
                                <a:pos x="T6" y="T7"/>
                              </a:cxn>
                              <a:cxn ang="T58">
                                <a:pos x="T8" y="T9"/>
                              </a:cxn>
                              <a:cxn ang="T59">
                                <a:pos x="T10" y="T11"/>
                              </a:cxn>
                              <a:cxn ang="T60">
                                <a:pos x="T12" y="T13"/>
                              </a:cxn>
                              <a:cxn ang="T61">
                                <a:pos x="T14" y="T15"/>
                              </a:cxn>
                              <a:cxn ang="T62">
                                <a:pos x="T16" y="T17"/>
                              </a:cxn>
                              <a:cxn ang="T63">
                                <a:pos x="T18" y="T19"/>
                              </a:cxn>
                              <a:cxn ang="T64">
                                <a:pos x="T20" y="T21"/>
                              </a:cxn>
                              <a:cxn ang="T65">
                                <a:pos x="T22" y="T23"/>
                              </a:cxn>
                              <a:cxn ang="T66">
                                <a:pos x="T24" y="T25"/>
                              </a:cxn>
                              <a:cxn ang="T67">
                                <a:pos x="T26" y="T27"/>
                              </a:cxn>
                              <a:cxn ang="T68">
                                <a:pos x="T28" y="T29"/>
                              </a:cxn>
                              <a:cxn ang="T69">
                                <a:pos x="T30" y="T31"/>
                              </a:cxn>
                              <a:cxn ang="T70">
                                <a:pos x="T32" y="T33"/>
                              </a:cxn>
                              <a:cxn ang="T71">
                                <a:pos x="T34" y="T35"/>
                              </a:cxn>
                              <a:cxn ang="T72">
                                <a:pos x="T36" y="T37"/>
                              </a:cxn>
                              <a:cxn ang="T73">
                                <a:pos x="T38" y="T39"/>
                              </a:cxn>
                              <a:cxn ang="T74">
                                <a:pos x="T40" y="T41"/>
                              </a:cxn>
                              <a:cxn ang="T75">
                                <a:pos x="T42" y="T43"/>
                              </a:cxn>
                              <a:cxn ang="T76">
                                <a:pos x="T44" y="T45"/>
                              </a:cxn>
                              <a:cxn ang="T77">
                                <a:pos x="T46" y="T47"/>
                              </a:cxn>
                              <a:cxn ang="T78">
                                <a:pos x="T48" y="T49"/>
                              </a:cxn>
                              <a:cxn ang="T79">
                                <a:pos x="T50" y="T51"/>
                              </a:cxn>
                              <a:cxn ang="T80">
                                <a:pos x="T52" y="T53"/>
                              </a:cxn>
                            </a:cxnLst>
                            <a:rect l="T81" t="T82" r="T83" b="T84"/>
                            <a:pathLst>
                              <a:path w="2199" h="3514">
                                <a:moveTo>
                                  <a:pt x="27" y="3514"/>
                                </a:moveTo>
                                <a:lnTo>
                                  <a:pt x="0" y="0"/>
                                </a:lnTo>
                                <a:lnTo>
                                  <a:pt x="15" y="73"/>
                                </a:lnTo>
                                <a:lnTo>
                                  <a:pt x="51" y="142"/>
                                </a:lnTo>
                                <a:lnTo>
                                  <a:pt x="92" y="195"/>
                                </a:lnTo>
                                <a:lnTo>
                                  <a:pt x="169" y="263"/>
                                </a:lnTo>
                                <a:lnTo>
                                  <a:pt x="257" y="321"/>
                                </a:lnTo>
                                <a:lnTo>
                                  <a:pt x="357" y="367"/>
                                </a:lnTo>
                                <a:lnTo>
                                  <a:pt x="483" y="410"/>
                                </a:lnTo>
                                <a:lnTo>
                                  <a:pt x="621" y="445"/>
                                </a:lnTo>
                                <a:lnTo>
                                  <a:pt x="759" y="470"/>
                                </a:lnTo>
                                <a:lnTo>
                                  <a:pt x="913" y="487"/>
                                </a:lnTo>
                                <a:lnTo>
                                  <a:pt x="1070" y="494"/>
                                </a:lnTo>
                                <a:lnTo>
                                  <a:pt x="1228" y="487"/>
                                </a:lnTo>
                                <a:lnTo>
                                  <a:pt x="1377" y="476"/>
                                </a:lnTo>
                                <a:lnTo>
                                  <a:pt x="1528" y="456"/>
                                </a:lnTo>
                                <a:lnTo>
                                  <a:pt x="1662" y="426"/>
                                </a:lnTo>
                                <a:lnTo>
                                  <a:pt x="1788" y="382"/>
                                </a:lnTo>
                                <a:lnTo>
                                  <a:pt x="1903" y="340"/>
                                </a:lnTo>
                                <a:lnTo>
                                  <a:pt x="2000" y="287"/>
                                </a:lnTo>
                                <a:lnTo>
                                  <a:pt x="2088" y="233"/>
                                </a:lnTo>
                                <a:lnTo>
                                  <a:pt x="2145" y="168"/>
                                </a:lnTo>
                                <a:lnTo>
                                  <a:pt x="2180" y="104"/>
                                </a:lnTo>
                                <a:lnTo>
                                  <a:pt x="2199" y="34"/>
                                </a:lnTo>
                                <a:lnTo>
                                  <a:pt x="2199" y="0"/>
                                </a:lnTo>
                                <a:lnTo>
                                  <a:pt x="2199" y="3514"/>
                                </a:lnTo>
                                <a:lnTo>
                                  <a:pt x="27" y="351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1" name="Freeform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34" y="1335"/>
                            <a:ext cx="214" cy="565"/>
                          </a:xfrm>
                          <a:custGeom>
                            <a:avLst/>
                            <a:gdLst>
                              <a:gd name="T0" fmla="*/ 0 w 3831"/>
                              <a:gd name="T1" fmla="*/ 0 h 10170"/>
                              <a:gd name="T2" fmla="*/ 0 w 3831"/>
                              <a:gd name="T3" fmla="*/ 0 h 10170"/>
                              <a:gd name="T4" fmla="*/ 0 w 3831"/>
                              <a:gd name="T5" fmla="*/ 0 h 10170"/>
                              <a:gd name="T6" fmla="*/ 0 w 3831"/>
                              <a:gd name="T7" fmla="*/ 0 h 10170"/>
                              <a:gd name="T8" fmla="*/ 0 w 3831"/>
                              <a:gd name="T9" fmla="*/ 0 h 10170"/>
                              <a:gd name="T10" fmla="*/ 0 w 3831"/>
                              <a:gd name="T11" fmla="*/ 0 h 10170"/>
                              <a:gd name="T12" fmla="*/ 0 w 3831"/>
                              <a:gd name="T13" fmla="*/ 0 h 10170"/>
                              <a:gd name="T14" fmla="*/ 0 w 3831"/>
                              <a:gd name="T15" fmla="*/ 0 h 10170"/>
                              <a:gd name="T16" fmla="*/ 0 w 3831"/>
                              <a:gd name="T17" fmla="*/ 0 h 10170"/>
                              <a:gd name="T18" fmla="*/ 0 w 3831"/>
                              <a:gd name="T19" fmla="*/ 0 h 10170"/>
                              <a:gd name="T20" fmla="*/ 0 w 3831"/>
                              <a:gd name="T21" fmla="*/ 0 h 10170"/>
                              <a:gd name="T22" fmla="*/ 0 w 3831"/>
                              <a:gd name="T23" fmla="*/ 0 h 10170"/>
                              <a:gd name="T24" fmla="*/ 0 w 3831"/>
                              <a:gd name="T25" fmla="*/ 0 h 10170"/>
                              <a:gd name="T26" fmla="*/ 0 w 3831"/>
                              <a:gd name="T27" fmla="*/ 0 h 10170"/>
                              <a:gd name="T28" fmla="*/ 0 w 3831"/>
                              <a:gd name="T29" fmla="*/ 0 h 10170"/>
                              <a:gd name="T30" fmla="*/ 0 w 3831"/>
                              <a:gd name="T31" fmla="*/ 0 h 10170"/>
                              <a:gd name="T32" fmla="*/ 0 w 3831"/>
                              <a:gd name="T33" fmla="*/ 0 h 10170"/>
                              <a:gd name="T34" fmla="*/ 0 w 3831"/>
                              <a:gd name="T35" fmla="*/ 0 h 10170"/>
                              <a:gd name="T36" fmla="*/ 0 w 3831"/>
                              <a:gd name="T37" fmla="*/ 0 h 10170"/>
                              <a:gd name="T38" fmla="*/ 0 w 3831"/>
                              <a:gd name="T39" fmla="*/ 0 h 10170"/>
                              <a:gd name="T40" fmla="*/ 0 w 3831"/>
                              <a:gd name="T41" fmla="*/ 0 h 10170"/>
                              <a:gd name="T42" fmla="*/ 0 w 3831"/>
                              <a:gd name="T43" fmla="*/ 0 h 10170"/>
                              <a:gd name="T44" fmla="*/ 0 w 3831"/>
                              <a:gd name="T45" fmla="*/ 0 h 10170"/>
                              <a:gd name="T46" fmla="*/ 0 w 3831"/>
                              <a:gd name="T47" fmla="*/ 0 h 10170"/>
                              <a:gd name="T48" fmla="*/ 0 w 3831"/>
                              <a:gd name="T49" fmla="*/ 0 h 10170"/>
                              <a:gd name="T50" fmla="*/ 0 w 3831"/>
                              <a:gd name="T51" fmla="*/ 0 h 10170"/>
                              <a:gd name="T52" fmla="*/ 0 w 3831"/>
                              <a:gd name="T53" fmla="*/ 0 h 10170"/>
                              <a:gd name="T54" fmla="*/ 0 w 3831"/>
                              <a:gd name="T55" fmla="*/ 0 h 10170"/>
                              <a:gd name="T56" fmla="*/ 0 w 3831"/>
                              <a:gd name="T57" fmla="*/ 0 h 10170"/>
                              <a:gd name="T58" fmla="*/ 0 w 3831"/>
                              <a:gd name="T59" fmla="*/ 0 h 10170"/>
                              <a:gd name="T60" fmla="*/ 0 w 3831"/>
                              <a:gd name="T61" fmla="*/ 0 h 10170"/>
                              <a:gd name="T62" fmla="*/ 0 w 3831"/>
                              <a:gd name="T63" fmla="*/ 0 h 10170"/>
                              <a:gd name="T64" fmla="*/ 0 w 3831"/>
                              <a:gd name="T65" fmla="*/ 0 h 10170"/>
                              <a:gd name="T66" fmla="*/ 0 w 3831"/>
                              <a:gd name="T67" fmla="*/ 0 h 10170"/>
                              <a:gd name="T68" fmla="*/ 0 w 3831"/>
                              <a:gd name="T69" fmla="*/ 0 h 10170"/>
                              <a:gd name="T70" fmla="*/ 0 w 3831"/>
                              <a:gd name="T71" fmla="*/ 0 h 10170"/>
                              <a:gd name="T72" fmla="*/ 0 w 3831"/>
                              <a:gd name="T73" fmla="*/ 0 h 10170"/>
                              <a:gd name="T74" fmla="*/ 0 w 3831"/>
                              <a:gd name="T75" fmla="*/ 0 h 10170"/>
                              <a:gd name="T76" fmla="*/ 0 w 3831"/>
                              <a:gd name="T77" fmla="*/ 0 h 10170"/>
                              <a:gd name="T78" fmla="*/ 0 w 3831"/>
                              <a:gd name="T79" fmla="*/ 0 h 10170"/>
                              <a:gd name="T80" fmla="*/ 0 w 3831"/>
                              <a:gd name="T81" fmla="*/ 0 h 10170"/>
                              <a:gd name="T82" fmla="*/ 0 w 3831"/>
                              <a:gd name="T83" fmla="*/ 0 h 10170"/>
                              <a:gd name="T84" fmla="*/ 0 w 3831"/>
                              <a:gd name="T85" fmla="*/ 0 h 10170"/>
                              <a:gd name="T86" fmla="*/ 0 w 3831"/>
                              <a:gd name="T87" fmla="*/ 0 h 10170"/>
                              <a:gd name="T88" fmla="*/ 0 w 3831"/>
                              <a:gd name="T89" fmla="*/ 0 h 10170"/>
                              <a:gd name="T90" fmla="*/ 0 w 3831"/>
                              <a:gd name="T91" fmla="*/ 0 h 10170"/>
                              <a:gd name="T92" fmla="*/ 0 w 3831"/>
                              <a:gd name="T93" fmla="*/ 0 h 10170"/>
                              <a:gd name="T94" fmla="*/ 0 w 3831"/>
                              <a:gd name="T95" fmla="*/ 0 h 10170"/>
                              <a:gd name="T96" fmla="*/ 0 w 3831"/>
                              <a:gd name="T97" fmla="*/ 0 h 10170"/>
                              <a:gd name="T98" fmla="*/ 0 w 3831"/>
                              <a:gd name="T99" fmla="*/ 0 h 10170"/>
                              <a:gd name="T100" fmla="*/ 0 w 3831"/>
                              <a:gd name="T101" fmla="*/ 0 h 10170"/>
                              <a:gd name="T102" fmla="*/ 0 w 3831"/>
                              <a:gd name="T103" fmla="*/ 0 h 10170"/>
                              <a:gd name="T104" fmla="*/ 0 w 3831"/>
                              <a:gd name="T105" fmla="*/ 0 h 10170"/>
                              <a:gd name="T106" fmla="*/ 0 w 3831"/>
                              <a:gd name="T107" fmla="*/ 0 h 10170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w 3831"/>
                              <a:gd name="T163" fmla="*/ 0 h 10170"/>
                              <a:gd name="T164" fmla="*/ 3831 w 3831"/>
                              <a:gd name="T165" fmla="*/ 10170 h 10170"/>
                            </a:gdLst>
                            <a:ahLst/>
                            <a:cxnLst>
                              <a:cxn ang="T108">
                                <a:pos x="T0" y="T1"/>
                              </a:cxn>
                              <a:cxn ang="T109">
                                <a:pos x="T2" y="T3"/>
                              </a:cxn>
                              <a:cxn ang="T110">
                                <a:pos x="T4" y="T5"/>
                              </a:cxn>
                              <a:cxn ang="T111">
                                <a:pos x="T6" y="T7"/>
                              </a:cxn>
                              <a:cxn ang="T112">
                                <a:pos x="T8" y="T9"/>
                              </a:cxn>
                              <a:cxn ang="T113">
                                <a:pos x="T10" y="T11"/>
                              </a:cxn>
                              <a:cxn ang="T114">
                                <a:pos x="T12" y="T13"/>
                              </a:cxn>
                              <a:cxn ang="T115">
                                <a:pos x="T14" y="T15"/>
                              </a:cxn>
                              <a:cxn ang="T116">
                                <a:pos x="T16" y="T17"/>
                              </a:cxn>
                              <a:cxn ang="T117">
                                <a:pos x="T18" y="T19"/>
                              </a:cxn>
                              <a:cxn ang="T118">
                                <a:pos x="T20" y="T21"/>
                              </a:cxn>
                              <a:cxn ang="T119">
                                <a:pos x="T22" y="T23"/>
                              </a:cxn>
                              <a:cxn ang="T120">
                                <a:pos x="T24" y="T25"/>
                              </a:cxn>
                              <a:cxn ang="T121">
                                <a:pos x="T26" y="T27"/>
                              </a:cxn>
                              <a:cxn ang="T122">
                                <a:pos x="T28" y="T29"/>
                              </a:cxn>
                              <a:cxn ang="T123">
                                <a:pos x="T30" y="T31"/>
                              </a:cxn>
                              <a:cxn ang="T124">
                                <a:pos x="T32" y="T33"/>
                              </a:cxn>
                              <a:cxn ang="T125">
                                <a:pos x="T34" y="T35"/>
                              </a:cxn>
                              <a:cxn ang="T126">
                                <a:pos x="T36" y="T37"/>
                              </a:cxn>
                              <a:cxn ang="T127">
                                <a:pos x="T38" y="T39"/>
                              </a:cxn>
                              <a:cxn ang="T128">
                                <a:pos x="T40" y="T41"/>
                              </a:cxn>
                              <a:cxn ang="T129">
                                <a:pos x="T42" y="T43"/>
                              </a:cxn>
                              <a:cxn ang="T130">
                                <a:pos x="T44" y="T45"/>
                              </a:cxn>
                              <a:cxn ang="T131">
                                <a:pos x="T46" y="T47"/>
                              </a:cxn>
                              <a:cxn ang="T132">
                                <a:pos x="T48" y="T49"/>
                              </a:cxn>
                              <a:cxn ang="T133">
                                <a:pos x="T50" y="T51"/>
                              </a:cxn>
                              <a:cxn ang="T134">
                                <a:pos x="T52" y="T53"/>
                              </a:cxn>
                              <a:cxn ang="T135">
                                <a:pos x="T54" y="T55"/>
                              </a:cxn>
                              <a:cxn ang="T136">
                                <a:pos x="T56" y="T57"/>
                              </a:cxn>
                              <a:cxn ang="T137">
                                <a:pos x="T58" y="T59"/>
                              </a:cxn>
                              <a:cxn ang="T138">
                                <a:pos x="T60" y="T61"/>
                              </a:cxn>
                              <a:cxn ang="T139">
                                <a:pos x="T62" y="T63"/>
                              </a:cxn>
                              <a:cxn ang="T140">
                                <a:pos x="T64" y="T65"/>
                              </a:cxn>
                              <a:cxn ang="T141">
                                <a:pos x="T66" y="T67"/>
                              </a:cxn>
                              <a:cxn ang="T142">
                                <a:pos x="T68" y="T69"/>
                              </a:cxn>
                              <a:cxn ang="T143">
                                <a:pos x="T70" y="T71"/>
                              </a:cxn>
                              <a:cxn ang="T144">
                                <a:pos x="T72" y="T73"/>
                              </a:cxn>
                              <a:cxn ang="T145">
                                <a:pos x="T74" y="T75"/>
                              </a:cxn>
                              <a:cxn ang="T146">
                                <a:pos x="T76" y="T77"/>
                              </a:cxn>
                              <a:cxn ang="T147">
                                <a:pos x="T78" y="T79"/>
                              </a:cxn>
                              <a:cxn ang="T148">
                                <a:pos x="T80" y="T81"/>
                              </a:cxn>
                              <a:cxn ang="T149">
                                <a:pos x="T82" y="T83"/>
                              </a:cxn>
                              <a:cxn ang="T150">
                                <a:pos x="T84" y="T85"/>
                              </a:cxn>
                              <a:cxn ang="T151">
                                <a:pos x="T86" y="T87"/>
                              </a:cxn>
                              <a:cxn ang="T152">
                                <a:pos x="T88" y="T89"/>
                              </a:cxn>
                              <a:cxn ang="T153">
                                <a:pos x="T90" y="T91"/>
                              </a:cxn>
                              <a:cxn ang="T154">
                                <a:pos x="T92" y="T93"/>
                              </a:cxn>
                              <a:cxn ang="T155">
                                <a:pos x="T94" y="T95"/>
                              </a:cxn>
                              <a:cxn ang="T156">
                                <a:pos x="T96" y="T97"/>
                              </a:cxn>
                              <a:cxn ang="T157">
                                <a:pos x="T98" y="T99"/>
                              </a:cxn>
                              <a:cxn ang="T158">
                                <a:pos x="T100" y="T101"/>
                              </a:cxn>
                              <a:cxn ang="T159">
                                <a:pos x="T102" y="T103"/>
                              </a:cxn>
                              <a:cxn ang="T160">
                                <a:pos x="T104" y="T105"/>
                              </a:cxn>
                              <a:cxn ang="T161">
                                <a:pos x="T106" y="T107"/>
                              </a:cxn>
                            </a:cxnLst>
                            <a:rect l="T162" t="T163" r="T164" b="T165"/>
                            <a:pathLst>
                              <a:path w="3831" h="10170">
                                <a:moveTo>
                                  <a:pt x="0" y="6000"/>
                                </a:moveTo>
                                <a:lnTo>
                                  <a:pt x="1309" y="0"/>
                                </a:lnTo>
                                <a:lnTo>
                                  <a:pt x="1490" y="0"/>
                                </a:lnTo>
                                <a:lnTo>
                                  <a:pt x="1481" y="3143"/>
                                </a:lnTo>
                                <a:lnTo>
                                  <a:pt x="1481" y="3215"/>
                                </a:lnTo>
                                <a:lnTo>
                                  <a:pt x="1513" y="3282"/>
                                </a:lnTo>
                                <a:lnTo>
                                  <a:pt x="1562" y="3353"/>
                                </a:lnTo>
                                <a:lnTo>
                                  <a:pt x="1636" y="3411"/>
                                </a:lnTo>
                                <a:lnTo>
                                  <a:pt x="1731" y="3461"/>
                                </a:lnTo>
                                <a:lnTo>
                                  <a:pt x="1821" y="3515"/>
                                </a:lnTo>
                                <a:lnTo>
                                  <a:pt x="1946" y="3552"/>
                                </a:lnTo>
                                <a:lnTo>
                                  <a:pt x="2082" y="3594"/>
                                </a:lnTo>
                                <a:lnTo>
                                  <a:pt x="2223" y="3618"/>
                                </a:lnTo>
                                <a:lnTo>
                                  <a:pt x="2368" y="3634"/>
                                </a:lnTo>
                                <a:lnTo>
                                  <a:pt x="2519" y="3641"/>
                                </a:lnTo>
                                <a:lnTo>
                                  <a:pt x="2681" y="3641"/>
                                </a:lnTo>
                                <a:lnTo>
                                  <a:pt x="2819" y="3625"/>
                                </a:lnTo>
                                <a:lnTo>
                                  <a:pt x="2964" y="3603"/>
                                </a:lnTo>
                                <a:lnTo>
                                  <a:pt x="3107" y="3575"/>
                                </a:lnTo>
                                <a:lnTo>
                                  <a:pt x="3225" y="3540"/>
                                </a:lnTo>
                                <a:lnTo>
                                  <a:pt x="3340" y="3488"/>
                                </a:lnTo>
                                <a:lnTo>
                                  <a:pt x="3447" y="3434"/>
                                </a:lnTo>
                                <a:lnTo>
                                  <a:pt x="3521" y="3377"/>
                                </a:lnTo>
                                <a:lnTo>
                                  <a:pt x="3579" y="3312"/>
                                </a:lnTo>
                                <a:lnTo>
                                  <a:pt x="3618" y="3246"/>
                                </a:lnTo>
                                <a:lnTo>
                                  <a:pt x="3633" y="3174"/>
                                </a:lnTo>
                                <a:lnTo>
                                  <a:pt x="3643" y="3143"/>
                                </a:lnTo>
                                <a:lnTo>
                                  <a:pt x="3643" y="0"/>
                                </a:lnTo>
                                <a:lnTo>
                                  <a:pt x="3831" y="0"/>
                                </a:lnTo>
                                <a:lnTo>
                                  <a:pt x="3831" y="3793"/>
                                </a:lnTo>
                                <a:lnTo>
                                  <a:pt x="2556" y="9655"/>
                                </a:lnTo>
                                <a:lnTo>
                                  <a:pt x="2499" y="9746"/>
                                </a:lnTo>
                                <a:lnTo>
                                  <a:pt x="2445" y="9821"/>
                                </a:lnTo>
                                <a:lnTo>
                                  <a:pt x="2368" y="9891"/>
                                </a:lnTo>
                                <a:lnTo>
                                  <a:pt x="2280" y="9952"/>
                                </a:lnTo>
                                <a:lnTo>
                                  <a:pt x="2159" y="10006"/>
                                </a:lnTo>
                                <a:lnTo>
                                  <a:pt x="2034" y="10058"/>
                                </a:lnTo>
                                <a:lnTo>
                                  <a:pt x="1896" y="10098"/>
                                </a:lnTo>
                                <a:lnTo>
                                  <a:pt x="1744" y="10129"/>
                                </a:lnTo>
                                <a:lnTo>
                                  <a:pt x="1590" y="10156"/>
                                </a:lnTo>
                                <a:lnTo>
                                  <a:pt x="1424" y="10166"/>
                                </a:lnTo>
                                <a:lnTo>
                                  <a:pt x="1259" y="10170"/>
                                </a:lnTo>
                                <a:lnTo>
                                  <a:pt x="1091" y="10166"/>
                                </a:lnTo>
                                <a:lnTo>
                                  <a:pt x="925" y="10147"/>
                                </a:lnTo>
                                <a:lnTo>
                                  <a:pt x="769" y="10123"/>
                                </a:lnTo>
                                <a:lnTo>
                                  <a:pt x="618" y="10088"/>
                                </a:lnTo>
                                <a:lnTo>
                                  <a:pt x="483" y="10054"/>
                                </a:lnTo>
                                <a:lnTo>
                                  <a:pt x="358" y="9997"/>
                                </a:lnTo>
                                <a:lnTo>
                                  <a:pt x="250" y="9943"/>
                                </a:lnTo>
                                <a:lnTo>
                                  <a:pt x="159" y="9875"/>
                                </a:lnTo>
                                <a:lnTo>
                                  <a:pt x="84" y="9811"/>
                                </a:lnTo>
                                <a:lnTo>
                                  <a:pt x="38" y="9737"/>
                                </a:lnTo>
                                <a:lnTo>
                                  <a:pt x="4" y="9703"/>
                                </a:lnTo>
                                <a:lnTo>
                                  <a:pt x="0" y="60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2" name="Freeform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48" y="1254"/>
                            <a:ext cx="427" cy="647"/>
                          </a:xfrm>
                          <a:custGeom>
                            <a:avLst/>
                            <a:gdLst>
                              <a:gd name="T0" fmla="*/ 0 w 7652"/>
                              <a:gd name="T1" fmla="*/ 0 h 11636"/>
                              <a:gd name="T2" fmla="*/ 0 w 7652"/>
                              <a:gd name="T3" fmla="*/ 0 h 11636"/>
                              <a:gd name="T4" fmla="*/ 0 w 7652"/>
                              <a:gd name="T5" fmla="*/ 0 h 11636"/>
                              <a:gd name="T6" fmla="*/ 0 w 7652"/>
                              <a:gd name="T7" fmla="*/ 0 h 11636"/>
                              <a:gd name="T8" fmla="*/ 0 w 7652"/>
                              <a:gd name="T9" fmla="*/ 0 h 11636"/>
                              <a:gd name="T10" fmla="*/ 0 w 7652"/>
                              <a:gd name="T11" fmla="*/ 0 h 11636"/>
                              <a:gd name="T12" fmla="*/ 0 w 7652"/>
                              <a:gd name="T13" fmla="*/ 0 h 11636"/>
                              <a:gd name="T14" fmla="*/ 0 w 7652"/>
                              <a:gd name="T15" fmla="*/ 0 h 11636"/>
                              <a:gd name="T16" fmla="*/ 0 w 7652"/>
                              <a:gd name="T17" fmla="*/ 0 h 11636"/>
                              <a:gd name="T18" fmla="*/ 0 w 7652"/>
                              <a:gd name="T19" fmla="*/ 0 h 11636"/>
                              <a:gd name="T20" fmla="*/ 0 w 7652"/>
                              <a:gd name="T21" fmla="*/ 0 h 11636"/>
                              <a:gd name="T22" fmla="*/ 0 w 7652"/>
                              <a:gd name="T23" fmla="*/ 0 h 11636"/>
                              <a:gd name="T24" fmla="*/ 0 w 7652"/>
                              <a:gd name="T25" fmla="*/ 0 h 11636"/>
                              <a:gd name="T26" fmla="*/ 0 w 7652"/>
                              <a:gd name="T27" fmla="*/ 0 h 11636"/>
                              <a:gd name="T28" fmla="*/ 0 w 7652"/>
                              <a:gd name="T29" fmla="*/ 0 h 11636"/>
                              <a:gd name="T30" fmla="*/ 0 w 7652"/>
                              <a:gd name="T31" fmla="*/ 0 h 11636"/>
                              <a:gd name="T32" fmla="*/ 0 w 7652"/>
                              <a:gd name="T33" fmla="*/ 0 h 11636"/>
                              <a:gd name="T34" fmla="*/ 0 w 7652"/>
                              <a:gd name="T35" fmla="*/ 0 h 11636"/>
                              <a:gd name="T36" fmla="*/ 0 w 7652"/>
                              <a:gd name="T37" fmla="*/ 0 h 11636"/>
                              <a:gd name="T38" fmla="*/ 0 w 7652"/>
                              <a:gd name="T39" fmla="*/ 0 h 11636"/>
                              <a:gd name="T40" fmla="*/ 0 w 7652"/>
                              <a:gd name="T41" fmla="*/ 0 h 11636"/>
                              <a:gd name="T42" fmla="*/ 0 w 7652"/>
                              <a:gd name="T43" fmla="*/ 0 h 11636"/>
                              <a:gd name="T44" fmla="*/ 0 w 7652"/>
                              <a:gd name="T45" fmla="*/ 0 h 11636"/>
                              <a:gd name="T46" fmla="*/ 0 w 7652"/>
                              <a:gd name="T47" fmla="*/ 0 h 11636"/>
                              <a:gd name="T48" fmla="*/ 0 w 7652"/>
                              <a:gd name="T49" fmla="*/ 0 h 11636"/>
                              <a:gd name="T50" fmla="*/ 0 w 7652"/>
                              <a:gd name="T51" fmla="*/ 0 h 11636"/>
                              <a:gd name="T52" fmla="*/ 0 w 7652"/>
                              <a:gd name="T53" fmla="*/ 0 h 11636"/>
                              <a:gd name="T54" fmla="*/ 0 w 7652"/>
                              <a:gd name="T55" fmla="*/ 0 h 11636"/>
                              <a:gd name="T56" fmla="*/ 0 w 7652"/>
                              <a:gd name="T57" fmla="*/ 0 h 11636"/>
                              <a:gd name="T58" fmla="*/ 0 w 7652"/>
                              <a:gd name="T59" fmla="*/ 0 h 11636"/>
                              <a:gd name="T60" fmla="*/ 0 w 7652"/>
                              <a:gd name="T61" fmla="*/ 0 h 11636"/>
                              <a:gd name="T62" fmla="*/ 0 w 7652"/>
                              <a:gd name="T63" fmla="*/ 0 h 11636"/>
                              <a:gd name="T64" fmla="*/ 0 w 7652"/>
                              <a:gd name="T65" fmla="*/ 0 h 11636"/>
                              <a:gd name="T66" fmla="*/ 0 w 7652"/>
                              <a:gd name="T67" fmla="*/ 0 h 11636"/>
                              <a:gd name="T68" fmla="*/ 0 w 7652"/>
                              <a:gd name="T69" fmla="*/ 0 h 11636"/>
                              <a:gd name="T70" fmla="*/ 0 w 7652"/>
                              <a:gd name="T71" fmla="*/ 0 h 11636"/>
                              <a:gd name="T72" fmla="*/ 0 w 7652"/>
                              <a:gd name="T73" fmla="*/ 0 h 11636"/>
                              <a:gd name="T74" fmla="*/ 0 w 7652"/>
                              <a:gd name="T75" fmla="*/ 0 h 11636"/>
                              <a:gd name="T76" fmla="*/ 0 w 7652"/>
                              <a:gd name="T77" fmla="*/ 0 h 11636"/>
                              <a:gd name="T78" fmla="*/ 0 w 7652"/>
                              <a:gd name="T79" fmla="*/ 0 h 11636"/>
                              <a:gd name="T80" fmla="*/ 0 w 7652"/>
                              <a:gd name="T81" fmla="*/ 0 h 11636"/>
                              <a:gd name="T82" fmla="*/ 0 w 7652"/>
                              <a:gd name="T83" fmla="*/ 0 h 11636"/>
                              <a:gd name="T84" fmla="*/ 0 w 7652"/>
                              <a:gd name="T85" fmla="*/ 0 h 11636"/>
                              <a:gd name="T86" fmla="*/ 0 w 7652"/>
                              <a:gd name="T87" fmla="*/ 0 h 11636"/>
                              <a:gd name="T88" fmla="*/ 0 w 7652"/>
                              <a:gd name="T89" fmla="*/ 0 h 11636"/>
                              <a:gd name="T90" fmla="*/ 0 w 7652"/>
                              <a:gd name="T91" fmla="*/ 0 h 11636"/>
                              <a:gd name="T92" fmla="*/ 0 w 7652"/>
                              <a:gd name="T93" fmla="*/ 0 h 11636"/>
                              <a:gd name="T94" fmla="*/ 0 w 7652"/>
                              <a:gd name="T95" fmla="*/ 0 h 11636"/>
                              <a:gd name="T96" fmla="*/ 0 w 7652"/>
                              <a:gd name="T97" fmla="*/ 0 h 11636"/>
                              <a:gd name="T98" fmla="*/ 0 w 7652"/>
                              <a:gd name="T99" fmla="*/ 0 h 11636"/>
                              <a:gd name="T100" fmla="*/ 0 w 7652"/>
                              <a:gd name="T101" fmla="*/ 0 h 11636"/>
                              <a:gd name="T102" fmla="*/ 0 w 7652"/>
                              <a:gd name="T103" fmla="*/ 0 h 11636"/>
                              <a:gd name="T104" fmla="*/ 0 w 7652"/>
                              <a:gd name="T105" fmla="*/ 0 h 116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7652"/>
                              <a:gd name="T160" fmla="*/ 0 h 11636"/>
                              <a:gd name="T161" fmla="*/ 7652 w 7652"/>
                              <a:gd name="T162" fmla="*/ 11636 h 11636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7652" h="11636">
                                <a:moveTo>
                                  <a:pt x="7473" y="4604"/>
                                </a:moveTo>
                                <a:lnTo>
                                  <a:pt x="7473" y="4617"/>
                                </a:lnTo>
                                <a:lnTo>
                                  <a:pt x="7457" y="4692"/>
                                </a:lnTo>
                                <a:lnTo>
                                  <a:pt x="7415" y="4758"/>
                                </a:lnTo>
                                <a:lnTo>
                                  <a:pt x="7351" y="4823"/>
                                </a:lnTo>
                                <a:lnTo>
                                  <a:pt x="7285" y="4884"/>
                                </a:lnTo>
                                <a:lnTo>
                                  <a:pt x="7185" y="4944"/>
                                </a:lnTo>
                                <a:lnTo>
                                  <a:pt x="7072" y="4995"/>
                                </a:lnTo>
                                <a:lnTo>
                                  <a:pt x="6943" y="5026"/>
                                </a:lnTo>
                                <a:lnTo>
                                  <a:pt x="6812" y="5067"/>
                                </a:lnTo>
                                <a:lnTo>
                                  <a:pt x="6670" y="5087"/>
                                </a:lnTo>
                                <a:lnTo>
                                  <a:pt x="6516" y="5101"/>
                                </a:lnTo>
                                <a:lnTo>
                                  <a:pt x="6356" y="5101"/>
                                </a:lnTo>
                                <a:lnTo>
                                  <a:pt x="6201" y="5098"/>
                                </a:lnTo>
                                <a:lnTo>
                                  <a:pt x="6052" y="5080"/>
                                </a:lnTo>
                                <a:lnTo>
                                  <a:pt x="5905" y="5053"/>
                                </a:lnTo>
                                <a:lnTo>
                                  <a:pt x="5776" y="5021"/>
                                </a:lnTo>
                                <a:lnTo>
                                  <a:pt x="5655" y="4971"/>
                                </a:lnTo>
                                <a:lnTo>
                                  <a:pt x="5548" y="4932"/>
                                </a:lnTo>
                                <a:lnTo>
                                  <a:pt x="5453" y="4864"/>
                                </a:lnTo>
                                <a:lnTo>
                                  <a:pt x="5388" y="4806"/>
                                </a:lnTo>
                                <a:lnTo>
                                  <a:pt x="5335" y="4742"/>
                                </a:lnTo>
                                <a:lnTo>
                                  <a:pt x="5304" y="4670"/>
                                </a:lnTo>
                                <a:lnTo>
                                  <a:pt x="5295" y="4604"/>
                                </a:lnTo>
                                <a:lnTo>
                                  <a:pt x="5277" y="4447"/>
                                </a:lnTo>
                                <a:lnTo>
                                  <a:pt x="5277" y="1446"/>
                                </a:lnTo>
                                <a:lnTo>
                                  <a:pt x="5099" y="1446"/>
                                </a:lnTo>
                                <a:lnTo>
                                  <a:pt x="5099" y="749"/>
                                </a:lnTo>
                                <a:lnTo>
                                  <a:pt x="4913" y="749"/>
                                </a:lnTo>
                                <a:lnTo>
                                  <a:pt x="4913" y="3792"/>
                                </a:lnTo>
                                <a:lnTo>
                                  <a:pt x="4911" y="3882"/>
                                </a:lnTo>
                                <a:lnTo>
                                  <a:pt x="4911" y="3912"/>
                                </a:lnTo>
                                <a:lnTo>
                                  <a:pt x="4889" y="3980"/>
                                </a:lnTo>
                                <a:lnTo>
                                  <a:pt x="4854" y="4045"/>
                                </a:lnTo>
                                <a:lnTo>
                                  <a:pt x="4796" y="4109"/>
                                </a:lnTo>
                                <a:lnTo>
                                  <a:pt x="4719" y="4172"/>
                                </a:lnTo>
                                <a:lnTo>
                                  <a:pt x="4612" y="4221"/>
                                </a:lnTo>
                                <a:lnTo>
                                  <a:pt x="4505" y="4268"/>
                                </a:lnTo>
                                <a:lnTo>
                                  <a:pt x="4371" y="4309"/>
                                </a:lnTo>
                                <a:lnTo>
                                  <a:pt x="4236" y="4332"/>
                                </a:lnTo>
                                <a:lnTo>
                                  <a:pt x="4083" y="4359"/>
                                </a:lnTo>
                                <a:lnTo>
                                  <a:pt x="3925" y="4370"/>
                                </a:lnTo>
                                <a:lnTo>
                                  <a:pt x="3780" y="4370"/>
                                </a:lnTo>
                                <a:lnTo>
                                  <a:pt x="3621" y="4367"/>
                                </a:lnTo>
                                <a:lnTo>
                                  <a:pt x="3471" y="4352"/>
                                </a:lnTo>
                                <a:lnTo>
                                  <a:pt x="3333" y="4318"/>
                                </a:lnTo>
                                <a:lnTo>
                                  <a:pt x="3190" y="4291"/>
                                </a:lnTo>
                                <a:lnTo>
                                  <a:pt x="3065" y="4252"/>
                                </a:lnTo>
                                <a:lnTo>
                                  <a:pt x="2965" y="4195"/>
                                </a:lnTo>
                                <a:lnTo>
                                  <a:pt x="2880" y="4142"/>
                                </a:lnTo>
                                <a:lnTo>
                                  <a:pt x="2803" y="4082"/>
                                </a:lnTo>
                                <a:lnTo>
                                  <a:pt x="2750" y="4018"/>
                                </a:lnTo>
                                <a:lnTo>
                                  <a:pt x="2722" y="3946"/>
                                </a:lnTo>
                                <a:lnTo>
                                  <a:pt x="2715" y="3882"/>
                                </a:lnTo>
                                <a:lnTo>
                                  <a:pt x="2732" y="3792"/>
                                </a:lnTo>
                                <a:lnTo>
                                  <a:pt x="2732" y="749"/>
                                </a:lnTo>
                                <a:lnTo>
                                  <a:pt x="2553" y="749"/>
                                </a:lnTo>
                                <a:lnTo>
                                  <a:pt x="2553" y="0"/>
                                </a:lnTo>
                                <a:lnTo>
                                  <a:pt x="2363" y="0"/>
                                </a:lnTo>
                                <a:lnTo>
                                  <a:pt x="2363" y="3043"/>
                                </a:lnTo>
                                <a:lnTo>
                                  <a:pt x="2367" y="3161"/>
                                </a:lnTo>
                                <a:lnTo>
                                  <a:pt x="2363" y="3192"/>
                                </a:lnTo>
                                <a:lnTo>
                                  <a:pt x="2344" y="3265"/>
                                </a:lnTo>
                                <a:lnTo>
                                  <a:pt x="2310" y="3330"/>
                                </a:lnTo>
                                <a:lnTo>
                                  <a:pt x="2251" y="3392"/>
                                </a:lnTo>
                                <a:lnTo>
                                  <a:pt x="2169" y="3453"/>
                                </a:lnTo>
                                <a:lnTo>
                                  <a:pt x="2067" y="3506"/>
                                </a:lnTo>
                                <a:lnTo>
                                  <a:pt x="1956" y="3544"/>
                                </a:lnTo>
                                <a:lnTo>
                                  <a:pt x="1825" y="3591"/>
                                </a:lnTo>
                                <a:lnTo>
                                  <a:pt x="1690" y="3621"/>
                                </a:lnTo>
                                <a:lnTo>
                                  <a:pt x="1537" y="3639"/>
                                </a:lnTo>
                                <a:lnTo>
                                  <a:pt x="1390" y="3651"/>
                                </a:lnTo>
                                <a:lnTo>
                                  <a:pt x="1230" y="3655"/>
                                </a:lnTo>
                                <a:lnTo>
                                  <a:pt x="1076" y="3651"/>
                                </a:lnTo>
                                <a:lnTo>
                                  <a:pt x="927" y="3635"/>
                                </a:lnTo>
                                <a:lnTo>
                                  <a:pt x="784" y="3612"/>
                                </a:lnTo>
                                <a:lnTo>
                                  <a:pt x="650" y="3571"/>
                                </a:lnTo>
                                <a:lnTo>
                                  <a:pt x="526" y="3530"/>
                                </a:lnTo>
                                <a:lnTo>
                                  <a:pt x="415" y="3483"/>
                                </a:lnTo>
                                <a:lnTo>
                                  <a:pt x="328" y="3429"/>
                                </a:lnTo>
                                <a:lnTo>
                                  <a:pt x="251" y="3353"/>
                                </a:lnTo>
                                <a:lnTo>
                                  <a:pt x="205" y="3299"/>
                                </a:lnTo>
                                <a:lnTo>
                                  <a:pt x="174" y="3233"/>
                                </a:lnTo>
                                <a:lnTo>
                                  <a:pt x="173" y="3161"/>
                                </a:lnTo>
                                <a:lnTo>
                                  <a:pt x="173" y="27"/>
                                </a:lnTo>
                                <a:lnTo>
                                  <a:pt x="0" y="27"/>
                                </a:lnTo>
                                <a:lnTo>
                                  <a:pt x="0" y="11053"/>
                                </a:lnTo>
                                <a:lnTo>
                                  <a:pt x="0" y="11125"/>
                                </a:lnTo>
                                <a:lnTo>
                                  <a:pt x="35" y="11199"/>
                                </a:lnTo>
                                <a:lnTo>
                                  <a:pt x="81" y="11271"/>
                                </a:lnTo>
                                <a:lnTo>
                                  <a:pt x="151" y="11341"/>
                                </a:lnTo>
                                <a:lnTo>
                                  <a:pt x="243" y="11402"/>
                                </a:lnTo>
                                <a:lnTo>
                                  <a:pt x="354" y="11459"/>
                                </a:lnTo>
                                <a:lnTo>
                                  <a:pt x="480" y="11513"/>
                                </a:lnTo>
                                <a:lnTo>
                                  <a:pt x="614" y="11559"/>
                                </a:lnTo>
                                <a:lnTo>
                                  <a:pt x="766" y="11585"/>
                                </a:lnTo>
                                <a:lnTo>
                                  <a:pt x="923" y="11612"/>
                                </a:lnTo>
                                <a:lnTo>
                                  <a:pt x="1086" y="11632"/>
                                </a:lnTo>
                                <a:lnTo>
                                  <a:pt x="1258" y="11636"/>
                                </a:lnTo>
                                <a:lnTo>
                                  <a:pt x="1421" y="11632"/>
                                </a:lnTo>
                                <a:lnTo>
                                  <a:pt x="1582" y="11616"/>
                                </a:lnTo>
                                <a:lnTo>
                                  <a:pt x="1748" y="11593"/>
                                </a:lnTo>
                                <a:lnTo>
                                  <a:pt x="1893" y="11562"/>
                                </a:lnTo>
                                <a:lnTo>
                                  <a:pt x="2036" y="11524"/>
                                </a:lnTo>
                                <a:lnTo>
                                  <a:pt x="2162" y="11473"/>
                                </a:lnTo>
                                <a:lnTo>
                                  <a:pt x="2277" y="11423"/>
                                </a:lnTo>
                                <a:lnTo>
                                  <a:pt x="2367" y="11348"/>
                                </a:lnTo>
                                <a:lnTo>
                                  <a:pt x="2442" y="11283"/>
                                </a:lnTo>
                                <a:lnTo>
                                  <a:pt x="2492" y="11210"/>
                                </a:lnTo>
                                <a:lnTo>
                                  <a:pt x="2577" y="11199"/>
                                </a:lnTo>
                                <a:lnTo>
                                  <a:pt x="2630" y="11271"/>
                                </a:lnTo>
                                <a:lnTo>
                                  <a:pt x="2700" y="11341"/>
                                </a:lnTo>
                                <a:lnTo>
                                  <a:pt x="2793" y="11402"/>
                                </a:lnTo>
                                <a:lnTo>
                                  <a:pt x="2900" y="11459"/>
                                </a:lnTo>
                                <a:lnTo>
                                  <a:pt x="3026" y="11513"/>
                                </a:lnTo>
                                <a:lnTo>
                                  <a:pt x="3167" y="11559"/>
                                </a:lnTo>
                                <a:lnTo>
                                  <a:pt x="3311" y="11585"/>
                                </a:lnTo>
                                <a:lnTo>
                                  <a:pt x="3471" y="11612"/>
                                </a:lnTo>
                                <a:lnTo>
                                  <a:pt x="3629" y="11632"/>
                                </a:lnTo>
                                <a:lnTo>
                                  <a:pt x="3794" y="11636"/>
                                </a:lnTo>
                                <a:lnTo>
                                  <a:pt x="3966" y="11632"/>
                                </a:lnTo>
                                <a:lnTo>
                                  <a:pt x="4128" y="11616"/>
                                </a:lnTo>
                                <a:lnTo>
                                  <a:pt x="4290" y="11593"/>
                                </a:lnTo>
                                <a:lnTo>
                                  <a:pt x="4439" y="11562"/>
                                </a:lnTo>
                                <a:lnTo>
                                  <a:pt x="4580" y="11524"/>
                                </a:lnTo>
                                <a:lnTo>
                                  <a:pt x="4700" y="11473"/>
                                </a:lnTo>
                                <a:lnTo>
                                  <a:pt x="4819" y="11423"/>
                                </a:lnTo>
                                <a:lnTo>
                                  <a:pt x="4911" y="11348"/>
                                </a:lnTo>
                                <a:lnTo>
                                  <a:pt x="4991" y="11283"/>
                                </a:lnTo>
                                <a:lnTo>
                                  <a:pt x="5042" y="11210"/>
                                </a:lnTo>
                                <a:lnTo>
                                  <a:pt x="5122" y="11199"/>
                                </a:lnTo>
                                <a:lnTo>
                                  <a:pt x="5176" y="11271"/>
                                </a:lnTo>
                                <a:lnTo>
                                  <a:pt x="5238" y="11341"/>
                                </a:lnTo>
                                <a:lnTo>
                                  <a:pt x="5335" y="11402"/>
                                </a:lnTo>
                                <a:lnTo>
                                  <a:pt x="5446" y="11459"/>
                                </a:lnTo>
                                <a:lnTo>
                                  <a:pt x="5575" y="11513"/>
                                </a:lnTo>
                                <a:lnTo>
                                  <a:pt x="5714" y="11559"/>
                                </a:lnTo>
                                <a:lnTo>
                                  <a:pt x="5854" y="11585"/>
                                </a:lnTo>
                                <a:lnTo>
                                  <a:pt x="6013" y="11612"/>
                                </a:lnTo>
                                <a:lnTo>
                                  <a:pt x="6171" y="11632"/>
                                </a:lnTo>
                                <a:lnTo>
                                  <a:pt x="6347" y="11636"/>
                                </a:lnTo>
                                <a:lnTo>
                                  <a:pt x="6516" y="11632"/>
                                </a:lnTo>
                                <a:lnTo>
                                  <a:pt x="6680" y="11616"/>
                                </a:lnTo>
                                <a:lnTo>
                                  <a:pt x="6839" y="11593"/>
                                </a:lnTo>
                                <a:lnTo>
                                  <a:pt x="6993" y="11562"/>
                                </a:lnTo>
                                <a:lnTo>
                                  <a:pt x="7128" y="11524"/>
                                </a:lnTo>
                                <a:lnTo>
                                  <a:pt x="7250" y="11473"/>
                                </a:lnTo>
                                <a:lnTo>
                                  <a:pt x="7365" y="11423"/>
                                </a:lnTo>
                                <a:lnTo>
                                  <a:pt x="7457" y="11348"/>
                                </a:lnTo>
                                <a:lnTo>
                                  <a:pt x="7530" y="11283"/>
                                </a:lnTo>
                                <a:lnTo>
                                  <a:pt x="7587" y="11210"/>
                                </a:lnTo>
                                <a:lnTo>
                                  <a:pt x="7621" y="11138"/>
                                </a:lnTo>
                                <a:lnTo>
                                  <a:pt x="7634" y="11067"/>
                                </a:lnTo>
                                <a:lnTo>
                                  <a:pt x="7634" y="11053"/>
                                </a:lnTo>
                                <a:lnTo>
                                  <a:pt x="7652" y="10915"/>
                                </a:lnTo>
                                <a:lnTo>
                                  <a:pt x="7652" y="1446"/>
                                </a:lnTo>
                                <a:lnTo>
                                  <a:pt x="7473" y="1446"/>
                                </a:lnTo>
                                <a:lnTo>
                                  <a:pt x="7473" y="4447"/>
                                </a:lnTo>
                                <a:lnTo>
                                  <a:pt x="7473" y="460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206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47" y="3858"/>
                          <a:ext cx="430" cy="174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200" b="1" dirty="0" err="1">
                              <a:cs typeface="Arial" charset="0"/>
                            </a:rPr>
                            <a:t>Pustaka</a:t>
                          </a:r>
                          <a:endParaRPr lang="en-US" sz="1200" b="1" dirty="0"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224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15181" y="5709268"/>
                        <a:ext cx="417513" cy="803468"/>
                        <a:chOff x="3001" y="3528"/>
                        <a:chExt cx="263" cy="506"/>
                      </a:xfrm>
                      <a:noFill/>
                    </p:grpSpPr>
                    <p:grpSp>
                      <p:nvGrpSpPr>
                        <p:cNvPr id="225" name="Group 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29" y="3528"/>
                          <a:ext cx="235" cy="315"/>
                          <a:chOff x="2090" y="1180"/>
                          <a:chExt cx="1578" cy="2236"/>
                        </a:xfrm>
                        <a:grpFill/>
                      </p:grpSpPr>
                      <p:sp>
                        <p:nvSpPr>
                          <p:cNvPr id="1103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26" y="1668"/>
                            <a:ext cx="653" cy="1505"/>
                          </a:xfrm>
                          <a:custGeom>
                            <a:avLst/>
                            <a:gdLst>
                              <a:gd name="T0" fmla="*/ 0 w 1307"/>
                              <a:gd name="T1" fmla="*/ 1 h 3010"/>
                              <a:gd name="T2" fmla="*/ 0 w 1307"/>
                              <a:gd name="T3" fmla="*/ 1 h 3010"/>
                              <a:gd name="T4" fmla="*/ 0 w 1307"/>
                              <a:gd name="T5" fmla="*/ 1 h 3010"/>
                              <a:gd name="T6" fmla="*/ 0 w 1307"/>
                              <a:gd name="T7" fmla="*/ 1 h 3010"/>
                              <a:gd name="T8" fmla="*/ 0 w 1307"/>
                              <a:gd name="T9" fmla="*/ 1 h 3010"/>
                              <a:gd name="T10" fmla="*/ 0 w 1307"/>
                              <a:gd name="T11" fmla="*/ 0 h 3010"/>
                              <a:gd name="T12" fmla="*/ 0 w 1307"/>
                              <a:gd name="T13" fmla="*/ 1 h 3010"/>
                              <a:gd name="T14" fmla="*/ 0 w 1307"/>
                              <a:gd name="T15" fmla="*/ 1 h 3010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1307"/>
                              <a:gd name="T25" fmla="*/ 0 h 3010"/>
                              <a:gd name="T26" fmla="*/ 1307 w 1307"/>
                              <a:gd name="T27" fmla="*/ 3010 h 3010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1307" h="3010">
                                <a:moveTo>
                                  <a:pt x="707" y="1346"/>
                                </a:moveTo>
                                <a:lnTo>
                                  <a:pt x="707" y="2408"/>
                                </a:lnTo>
                                <a:lnTo>
                                  <a:pt x="494" y="3010"/>
                                </a:lnTo>
                                <a:lnTo>
                                  <a:pt x="1307" y="3010"/>
                                </a:lnTo>
                                <a:lnTo>
                                  <a:pt x="1307" y="462"/>
                                </a:lnTo>
                                <a:lnTo>
                                  <a:pt x="458" y="0"/>
                                </a:lnTo>
                                <a:lnTo>
                                  <a:pt x="0" y="920"/>
                                </a:lnTo>
                                <a:lnTo>
                                  <a:pt x="707" y="1346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226" name="Group 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8" y="2315"/>
                            <a:ext cx="971" cy="806"/>
                            <a:chOff x="2208" y="2315"/>
                            <a:chExt cx="971" cy="806"/>
                          </a:xfrm>
                          <a:grpFill/>
                        </p:grpSpPr>
                        <p:grpSp>
                          <p:nvGrpSpPr>
                            <p:cNvPr id="228" name="Group 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08" y="2500"/>
                              <a:ext cx="636" cy="621"/>
                              <a:chOff x="2208" y="2500"/>
                              <a:chExt cx="636" cy="621"/>
                            </a:xfrm>
                            <a:grpFill/>
                          </p:grpSpPr>
                          <p:sp>
                            <p:nvSpPr>
                              <p:cNvPr id="1203" name="Freeform 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08" y="2500"/>
                                <a:ext cx="636" cy="621"/>
                              </a:xfrm>
                              <a:custGeom>
                                <a:avLst/>
                                <a:gdLst>
                                  <a:gd name="T0" fmla="*/ 1 w 1270"/>
                                  <a:gd name="T1" fmla="*/ 1 h 1241"/>
                                  <a:gd name="T2" fmla="*/ 1 w 1270"/>
                                  <a:gd name="T3" fmla="*/ 1 h 1241"/>
                                  <a:gd name="T4" fmla="*/ 1 w 1270"/>
                                  <a:gd name="T5" fmla="*/ 1 h 1241"/>
                                  <a:gd name="T6" fmla="*/ 1 w 1270"/>
                                  <a:gd name="T7" fmla="*/ 1 h 1241"/>
                                  <a:gd name="T8" fmla="*/ 1 w 1270"/>
                                  <a:gd name="T9" fmla="*/ 1 h 1241"/>
                                  <a:gd name="T10" fmla="*/ 1 w 1270"/>
                                  <a:gd name="T11" fmla="*/ 1 h 1241"/>
                                  <a:gd name="T12" fmla="*/ 1 w 1270"/>
                                  <a:gd name="T13" fmla="*/ 1 h 1241"/>
                                  <a:gd name="T14" fmla="*/ 1 w 1270"/>
                                  <a:gd name="T15" fmla="*/ 1 h 1241"/>
                                  <a:gd name="T16" fmla="*/ 1 w 1270"/>
                                  <a:gd name="T17" fmla="*/ 0 h 1241"/>
                                  <a:gd name="T18" fmla="*/ 1 w 1270"/>
                                  <a:gd name="T19" fmla="*/ 1 h 1241"/>
                                  <a:gd name="T20" fmla="*/ 1 w 1270"/>
                                  <a:gd name="T21" fmla="*/ 1 h 1241"/>
                                  <a:gd name="T22" fmla="*/ 1 w 1270"/>
                                  <a:gd name="T23" fmla="*/ 1 h 1241"/>
                                  <a:gd name="T24" fmla="*/ 1 w 1270"/>
                                  <a:gd name="T25" fmla="*/ 1 h 1241"/>
                                  <a:gd name="T26" fmla="*/ 1 w 1270"/>
                                  <a:gd name="T27" fmla="*/ 1 h 1241"/>
                                  <a:gd name="T28" fmla="*/ 1 w 1270"/>
                                  <a:gd name="T29" fmla="*/ 1 h 1241"/>
                                  <a:gd name="T30" fmla="*/ 1 w 1270"/>
                                  <a:gd name="T31" fmla="*/ 1 h 1241"/>
                                  <a:gd name="T32" fmla="*/ 0 w 1270"/>
                                  <a:gd name="T33" fmla="*/ 1 h 1241"/>
                                  <a:gd name="T34" fmla="*/ 1 w 1270"/>
                                  <a:gd name="T35" fmla="*/ 1 h 1241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w 1270"/>
                                  <a:gd name="T55" fmla="*/ 0 h 1241"/>
                                  <a:gd name="T56" fmla="*/ 1270 w 1270"/>
                                  <a:gd name="T57" fmla="*/ 1241 h 1241"/>
                                </a:gdLst>
                                <a:ahLst/>
                                <a:cxnLst>
                                  <a:cxn ang="T36">
                                    <a:pos x="T0" y="T1"/>
                                  </a:cxn>
                                  <a:cxn ang="T37">
                                    <a:pos x="T2" y="T3"/>
                                  </a:cxn>
                                  <a:cxn ang="T38">
                                    <a:pos x="T4" y="T5"/>
                                  </a:cxn>
                                  <a:cxn ang="T39">
                                    <a:pos x="T6" y="T7"/>
                                  </a:cxn>
                                  <a:cxn ang="T40">
                                    <a:pos x="T8" y="T9"/>
                                  </a:cxn>
                                  <a:cxn ang="T41">
                                    <a:pos x="T10" y="T11"/>
                                  </a:cxn>
                                  <a:cxn ang="T42">
                                    <a:pos x="T12" y="T13"/>
                                  </a:cxn>
                                  <a:cxn ang="T43">
                                    <a:pos x="T14" y="T15"/>
                                  </a:cxn>
                                  <a:cxn ang="T44">
                                    <a:pos x="T16" y="T17"/>
                                  </a:cxn>
                                  <a:cxn ang="T45">
                                    <a:pos x="T18" y="T19"/>
                                  </a:cxn>
                                  <a:cxn ang="T46">
                                    <a:pos x="T20" y="T21"/>
                                  </a:cxn>
                                  <a:cxn ang="T47">
                                    <a:pos x="T22" y="T23"/>
                                  </a:cxn>
                                  <a:cxn ang="T48">
                                    <a:pos x="T24" y="T25"/>
                                  </a:cxn>
                                  <a:cxn ang="T49">
                                    <a:pos x="T26" y="T27"/>
                                  </a:cxn>
                                  <a:cxn ang="T50">
                                    <a:pos x="T28" y="T29"/>
                                  </a:cxn>
                                  <a:cxn ang="T51">
                                    <a:pos x="T30" y="T31"/>
                                  </a:cxn>
                                  <a:cxn ang="T52">
                                    <a:pos x="T32" y="T33"/>
                                  </a:cxn>
                                  <a:cxn ang="T53">
                                    <a:pos x="T34" y="T35"/>
                                  </a:cxn>
                                </a:cxnLst>
                                <a:rect l="T54" t="T55" r="T56" b="T57"/>
                                <a:pathLst>
                                  <a:path w="1270" h="1241">
                                    <a:moveTo>
                                      <a:pt x="42" y="574"/>
                                    </a:moveTo>
                                    <a:lnTo>
                                      <a:pt x="669" y="889"/>
                                    </a:lnTo>
                                    <a:lnTo>
                                      <a:pt x="635" y="956"/>
                                    </a:lnTo>
                                    <a:lnTo>
                                      <a:pt x="740" y="1100"/>
                                    </a:lnTo>
                                    <a:lnTo>
                                      <a:pt x="954" y="639"/>
                                    </a:lnTo>
                                    <a:lnTo>
                                      <a:pt x="989" y="462"/>
                                    </a:lnTo>
                                    <a:lnTo>
                                      <a:pt x="908" y="514"/>
                                    </a:lnTo>
                                    <a:lnTo>
                                      <a:pt x="177" y="141"/>
                                    </a:lnTo>
                                    <a:lnTo>
                                      <a:pt x="247" y="0"/>
                                    </a:lnTo>
                                    <a:lnTo>
                                      <a:pt x="1095" y="390"/>
                                    </a:lnTo>
                                    <a:lnTo>
                                      <a:pt x="1129" y="321"/>
                                    </a:lnTo>
                                    <a:lnTo>
                                      <a:pt x="1270" y="390"/>
                                    </a:lnTo>
                                    <a:lnTo>
                                      <a:pt x="1200" y="568"/>
                                    </a:lnTo>
                                    <a:lnTo>
                                      <a:pt x="1023" y="709"/>
                                    </a:lnTo>
                                    <a:lnTo>
                                      <a:pt x="774" y="1241"/>
                                    </a:lnTo>
                                    <a:lnTo>
                                      <a:pt x="424" y="1030"/>
                                    </a:lnTo>
                                    <a:lnTo>
                                      <a:pt x="0" y="673"/>
                                    </a:lnTo>
                                    <a:lnTo>
                                      <a:pt x="42" y="574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04" name="Freeform 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13" y="2786"/>
                                <a:ext cx="331" cy="194"/>
                              </a:xfrm>
                              <a:custGeom>
                                <a:avLst/>
                                <a:gdLst>
                                  <a:gd name="T0" fmla="*/ 1 w 661"/>
                                  <a:gd name="T1" fmla="*/ 0 h 388"/>
                                  <a:gd name="T2" fmla="*/ 1 w 661"/>
                                  <a:gd name="T3" fmla="*/ 1 h 388"/>
                                  <a:gd name="T4" fmla="*/ 1 w 661"/>
                                  <a:gd name="T5" fmla="*/ 1 h 388"/>
                                  <a:gd name="T6" fmla="*/ 0 w 661"/>
                                  <a:gd name="T7" fmla="*/ 1 h 388"/>
                                  <a:gd name="T8" fmla="*/ 1 w 661"/>
                                  <a:gd name="T9" fmla="*/ 0 h 388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661"/>
                                  <a:gd name="T16" fmla="*/ 0 h 388"/>
                                  <a:gd name="T17" fmla="*/ 661 w 661"/>
                                  <a:gd name="T18" fmla="*/ 388 h 388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661" h="388">
                                    <a:moveTo>
                                      <a:pt x="32" y="0"/>
                                    </a:moveTo>
                                    <a:lnTo>
                                      <a:pt x="661" y="317"/>
                                    </a:lnTo>
                                    <a:lnTo>
                                      <a:pt x="625" y="388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32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229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61" y="2315"/>
                              <a:ext cx="918" cy="345"/>
                              <a:chOff x="2261" y="2315"/>
                              <a:chExt cx="918" cy="345"/>
                            </a:xfrm>
                            <a:grpFill/>
                          </p:grpSpPr>
                          <p:sp>
                            <p:nvSpPr>
                              <p:cNvPr id="1201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61" y="2315"/>
                                <a:ext cx="918" cy="345"/>
                              </a:xfrm>
                              <a:custGeom>
                                <a:avLst/>
                                <a:gdLst>
                                  <a:gd name="T0" fmla="*/ 1 w 1836"/>
                                  <a:gd name="T1" fmla="*/ 0 h 691"/>
                                  <a:gd name="T2" fmla="*/ 1 w 1836"/>
                                  <a:gd name="T3" fmla="*/ 0 h 691"/>
                                  <a:gd name="T4" fmla="*/ 1 w 1836"/>
                                  <a:gd name="T5" fmla="*/ 0 h 691"/>
                                  <a:gd name="T6" fmla="*/ 1 w 1836"/>
                                  <a:gd name="T7" fmla="*/ 0 h 691"/>
                                  <a:gd name="T8" fmla="*/ 1 w 1836"/>
                                  <a:gd name="T9" fmla="*/ 0 h 691"/>
                                  <a:gd name="T10" fmla="*/ 0 w 1836"/>
                                  <a:gd name="T11" fmla="*/ 0 h 691"/>
                                  <a:gd name="T12" fmla="*/ 1 w 1836"/>
                                  <a:gd name="T13" fmla="*/ 0 h 691"/>
                                  <a:gd name="T14" fmla="*/ 0 60000 65536"/>
                                  <a:gd name="T15" fmla="*/ 0 60000 65536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w 1836"/>
                                  <a:gd name="T22" fmla="*/ 0 h 691"/>
                                  <a:gd name="T23" fmla="*/ 1836 w 1836"/>
                                  <a:gd name="T24" fmla="*/ 691 h 691"/>
                                </a:gdLst>
                                <a:ahLst/>
                                <a:cxnLst>
                                  <a:cxn ang="T14">
                                    <a:pos x="T0" y="T1"/>
                                  </a:cxn>
                                  <a:cxn ang="T15">
                                    <a:pos x="T2" y="T3"/>
                                  </a:cxn>
                                  <a:cxn ang="T16">
                                    <a:pos x="T4" y="T5"/>
                                  </a:cxn>
                                  <a:cxn ang="T17">
                                    <a:pos x="T6" y="T7"/>
                                  </a:cxn>
                                  <a:cxn ang="T18">
                                    <a:pos x="T8" y="T9"/>
                                  </a:cxn>
                                  <a:cxn ang="T19">
                                    <a:pos x="T10" y="T11"/>
                                  </a:cxn>
                                  <a:cxn ang="T20">
                                    <a:pos x="T12" y="T13"/>
                                  </a:cxn>
                                </a:cxnLst>
                                <a:rect l="T21" t="T22" r="T23" b="T24"/>
                                <a:pathLst>
                                  <a:path w="1836" h="691">
                                    <a:moveTo>
                                      <a:pt x="80" y="0"/>
                                    </a:moveTo>
                                    <a:lnTo>
                                      <a:pt x="1173" y="549"/>
                                    </a:lnTo>
                                    <a:lnTo>
                                      <a:pt x="1836" y="549"/>
                                    </a:lnTo>
                                    <a:lnTo>
                                      <a:pt x="1836" y="691"/>
                                    </a:lnTo>
                                    <a:lnTo>
                                      <a:pt x="1042" y="691"/>
                                    </a:lnTo>
                                    <a:lnTo>
                                      <a:pt x="0" y="159"/>
                                    </a:lnTo>
                                    <a:lnTo>
                                      <a:pt x="80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202" name="Line 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279" y="2377"/>
                                <a:ext cx="537" cy="269"/>
                              </a:xfrm>
                              <a:prstGeom prst="line">
                                <a:avLst/>
                              </a:pr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200" name="Freeform 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87" y="2421"/>
                              <a:ext cx="495" cy="292"/>
                            </a:xfrm>
                            <a:custGeom>
                              <a:avLst/>
                              <a:gdLst>
                                <a:gd name="T0" fmla="*/ 1 w 990"/>
                                <a:gd name="T1" fmla="*/ 0 h 583"/>
                                <a:gd name="T2" fmla="*/ 0 w 990"/>
                                <a:gd name="T3" fmla="*/ 1 h 583"/>
                                <a:gd name="T4" fmla="*/ 1 w 990"/>
                                <a:gd name="T5" fmla="*/ 1 h 583"/>
                                <a:gd name="T6" fmla="*/ 1 w 990"/>
                                <a:gd name="T7" fmla="*/ 1 h 583"/>
                                <a:gd name="T8" fmla="*/ 1 w 990"/>
                                <a:gd name="T9" fmla="*/ 0 h 583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990"/>
                                <a:gd name="T16" fmla="*/ 0 h 583"/>
                                <a:gd name="T17" fmla="*/ 990 w 990"/>
                                <a:gd name="T18" fmla="*/ 583 h 583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990" h="583">
                                  <a:moveTo>
                                    <a:pt x="54" y="0"/>
                                  </a:moveTo>
                                  <a:lnTo>
                                    <a:pt x="0" y="113"/>
                                  </a:lnTo>
                                  <a:lnTo>
                                    <a:pt x="938" y="583"/>
                                  </a:lnTo>
                                  <a:lnTo>
                                    <a:pt x="990" y="468"/>
                                  </a:lnTo>
                                  <a:lnTo>
                                    <a:pt x="54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230" name="Group 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0" y="1180"/>
                            <a:ext cx="742" cy="1216"/>
                            <a:chOff x="2490" y="1180"/>
                            <a:chExt cx="742" cy="1216"/>
                          </a:xfrm>
                          <a:grpFill/>
                        </p:grpSpPr>
                        <p:sp>
                          <p:nvSpPr>
                            <p:cNvPr id="1109" name="Freeform 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543" y="2155"/>
                              <a:ext cx="213" cy="189"/>
                            </a:xfrm>
                            <a:custGeom>
                              <a:avLst/>
                              <a:gdLst>
                                <a:gd name="T0" fmla="*/ 1 w 426"/>
                                <a:gd name="T1" fmla="*/ 0 h 376"/>
                                <a:gd name="T2" fmla="*/ 0 w 426"/>
                                <a:gd name="T3" fmla="*/ 1 h 376"/>
                                <a:gd name="T4" fmla="*/ 1 w 426"/>
                                <a:gd name="T5" fmla="*/ 1 h 376"/>
                                <a:gd name="T6" fmla="*/ 1 w 426"/>
                                <a:gd name="T7" fmla="*/ 1 h 376"/>
                                <a:gd name="T8" fmla="*/ 1 w 426"/>
                                <a:gd name="T9" fmla="*/ 0 h 376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426"/>
                                <a:gd name="T16" fmla="*/ 0 h 376"/>
                                <a:gd name="T17" fmla="*/ 426 w 426"/>
                                <a:gd name="T18" fmla="*/ 376 h 376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426" h="376">
                                  <a:moveTo>
                                    <a:pt x="105" y="0"/>
                                  </a:moveTo>
                                  <a:lnTo>
                                    <a:pt x="0" y="213"/>
                                  </a:lnTo>
                                  <a:lnTo>
                                    <a:pt x="326" y="376"/>
                                  </a:lnTo>
                                  <a:lnTo>
                                    <a:pt x="426" y="177"/>
                                  </a:lnTo>
                                  <a:lnTo>
                                    <a:pt x="105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231" name="Group 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14" y="1545"/>
                              <a:ext cx="459" cy="637"/>
                              <a:chOff x="2614" y="1545"/>
                              <a:chExt cx="459" cy="637"/>
                            </a:xfrm>
                            <a:grpFill/>
                          </p:grpSpPr>
                          <p:sp>
                            <p:nvSpPr>
                              <p:cNvPr id="1196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14" y="1545"/>
                                <a:ext cx="459" cy="637"/>
                              </a:xfrm>
                              <a:custGeom>
                                <a:avLst/>
                                <a:gdLst>
                                  <a:gd name="T0" fmla="*/ 1 w 918"/>
                                  <a:gd name="T1" fmla="*/ 0 h 1275"/>
                                  <a:gd name="T2" fmla="*/ 1 w 918"/>
                                  <a:gd name="T3" fmla="*/ 0 h 1275"/>
                                  <a:gd name="T4" fmla="*/ 1 w 918"/>
                                  <a:gd name="T5" fmla="*/ 0 h 1275"/>
                                  <a:gd name="T6" fmla="*/ 0 w 918"/>
                                  <a:gd name="T7" fmla="*/ 0 h 1275"/>
                                  <a:gd name="T8" fmla="*/ 1 w 918"/>
                                  <a:gd name="T9" fmla="*/ 0 h 1275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918"/>
                                  <a:gd name="T16" fmla="*/ 0 h 1275"/>
                                  <a:gd name="T17" fmla="*/ 918 w 918"/>
                                  <a:gd name="T18" fmla="*/ 1275 h 1275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918" h="1275">
                                    <a:moveTo>
                                      <a:pt x="530" y="0"/>
                                    </a:moveTo>
                                    <a:lnTo>
                                      <a:pt x="918" y="211"/>
                                    </a:lnTo>
                                    <a:lnTo>
                                      <a:pt x="390" y="1275"/>
                                    </a:lnTo>
                                    <a:lnTo>
                                      <a:pt x="0" y="1061"/>
                                    </a:lnTo>
                                    <a:lnTo>
                                      <a:pt x="530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197" name="Freeform 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7" y="1598"/>
                                <a:ext cx="299" cy="531"/>
                              </a:xfrm>
                              <a:custGeom>
                                <a:avLst/>
                                <a:gdLst>
                                  <a:gd name="T0" fmla="*/ 1 w 597"/>
                                  <a:gd name="T1" fmla="*/ 0 h 1062"/>
                                  <a:gd name="T2" fmla="*/ 0 w 597"/>
                                  <a:gd name="T3" fmla="*/ 1 h 1062"/>
                                  <a:gd name="T4" fmla="*/ 1 w 597"/>
                                  <a:gd name="T5" fmla="*/ 1 h 1062"/>
                                  <a:gd name="T6" fmla="*/ 1 w 597"/>
                                  <a:gd name="T7" fmla="*/ 1 h 1062"/>
                                  <a:gd name="T8" fmla="*/ 1 w 597"/>
                                  <a:gd name="T9" fmla="*/ 0 h 1062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97"/>
                                  <a:gd name="T16" fmla="*/ 0 h 1062"/>
                                  <a:gd name="T17" fmla="*/ 597 w 597"/>
                                  <a:gd name="T18" fmla="*/ 1062 h 1062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97" h="1062">
                                    <a:moveTo>
                                      <a:pt x="529" y="0"/>
                                    </a:moveTo>
                                    <a:lnTo>
                                      <a:pt x="0" y="1026"/>
                                    </a:lnTo>
                                    <a:lnTo>
                                      <a:pt x="71" y="1062"/>
                                    </a:lnTo>
                                    <a:lnTo>
                                      <a:pt x="597" y="40"/>
                                    </a:lnTo>
                                    <a:lnTo>
                                      <a:pt x="529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232" name="Group 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844" y="1180"/>
                              <a:ext cx="388" cy="506"/>
                              <a:chOff x="2844" y="1180"/>
                              <a:chExt cx="388" cy="506"/>
                            </a:xfrm>
                            <a:grpFill/>
                          </p:grpSpPr>
                          <p:sp>
                            <p:nvSpPr>
                              <p:cNvPr id="1147" name="Freeform 7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10" y="1233"/>
                                <a:ext cx="177" cy="223"/>
                              </a:xfrm>
                              <a:custGeom>
                                <a:avLst/>
                                <a:gdLst>
                                  <a:gd name="T0" fmla="*/ 1 w 354"/>
                                  <a:gd name="T1" fmla="*/ 0 h 446"/>
                                  <a:gd name="T2" fmla="*/ 0 w 354"/>
                                  <a:gd name="T3" fmla="*/ 1 h 446"/>
                                  <a:gd name="T4" fmla="*/ 1 w 354"/>
                                  <a:gd name="T5" fmla="*/ 1 h 446"/>
                                  <a:gd name="T6" fmla="*/ 1 w 354"/>
                                  <a:gd name="T7" fmla="*/ 1 h 446"/>
                                  <a:gd name="T8" fmla="*/ 1 w 354"/>
                                  <a:gd name="T9" fmla="*/ 0 h 446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354"/>
                                  <a:gd name="T16" fmla="*/ 0 h 446"/>
                                  <a:gd name="T17" fmla="*/ 354 w 354"/>
                                  <a:gd name="T18" fmla="*/ 446 h 446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354" h="446">
                                    <a:moveTo>
                                      <a:pt x="179" y="0"/>
                                    </a:moveTo>
                                    <a:lnTo>
                                      <a:pt x="0" y="327"/>
                                    </a:lnTo>
                                    <a:lnTo>
                                      <a:pt x="205" y="446"/>
                                    </a:lnTo>
                                    <a:lnTo>
                                      <a:pt x="354" y="88"/>
                                    </a:lnTo>
                                    <a:lnTo>
                                      <a:pt x="179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148" name="Freeform 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36" y="1452"/>
                                <a:ext cx="155" cy="128"/>
                              </a:xfrm>
                              <a:custGeom>
                                <a:avLst/>
                                <a:gdLst>
                                  <a:gd name="T0" fmla="*/ 1 w 309"/>
                                  <a:gd name="T1" fmla="*/ 0 h 255"/>
                                  <a:gd name="T2" fmla="*/ 0 w 309"/>
                                  <a:gd name="T3" fmla="*/ 1 h 255"/>
                                  <a:gd name="T4" fmla="*/ 1 w 309"/>
                                  <a:gd name="T5" fmla="*/ 1 h 255"/>
                                  <a:gd name="T6" fmla="*/ 1 w 309"/>
                                  <a:gd name="T7" fmla="*/ 1 h 255"/>
                                  <a:gd name="T8" fmla="*/ 1 w 309"/>
                                  <a:gd name="T9" fmla="*/ 0 h 255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309"/>
                                  <a:gd name="T16" fmla="*/ 0 h 255"/>
                                  <a:gd name="T17" fmla="*/ 309 w 309"/>
                                  <a:gd name="T18" fmla="*/ 255 h 255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309" h="255">
                                    <a:moveTo>
                                      <a:pt x="66" y="0"/>
                                    </a:moveTo>
                                    <a:lnTo>
                                      <a:pt x="0" y="114"/>
                                    </a:lnTo>
                                    <a:lnTo>
                                      <a:pt x="249" y="255"/>
                                    </a:lnTo>
                                    <a:lnTo>
                                      <a:pt x="309" y="132"/>
                                    </a:lnTo>
                                    <a:lnTo>
                                      <a:pt x="66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34" name="Group 8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844" y="1474"/>
                                <a:ext cx="281" cy="212"/>
                                <a:chOff x="2844" y="1474"/>
                                <a:chExt cx="281" cy="212"/>
                              </a:xfrm>
                              <a:grpFill/>
                            </p:grpSpPr>
                            <p:sp>
                              <p:nvSpPr>
                                <p:cNvPr id="1183" name="Freeform 8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844" y="1474"/>
                                  <a:ext cx="281" cy="212"/>
                                </a:xfrm>
                                <a:custGeom>
                                  <a:avLst/>
                                  <a:gdLst>
                                    <a:gd name="T0" fmla="*/ 0 w 564"/>
                                    <a:gd name="T1" fmla="*/ 0 h 425"/>
                                    <a:gd name="T2" fmla="*/ 0 w 564"/>
                                    <a:gd name="T3" fmla="*/ 0 h 425"/>
                                    <a:gd name="T4" fmla="*/ 0 w 564"/>
                                    <a:gd name="T5" fmla="*/ 0 h 425"/>
                                    <a:gd name="T6" fmla="*/ 0 w 564"/>
                                    <a:gd name="T7" fmla="*/ 0 h 425"/>
                                    <a:gd name="T8" fmla="*/ 0 w 564"/>
                                    <a:gd name="T9" fmla="*/ 0 h 425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564"/>
                                    <a:gd name="T16" fmla="*/ 0 h 425"/>
                                    <a:gd name="T17" fmla="*/ 564 w 564"/>
                                    <a:gd name="T18" fmla="*/ 425 h 425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564" h="425">
                                      <a:moveTo>
                                        <a:pt x="70" y="0"/>
                                      </a:moveTo>
                                      <a:lnTo>
                                        <a:pt x="564" y="283"/>
                                      </a:lnTo>
                                      <a:lnTo>
                                        <a:pt x="494" y="425"/>
                                      </a:lnTo>
                                      <a:lnTo>
                                        <a:pt x="0" y="142"/>
                                      </a:lnTo>
                                      <a:lnTo>
                                        <a:pt x="7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235" name="Group 8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57" y="1482"/>
                                  <a:ext cx="257" cy="198"/>
                                  <a:chOff x="2857" y="1482"/>
                                  <a:chExt cx="257" cy="198"/>
                                </a:xfrm>
                                <a:grpFill/>
                              </p:grpSpPr>
                              <p:sp>
                                <p:nvSpPr>
                                  <p:cNvPr id="1185" name="Line 8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857" y="1482"/>
                                    <a:ext cx="33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6" name="Line 8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888" y="1499"/>
                                    <a:ext cx="36" cy="7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7" name="Line 8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79" y="1611"/>
                                    <a:ext cx="35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8" name="Line 8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871" y="1489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9" name="Line 8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11" y="1514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0" name="Line 8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74" y="1549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1" name="Line 9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66" y="1601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2" name="Line 9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49" y="1593"/>
                                    <a:ext cx="35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3" name="Line 9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31" y="1582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4" name="Line 93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10" y="1568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95" name="Line 9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40" y="1529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239" name="Group 9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933" y="1369"/>
                                <a:ext cx="230" cy="178"/>
                                <a:chOff x="2933" y="1369"/>
                                <a:chExt cx="230" cy="178"/>
                              </a:xfrm>
                              <a:grpFill/>
                            </p:grpSpPr>
                            <p:sp>
                              <p:nvSpPr>
                                <p:cNvPr id="1168" name="Freeform 9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933" y="1369"/>
                                  <a:ext cx="230" cy="178"/>
                                </a:xfrm>
                                <a:custGeom>
                                  <a:avLst/>
                                  <a:gdLst>
                                    <a:gd name="T0" fmla="*/ 0 w 460"/>
                                    <a:gd name="T1" fmla="*/ 0 h 357"/>
                                    <a:gd name="T2" fmla="*/ 1 w 460"/>
                                    <a:gd name="T3" fmla="*/ 0 h 357"/>
                                    <a:gd name="T4" fmla="*/ 1 w 460"/>
                                    <a:gd name="T5" fmla="*/ 0 h 357"/>
                                    <a:gd name="T6" fmla="*/ 1 w 460"/>
                                    <a:gd name="T7" fmla="*/ 0 h 357"/>
                                    <a:gd name="T8" fmla="*/ 0 w 460"/>
                                    <a:gd name="T9" fmla="*/ 0 h 357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460"/>
                                    <a:gd name="T16" fmla="*/ 0 h 357"/>
                                    <a:gd name="T17" fmla="*/ 460 w 460"/>
                                    <a:gd name="T18" fmla="*/ 357 h 357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460" h="357">
                                      <a:moveTo>
                                        <a:pt x="0" y="138"/>
                                      </a:moveTo>
                                      <a:lnTo>
                                        <a:pt x="385" y="357"/>
                                      </a:lnTo>
                                      <a:lnTo>
                                        <a:pt x="460" y="213"/>
                                      </a:lnTo>
                                      <a:lnTo>
                                        <a:pt x="68" y="0"/>
                                      </a:lnTo>
                                      <a:lnTo>
                                        <a:pt x="0" y="138"/>
                                      </a:lnTo>
                                      <a:close/>
                                    </a:path>
                                  </a:pathLst>
                                </a:cu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242" name="Group 9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942" y="1373"/>
                                  <a:ext cx="211" cy="169"/>
                                  <a:chOff x="2942" y="1373"/>
                                  <a:chExt cx="211" cy="169"/>
                                </a:xfrm>
                                <a:grpFill/>
                              </p:grpSpPr>
                              <p:sp>
                                <p:nvSpPr>
                                  <p:cNvPr id="1170" name="Line 9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22" y="1418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1" name="Line 9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52" y="1380"/>
                                    <a:ext cx="35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2" name="Line 10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91" y="1456"/>
                                    <a:ext cx="34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3" name="Line 10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42" y="1373"/>
                                    <a:ext cx="34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4" name="Line 10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65" y="1386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5" name="Line 103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00" y="1406"/>
                                    <a:ext cx="35" cy="69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6" name="Line 10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10" y="1465"/>
                                    <a:ext cx="35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7" name="Line 10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18" y="1471"/>
                                    <a:ext cx="35" cy="7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8" name="Line 10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00" y="1461"/>
                                    <a:ext cx="36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79" name="Line 10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79" y="1448"/>
                                    <a:ext cx="33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0" name="Line 10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2981" y="1394"/>
                                    <a:ext cx="35" cy="7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1" name="Line 10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47" y="1430"/>
                                    <a:ext cx="34" cy="7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82" name="Line 11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63" y="1441"/>
                                    <a:ext cx="34" cy="70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244" name="Group 11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078" y="1180"/>
                                <a:ext cx="154" cy="110"/>
                                <a:chOff x="3078" y="1180"/>
                                <a:chExt cx="154" cy="110"/>
                              </a:xfrm>
                              <a:grpFill/>
                            </p:grpSpPr>
                            <p:sp>
                              <p:nvSpPr>
                                <p:cNvPr id="1152" name="Freeform 11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078" y="1180"/>
                                  <a:ext cx="154" cy="110"/>
                                </a:xfrm>
                                <a:custGeom>
                                  <a:avLst/>
                                  <a:gdLst>
                                    <a:gd name="T0" fmla="*/ 0 w 309"/>
                                    <a:gd name="T1" fmla="*/ 1 h 219"/>
                                    <a:gd name="T2" fmla="*/ 0 w 309"/>
                                    <a:gd name="T3" fmla="*/ 1 h 219"/>
                                    <a:gd name="T4" fmla="*/ 0 w 309"/>
                                    <a:gd name="T5" fmla="*/ 1 h 219"/>
                                    <a:gd name="T6" fmla="*/ 0 w 309"/>
                                    <a:gd name="T7" fmla="*/ 0 h 219"/>
                                    <a:gd name="T8" fmla="*/ 0 w 309"/>
                                    <a:gd name="T9" fmla="*/ 1 h 219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309"/>
                                    <a:gd name="T16" fmla="*/ 0 h 219"/>
                                    <a:gd name="T17" fmla="*/ 309 w 309"/>
                                    <a:gd name="T18" fmla="*/ 219 h 219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309" h="219">
                                      <a:moveTo>
                                        <a:pt x="0" y="85"/>
                                      </a:moveTo>
                                      <a:lnTo>
                                        <a:pt x="263" y="219"/>
                                      </a:lnTo>
                                      <a:lnTo>
                                        <a:pt x="309" y="131"/>
                                      </a:lnTo>
                                      <a:lnTo>
                                        <a:pt x="42" y="0"/>
                                      </a:lnTo>
                                      <a:lnTo>
                                        <a:pt x="0" y="85"/>
                                      </a:lnTo>
                                      <a:close/>
                                    </a:path>
                                  </a:pathLst>
                                </a:cu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245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082" y="1182"/>
                                  <a:ext cx="144" cy="105"/>
                                  <a:chOff x="3082" y="1182"/>
                                  <a:chExt cx="144" cy="105"/>
                                </a:xfrm>
                                <a:grpFill/>
                              </p:grpSpPr>
                              <p:sp>
                                <p:nvSpPr>
                                  <p:cNvPr id="1154" name="Line 11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82" y="1182"/>
                                    <a:ext cx="20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5" name="Line 11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205" y="1245"/>
                                    <a:ext cx="21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6" name="Line 11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87" y="1185"/>
                                    <a:ext cx="20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7" name="Line 11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99" y="1241"/>
                                    <a:ext cx="22" cy="43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8" name="Line 118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093" y="1188"/>
                                    <a:ext cx="21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59" name="Line 119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00" y="1192"/>
                                    <a:ext cx="21" cy="43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0" name="Line 120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93" y="1238"/>
                                    <a:ext cx="22" cy="4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1" name="Line 12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85" y="1234"/>
                                    <a:ext cx="22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2" name="Line 122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08" y="1196"/>
                                    <a:ext cx="23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3" name="Line 123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75" y="1229"/>
                                    <a:ext cx="23" cy="43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4" name="Line 124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19" y="1201"/>
                                    <a:ext cx="21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5" name="Line 125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64" y="1224"/>
                                    <a:ext cx="22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6" name="Line 12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33" y="1208"/>
                                    <a:ext cx="20" cy="42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1167" name="Line 127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3148" y="1216"/>
                                    <a:ext cx="22" cy="41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pPr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246" name="Group 1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0" y="2245"/>
                              <a:ext cx="251" cy="151"/>
                              <a:chOff x="2490" y="2245"/>
                              <a:chExt cx="251" cy="151"/>
                            </a:xfrm>
                            <a:grpFill/>
                          </p:grpSpPr>
                          <p:sp>
                            <p:nvSpPr>
                              <p:cNvPr id="1129" name="Freeform 1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90" y="2245"/>
                                <a:ext cx="251" cy="151"/>
                              </a:xfrm>
                              <a:custGeom>
                                <a:avLst/>
                                <a:gdLst>
                                  <a:gd name="T0" fmla="*/ 1 w 502"/>
                                  <a:gd name="T1" fmla="*/ 0 h 303"/>
                                  <a:gd name="T2" fmla="*/ 1 w 502"/>
                                  <a:gd name="T3" fmla="*/ 0 h 303"/>
                                  <a:gd name="T4" fmla="*/ 1 w 502"/>
                                  <a:gd name="T5" fmla="*/ 0 h 303"/>
                                  <a:gd name="T6" fmla="*/ 0 w 502"/>
                                  <a:gd name="T7" fmla="*/ 0 h 303"/>
                                  <a:gd name="T8" fmla="*/ 1 w 502"/>
                                  <a:gd name="T9" fmla="*/ 0 h 303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02"/>
                                  <a:gd name="T16" fmla="*/ 0 h 303"/>
                                  <a:gd name="T17" fmla="*/ 502 w 502"/>
                                  <a:gd name="T18" fmla="*/ 303 h 303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02" h="303">
                                    <a:moveTo>
                                      <a:pt x="36" y="0"/>
                                    </a:moveTo>
                                    <a:lnTo>
                                      <a:pt x="502" y="235"/>
                                    </a:lnTo>
                                    <a:lnTo>
                                      <a:pt x="468" y="303"/>
                                    </a:lnTo>
                                    <a:lnTo>
                                      <a:pt x="0" y="70"/>
                                    </a:lnTo>
                                    <a:lnTo>
                                      <a:pt x="36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49" name="Group 13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00" y="2251"/>
                                <a:ext cx="233" cy="141"/>
                                <a:chOff x="2500" y="2251"/>
                                <a:chExt cx="233" cy="141"/>
                              </a:xfrm>
                              <a:grpFill/>
                            </p:grpSpPr>
                            <p:sp>
                              <p:nvSpPr>
                                <p:cNvPr id="1131" name="Line 13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00" y="2251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2" name="Line 13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10" y="2256"/>
                                  <a:ext cx="16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3" name="Line 13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18" y="2359"/>
                                  <a:ext cx="15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4" name="Line 13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20" y="2260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5" name="Line 13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34" y="2268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6" name="Line 13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53" y="2277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7" name="Line 13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74" y="2286"/>
                                  <a:ext cx="16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8" name="Line 13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93" y="2296"/>
                                  <a:ext cx="17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39" name="Line 13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10" y="2356"/>
                                  <a:ext cx="17" cy="32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0" name="Line 14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99" y="2351"/>
                                  <a:ext cx="17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1" name="Line 14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91" y="2346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2" name="Line 14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81" y="2341"/>
                                  <a:ext cx="16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3" name="Line 14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69" y="2334"/>
                                  <a:ext cx="16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4" name="Line 14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52" y="2327"/>
                                  <a:ext cx="17" cy="33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5" name="Line 14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34" y="2316"/>
                                  <a:ext cx="17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46" name="Line 14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13" y="2306"/>
                                  <a:ext cx="16" cy="34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250" name="Group 1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43" y="2058"/>
                              <a:ext cx="300" cy="216"/>
                              <a:chOff x="2543" y="2058"/>
                              <a:chExt cx="300" cy="216"/>
                            </a:xfrm>
                            <a:grpFill/>
                          </p:grpSpPr>
                          <p:sp>
                            <p:nvSpPr>
                              <p:cNvPr id="1114" name="Freeform 14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43" y="2058"/>
                                <a:ext cx="300" cy="216"/>
                              </a:xfrm>
                              <a:custGeom>
                                <a:avLst/>
                                <a:gdLst>
                                  <a:gd name="T0" fmla="*/ 1 w 599"/>
                                  <a:gd name="T1" fmla="*/ 0 h 432"/>
                                  <a:gd name="T2" fmla="*/ 1 w 599"/>
                                  <a:gd name="T3" fmla="*/ 1 h 432"/>
                                  <a:gd name="T4" fmla="*/ 1 w 599"/>
                                  <a:gd name="T5" fmla="*/ 1 h 432"/>
                                  <a:gd name="T6" fmla="*/ 0 w 599"/>
                                  <a:gd name="T7" fmla="*/ 1 h 432"/>
                                  <a:gd name="T8" fmla="*/ 1 w 599"/>
                                  <a:gd name="T9" fmla="*/ 0 h 432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599"/>
                                  <a:gd name="T16" fmla="*/ 0 h 432"/>
                                  <a:gd name="T17" fmla="*/ 599 w 599"/>
                                  <a:gd name="T18" fmla="*/ 432 h 432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599" h="432">
                                    <a:moveTo>
                                      <a:pt x="71" y="0"/>
                                    </a:moveTo>
                                    <a:lnTo>
                                      <a:pt x="599" y="288"/>
                                    </a:lnTo>
                                    <a:lnTo>
                                      <a:pt x="529" y="432"/>
                                    </a:lnTo>
                                    <a:lnTo>
                                      <a:pt x="0" y="141"/>
                                    </a:lnTo>
                                    <a:lnTo>
                                      <a:pt x="71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51" name="Group 14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56" y="2066"/>
                                <a:ext cx="277" cy="202"/>
                                <a:chOff x="2556" y="2066"/>
                                <a:chExt cx="277" cy="202"/>
                              </a:xfrm>
                              <a:grpFill/>
                            </p:grpSpPr>
                            <p:sp>
                              <p:nvSpPr>
                                <p:cNvPr id="1116" name="Line 15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87" y="2082"/>
                                  <a:ext cx="35" cy="69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17" name="Line 15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98" y="2197"/>
                                  <a:ext cx="35" cy="71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18" name="Line 15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70" y="2074"/>
                                  <a:ext cx="35" cy="68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19" name="Line 153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08" y="2093"/>
                                  <a:ext cx="34" cy="69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0" name="Line 15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58" y="2122"/>
                                  <a:ext cx="35" cy="69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1" name="Line 15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87" y="2191"/>
                                  <a:ext cx="35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2" name="Line 15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73" y="2184"/>
                                  <a:ext cx="36" cy="71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3" name="Line 15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58" y="2175"/>
                                  <a:ext cx="35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4" name="Line 15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92" y="2139"/>
                                  <a:ext cx="35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5" name="Line 15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633" y="2106"/>
                                  <a:ext cx="34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6" name="Line 16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39" y="2165"/>
                                  <a:ext cx="35" cy="71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7" name="Line 16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719" y="2152"/>
                                  <a:ext cx="35" cy="70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128" name="Line 16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2556" y="2066"/>
                                  <a:ext cx="35" cy="68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pPr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252" name="Group 1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90" y="3173"/>
                            <a:ext cx="1578" cy="243"/>
                            <a:chOff x="2090" y="3173"/>
                            <a:chExt cx="1578" cy="243"/>
                          </a:xfrm>
                          <a:grpFill/>
                        </p:grpSpPr>
                        <p:sp>
                          <p:nvSpPr>
                            <p:cNvPr id="1107" name="Rectangle 1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90" y="3301"/>
                              <a:ext cx="1578" cy="115"/>
                            </a:xfrm>
                            <a:prstGeom prst="rect">
                              <a:avLst/>
                            </a:prstGeom>
                            <a:grpFill/>
                            <a:ln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108" name="Rectangle 1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08" y="3173"/>
                              <a:ext cx="1341" cy="124"/>
                            </a:xfrm>
                            <a:prstGeom prst="rect">
                              <a:avLst/>
                            </a:prstGeom>
                            <a:grpFill/>
                            <a:ln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102" name="Text Box 16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01" y="3860"/>
                          <a:ext cx="258" cy="174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200" b="1" dirty="0">
                              <a:cs typeface="Arial" charset="0"/>
                            </a:rPr>
                            <a:t>Lab</a:t>
                          </a:r>
                        </a:p>
                      </p:txBody>
                    </p:sp>
                  </p:grpSp>
                  <p:pic>
                    <p:nvPicPr>
                      <p:cNvPr id="1090" name="Picture 167" descr="NEWBLD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323" y="5725155"/>
                        <a:ext cx="657225" cy="5843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097" name="Text Box 1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80462" y="6228677"/>
                        <a:ext cx="924631" cy="307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sz="1400" b="1" i="1" dirty="0">
                            <a:cs typeface="Arial" charset="0"/>
                          </a:rPr>
                          <a:t>Resources</a:t>
                        </a:r>
                        <a:endParaRPr lang="en-US" sz="1400" b="1" dirty="0">
                          <a:cs typeface="Arial" charset="0"/>
                        </a:endParaRPr>
                      </a:p>
                    </p:txBody>
                  </p:sp>
                  <p:grpSp>
                    <p:nvGrpSpPr>
                      <p:cNvPr id="257" name="Group 1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93696" y="5747387"/>
                        <a:ext cx="571501" cy="806646"/>
                        <a:chOff x="1426" y="3546"/>
                        <a:chExt cx="360" cy="508"/>
                      </a:xfrm>
                      <a:noFill/>
                    </p:grpSpPr>
                    <p:sp>
                      <p:nvSpPr>
                        <p:cNvPr id="1099" name="Text Box 1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6" y="3860"/>
                          <a:ext cx="360" cy="194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r>
                            <a:rPr lang="en-US" sz="1400" b="1" dirty="0">
                              <a:cs typeface="Arial" charset="0"/>
                            </a:rPr>
                            <a:t>Dana</a:t>
                          </a:r>
                        </a:p>
                      </p:txBody>
                    </p:sp>
                    <p:pic>
                      <p:nvPicPr>
                        <p:cNvPr id="1100" name="Picture 171" descr="MONEYBA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" y="3546"/>
                          <a:ext cx="288" cy="346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sp>
                  <p:nvSpPr>
                    <p:cNvPr id="256" name="Flowchart: Manual Operation 255"/>
                    <p:cNvSpPr/>
                    <p:nvPr/>
                  </p:nvSpPr>
                  <p:spPr>
                    <a:xfrm rot="10800000">
                      <a:off x="1503186" y="4505555"/>
                      <a:ext cx="4555819" cy="842483"/>
                    </a:xfrm>
                    <a:prstGeom prst="flowChartManualOperation">
                      <a:avLst/>
                    </a:prstGeom>
                    <a:solidFill>
                      <a:srgbClr val="FCFCA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58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2917" y="4572709"/>
                      <a:ext cx="2969588" cy="1089660"/>
                      <a:chOff x="1541" y="2830"/>
                      <a:chExt cx="1872" cy="681"/>
                    </a:xfrm>
                    <a:noFill/>
                  </p:grpSpPr>
                  <p:sp>
                    <p:nvSpPr>
                      <p:cNvPr id="1233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41" y="2908"/>
                        <a:ext cx="1872" cy="518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en-GB">
                          <a:cs typeface="Arial" charset="0"/>
                        </a:endParaRPr>
                      </a:p>
                    </p:txBody>
                  </p:sp>
                  <p:graphicFrame>
                    <p:nvGraphicFramePr>
                      <p:cNvPr id="1026" name="Object 23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133" y="2917"/>
                      <a:ext cx="672" cy="574"/>
                    </p:xfrm>
                    <a:graphic>
                      <a:graphicData uri="http://schemas.openxmlformats.org/presentationml/2006/ole">
                        <p:oleObj spid="_x0000_s218140" name="Clip" r:id="rId11" imgW="3657600" imgH="2437790" progId="">
                          <p:embed/>
                        </p:oleObj>
                      </a:graphicData>
                    </a:graphic>
                  </p:graphicFrame>
                  <p:pic>
                    <p:nvPicPr>
                      <p:cNvPr id="1234" name="Picture 24" descr="PLANNG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" y="2830"/>
                        <a:ext cx="432" cy="433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235" name="Picture 25" descr="OFFIC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" y="2830"/>
                        <a:ext cx="480" cy="451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6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61" y="3299"/>
                        <a:ext cx="1082" cy="212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sz="1600" b="1" i="1" dirty="0" err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Arial" charset="0"/>
                          </a:rPr>
                          <a:t>Dosen</a:t>
                        </a:r>
                        <a:r>
                          <a:rPr lang="en-US" sz="160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Arial" charset="0"/>
                          </a:rPr>
                          <a:t> - </a:t>
                        </a:r>
                        <a:r>
                          <a:rPr lang="en-US" sz="1600" b="1" i="1" dirty="0" err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cs typeface="Arial" charset="0"/>
                          </a:rPr>
                          <a:t>pengelola</a:t>
                        </a:r>
                        <a:endPara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36" name="Rectangle 235"/>
              <p:cNvSpPr/>
              <p:nvPr/>
            </p:nvSpPr>
            <p:spPr>
              <a:xfrm rot="18998625">
                <a:off x="847831" y="5532825"/>
                <a:ext cx="332241" cy="10225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2460886">
                <a:off x="6179858" y="5520615"/>
                <a:ext cx="332241" cy="10073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1" name="Straight Connector 260"/>
            <p:cNvCxnSpPr/>
            <p:nvPr/>
          </p:nvCxnSpPr>
          <p:spPr>
            <a:xfrm>
              <a:off x="806668" y="6429763"/>
              <a:ext cx="5714252" cy="152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61"/>
          <p:cNvGrpSpPr>
            <a:grpSpLocks/>
          </p:cNvGrpSpPr>
          <p:nvPr/>
        </p:nvGrpSpPr>
        <p:grpSpPr bwMode="auto">
          <a:xfrm>
            <a:off x="1787350" y="986038"/>
            <a:ext cx="4215559" cy="1769782"/>
            <a:chOff x="1787525" y="985116"/>
            <a:chExt cx="4216398" cy="1771427"/>
          </a:xfrm>
        </p:grpSpPr>
        <p:grpSp>
          <p:nvGrpSpPr>
            <p:cNvPr id="260" name="Group 172"/>
            <p:cNvGrpSpPr>
              <a:grpSpLocks/>
            </p:cNvGrpSpPr>
            <p:nvPr/>
          </p:nvGrpSpPr>
          <p:grpSpPr bwMode="auto">
            <a:xfrm>
              <a:off x="1787525" y="985116"/>
              <a:ext cx="4216398" cy="1771427"/>
              <a:chOff x="1083" y="672"/>
              <a:chExt cx="2656" cy="1116"/>
            </a:xfrm>
          </p:grpSpPr>
          <p:pic>
            <p:nvPicPr>
              <p:cNvPr id="1060" name="Picture 174" descr="GRADS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148" y="825"/>
                <a:ext cx="591" cy="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1" name="Picture 178" descr="incomi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083" y="897"/>
                <a:ext cx="506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2" name="Group 179"/>
              <p:cNvGrpSpPr>
                <a:grpSpLocks/>
              </p:cNvGrpSpPr>
              <p:nvPr/>
            </p:nvGrpSpPr>
            <p:grpSpPr bwMode="auto">
              <a:xfrm>
                <a:off x="1781" y="672"/>
                <a:ext cx="1005" cy="1116"/>
                <a:chOff x="1781" y="672"/>
                <a:chExt cx="1005" cy="1116"/>
              </a:xfrm>
            </p:grpSpPr>
            <p:sp>
              <p:nvSpPr>
                <p:cNvPr id="1063" name="AutoShape 180"/>
                <p:cNvSpPr>
                  <a:spLocks noChangeArrowheads="1"/>
                </p:cNvSpPr>
                <p:nvPr/>
              </p:nvSpPr>
              <p:spPr bwMode="auto">
                <a:xfrm>
                  <a:off x="1795" y="672"/>
                  <a:ext cx="984" cy="1104"/>
                </a:xfrm>
                <a:prstGeom prst="homePlate">
                  <a:avLst>
                    <a:gd name="adj" fmla="val 19"/>
                  </a:avLst>
                </a:prstGeom>
                <a:solidFill>
                  <a:srgbClr val="FFC000"/>
                </a:solidFill>
                <a:ln w="9525">
                  <a:solidFill>
                    <a:srgbClr val="D5995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8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1781" y="1458"/>
                  <a:ext cx="1005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dirty="0">
                      <a:cs typeface="Arial" pitchFamily="34" charset="0"/>
                    </a:rPr>
                    <a:t>PROSES PEMBELAJARAN</a:t>
                  </a:r>
                </a:p>
              </p:txBody>
            </p:sp>
            <p:pic>
              <p:nvPicPr>
                <p:cNvPr id="1065" name="Picture 184" descr="TEACHME"/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882" y="768"/>
                  <a:ext cx="816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54" name="Isosceles Triangle 253"/>
            <p:cNvSpPr/>
            <p:nvPr/>
          </p:nvSpPr>
          <p:spPr>
            <a:xfrm rot="5400000">
              <a:off x="3824184" y="1732782"/>
              <a:ext cx="1688211" cy="26315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3" name="Group 271"/>
          <p:cNvGrpSpPr>
            <a:grpSpLocks/>
          </p:cNvGrpSpPr>
          <p:nvPr/>
        </p:nvGrpSpPr>
        <p:grpSpPr bwMode="auto">
          <a:xfrm>
            <a:off x="7174388" y="990618"/>
            <a:ext cx="1538943" cy="5381996"/>
            <a:chOff x="7890690" y="991362"/>
            <a:chExt cx="1667573" cy="5381683"/>
          </a:xfrm>
        </p:grpSpPr>
        <p:grpSp>
          <p:nvGrpSpPr>
            <p:cNvPr id="264" name="Group 269"/>
            <p:cNvGrpSpPr>
              <a:grpSpLocks/>
            </p:cNvGrpSpPr>
            <p:nvPr/>
          </p:nvGrpSpPr>
          <p:grpSpPr bwMode="auto">
            <a:xfrm>
              <a:off x="7890690" y="991362"/>
              <a:ext cx="1667573" cy="3416937"/>
              <a:chOff x="7890690" y="991362"/>
              <a:chExt cx="1667573" cy="3416937"/>
            </a:xfrm>
          </p:grpSpPr>
          <p:grpSp>
            <p:nvGrpSpPr>
              <p:cNvPr id="265" name="Group 268"/>
              <p:cNvGrpSpPr>
                <a:grpSpLocks/>
              </p:cNvGrpSpPr>
              <p:nvPr/>
            </p:nvGrpSpPr>
            <p:grpSpPr bwMode="auto">
              <a:xfrm>
                <a:off x="7890690" y="991362"/>
                <a:ext cx="1653476" cy="1599247"/>
                <a:chOff x="7890690" y="991362"/>
                <a:chExt cx="1653476" cy="1599247"/>
              </a:xfrm>
            </p:grpSpPr>
            <p:sp>
              <p:nvSpPr>
                <p:cNvPr id="1079" name="Text Box 198" descr="Recycled paper"/>
                <p:cNvSpPr txBox="1">
                  <a:spLocks noChangeArrowheads="1"/>
                </p:cNvSpPr>
                <p:nvPr/>
              </p:nvSpPr>
              <p:spPr bwMode="auto">
                <a:xfrm>
                  <a:off x="7890690" y="991362"/>
                  <a:ext cx="1653476" cy="13708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>
                  <a:prstTxWarp prst="textArchUp">
                    <a:avLst>
                      <a:gd name="adj" fmla="val 11975196"/>
                    </a:avLst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11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BIDANG KEHIDUPAN </a:t>
                  </a:r>
                </a:p>
              </p:txBody>
            </p:sp>
            <p:grpSp>
              <p:nvGrpSpPr>
                <p:cNvPr id="266" name="Group 202"/>
                <p:cNvGrpSpPr>
                  <a:grpSpLocks/>
                </p:cNvGrpSpPr>
                <p:nvPr/>
              </p:nvGrpSpPr>
              <p:grpSpPr bwMode="auto">
                <a:xfrm>
                  <a:off x="7985940" y="1188846"/>
                  <a:ext cx="1462040" cy="1401763"/>
                  <a:chOff x="4571" y="31"/>
                  <a:chExt cx="912" cy="938"/>
                </a:xfrm>
              </p:grpSpPr>
              <p:sp>
                <p:nvSpPr>
                  <p:cNvPr id="1054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571" y="31"/>
                    <a:ext cx="912" cy="93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8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4787" y="90"/>
                    <a:ext cx="552" cy="784"/>
                    <a:chOff x="4787" y="146"/>
                    <a:chExt cx="552" cy="784"/>
                  </a:xfrm>
                </p:grpSpPr>
                <p:pic>
                  <p:nvPicPr>
                    <p:cNvPr id="1056" name="Picture 2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/>
                    <a:srcRect/>
                    <a:stretch>
                      <a:fillRect/>
                    </a:stretch>
                  </p:blipFill>
                  <p:spPr bwMode="auto">
                    <a:xfrm>
                      <a:off x="4811" y="146"/>
                      <a:ext cx="528" cy="3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7" name="Picture 20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/>
                    <a:srcRect/>
                    <a:stretch>
                      <a:fillRect/>
                    </a:stretch>
                  </p:blipFill>
                  <p:spPr bwMode="auto">
                    <a:xfrm>
                      <a:off x="4787" y="563"/>
                      <a:ext cx="528" cy="3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  <p:grpSp>
            <p:nvGrpSpPr>
              <p:cNvPr id="269" name="Group 211"/>
              <p:cNvGrpSpPr>
                <a:grpSpLocks/>
              </p:cNvGrpSpPr>
              <p:nvPr/>
            </p:nvGrpSpPr>
            <p:grpSpPr bwMode="auto">
              <a:xfrm>
                <a:off x="8037931" y="2647760"/>
                <a:ext cx="1520332" cy="1760539"/>
                <a:chOff x="4588" y="1102"/>
                <a:chExt cx="965" cy="1109"/>
              </a:xfrm>
            </p:grpSpPr>
            <p:sp>
              <p:nvSpPr>
                <p:cNvPr id="1048" name="AutoShape 212"/>
                <p:cNvSpPr>
                  <a:spLocks noChangeArrowheads="1"/>
                </p:cNvSpPr>
                <p:nvPr/>
              </p:nvSpPr>
              <p:spPr bwMode="auto">
                <a:xfrm>
                  <a:off x="4885" y="1102"/>
                  <a:ext cx="274" cy="191"/>
                </a:xfrm>
                <a:prstGeom prst="downArrow">
                  <a:avLst>
                    <a:gd name="adj1" fmla="val 56944"/>
                    <a:gd name="adj2" fmla="val 51389"/>
                  </a:avLst>
                </a:prstGeom>
                <a:solidFill>
                  <a:srgbClr val="FFFF00"/>
                </a:solidFill>
                <a:ln w="9525">
                  <a:solidFill>
                    <a:srgbClr val="F1E9A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4588" y="1874"/>
                  <a:ext cx="808" cy="3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1600" b="1" dirty="0" err="1">
                      <a:solidFill>
                        <a:schemeClr val="bg1"/>
                      </a:solidFill>
                      <a:cs typeface="Arial" charset="0"/>
                    </a:rPr>
                    <a:t>Pengakuan</a:t>
                  </a:r>
                  <a:r>
                    <a:rPr lang="en-US" sz="1600" b="1" dirty="0">
                      <a:solidFill>
                        <a:schemeClr val="bg1"/>
                      </a:solidFill>
                      <a:cs typeface="Arial" charset="0"/>
                    </a:rPr>
                    <a:t> </a:t>
                  </a:r>
                </a:p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1600" b="1" dirty="0" err="1">
                      <a:solidFill>
                        <a:schemeClr val="bg1"/>
                      </a:solidFill>
                      <a:cs typeface="Arial" charset="0"/>
                    </a:rPr>
                    <a:t>Masyarakat</a:t>
                  </a:r>
                  <a:endParaRPr lang="en-US" sz="1600" b="1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pic>
              <p:nvPicPr>
                <p:cNvPr id="1050" name="Picture 214" descr="MENSHAKE"/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4674" y="1377"/>
                  <a:ext cx="61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15" descr="THUMBSUP"/>
                <p:cNvPicPr>
                  <a:picLocks noChangeAspect="1"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150" y="1340"/>
                  <a:ext cx="403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70" name="Group 270"/>
            <p:cNvGrpSpPr>
              <a:grpSpLocks/>
            </p:cNvGrpSpPr>
            <p:nvPr/>
          </p:nvGrpSpPr>
          <p:grpSpPr bwMode="auto">
            <a:xfrm>
              <a:off x="7977188" y="4496349"/>
              <a:ext cx="1490662" cy="1876696"/>
              <a:chOff x="7977188" y="4496349"/>
              <a:chExt cx="1490662" cy="1876696"/>
            </a:xfrm>
          </p:grpSpPr>
          <p:sp>
            <p:nvSpPr>
              <p:cNvPr id="1043" name="Text Box 13"/>
              <p:cNvSpPr txBox="1">
                <a:spLocks noChangeArrowheads="1"/>
              </p:cNvSpPr>
              <p:nvPr/>
            </p:nvSpPr>
            <p:spPr bwMode="auto">
              <a:xfrm>
                <a:off x="7977188" y="5867400"/>
                <a:ext cx="1490662" cy="5056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4120" tIns="47060" rIns="94120" bIns="47060">
                <a:spAutoFit/>
              </a:bodyPr>
              <a:lstStyle/>
              <a:p>
                <a:pPr algn="ctr"/>
                <a:r>
                  <a:rPr lang="en-US" sz="1300" b="1" dirty="0" err="1">
                    <a:latin typeface="Arial Black" pitchFamily="34" charset="0"/>
                    <a:cs typeface="Arial" charset="0"/>
                  </a:rPr>
                  <a:t>Kebutuhan</a:t>
                </a:r>
                <a:r>
                  <a:rPr lang="en-US" sz="1300" b="1" dirty="0">
                    <a:latin typeface="Arial Black" pitchFamily="34" charset="0"/>
                    <a:cs typeface="Arial" charset="0"/>
                  </a:rPr>
                  <a:t> </a:t>
                </a:r>
                <a:r>
                  <a:rPr lang="en-US" sz="1300" b="1" dirty="0" err="1">
                    <a:latin typeface="Arial Black" pitchFamily="34" charset="0"/>
                    <a:cs typeface="Arial" charset="0"/>
                  </a:rPr>
                  <a:t>pendidikan</a:t>
                </a:r>
                <a:endParaRPr lang="en-US" sz="1300" b="1" dirty="0">
                  <a:latin typeface="Arial Black" pitchFamily="34" charset="0"/>
                  <a:cs typeface="Arial" charset="0"/>
                </a:endParaRPr>
              </a:p>
            </p:txBody>
          </p:sp>
          <p:sp>
            <p:nvSpPr>
              <p:cNvPr id="267" name="AutoShape 209"/>
              <p:cNvSpPr>
                <a:spLocks noChangeArrowheads="1"/>
              </p:cNvSpPr>
              <p:nvPr/>
            </p:nvSpPr>
            <p:spPr bwMode="auto">
              <a:xfrm>
                <a:off x="8425842" y="4495713"/>
                <a:ext cx="495334" cy="228943"/>
              </a:xfrm>
              <a:prstGeom prst="downArrow">
                <a:avLst>
                  <a:gd name="adj1" fmla="val 57056"/>
                  <a:gd name="adj2" fmla="val 66296"/>
                </a:avLst>
              </a:prstGeom>
              <a:solidFill>
                <a:srgbClr val="FFFF00"/>
              </a:solidFill>
              <a:ln w="9525">
                <a:solidFill>
                  <a:srgbClr val="F1E9A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045" name="Picture 210" descr="TEACHER2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8001001" y="4857750"/>
                <a:ext cx="1447800" cy="93980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273" name="Right Arrow 272"/>
          <p:cNvSpPr/>
          <p:nvPr/>
        </p:nvSpPr>
        <p:spPr>
          <a:xfrm>
            <a:off x="6330688" y="1448530"/>
            <a:ext cx="621750" cy="837979"/>
          </a:xfrm>
          <a:prstGeom prst="rightArrow">
            <a:avLst>
              <a:gd name="adj1" fmla="val 50000"/>
              <a:gd name="adj2" fmla="val 56760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16" tIns="43009" rIns="86016" bIns="4300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2773196" y="1752612"/>
            <a:ext cx="1778318" cy="4241842"/>
          </a:xfrm>
          <a:prstGeom prst="rect">
            <a:avLst/>
          </a:prstGeom>
          <a:noFill/>
        </p:spPr>
        <p:txBody>
          <a:bodyPr wrap="none" lIns="86016" tIns="43009" rIns="86016" bIns="430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7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" grpId="0" animBg="1"/>
      <p:bldP spid="2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42478" y="1079147"/>
            <a:ext cx="8401720" cy="80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007" tIns="43004" rIns="86007" bIns="43004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International Bureau of Education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UNESCO                     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International </a:t>
            </a:r>
            <a:r>
              <a:rPr lang="en-US" sz="23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Comission</a:t>
            </a:r>
            <a:r>
              <a:rPr lang="en-US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on Education for the 21 </a:t>
            </a:r>
            <a:r>
              <a:rPr lang="en-US" sz="23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</a:t>
            </a:r>
            <a:r>
              <a:rPr lang="en-US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Century)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42724" name="Group 36"/>
          <p:cNvGraphicFramePr>
            <a:graphicFrameLocks noGrp="1"/>
          </p:cNvGraphicFramePr>
          <p:nvPr/>
        </p:nvGraphicFramePr>
        <p:xfrm>
          <a:off x="2103371" y="2257508"/>
          <a:ext cx="5071397" cy="3639639"/>
        </p:xfrm>
        <a:graphic>
          <a:graphicData uri="http://schemas.openxmlformats.org/drawingml/2006/table">
            <a:tbl>
              <a:tblPr/>
              <a:tblGrid>
                <a:gridCol w="5071397"/>
              </a:tblGrid>
              <a:tr h="859897">
                <a:tc>
                  <a:txBody>
                    <a:bodyPr/>
                    <a:lstStyle/>
                    <a:p>
                      <a:pPr marL="285750" marR="0" lvl="0" indent="-571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EMPAT PILAR PENDIDIKAN</a:t>
                      </a: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92D"/>
                    </a:solidFill>
                  </a:tcPr>
                </a:tc>
              </a:tr>
              <a:tr h="77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          Learning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21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 know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(think)</a:t>
                      </a: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B"/>
                    </a:solidFill>
                  </a:tcPr>
                </a:tc>
              </a:tr>
              <a:tr h="592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          Learning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21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 do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(learn)</a:t>
                      </a: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B"/>
                    </a:solidFill>
                  </a:tcPr>
                </a:tc>
              </a:tr>
              <a:tr h="631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          Learning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21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 be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B"/>
                    </a:solidFill>
                  </a:tcPr>
                </a:tc>
              </a:tr>
              <a:tr h="77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          Learning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21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 live together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8" marR="91428" marT="45716" marB="45716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B"/>
                    </a:solidFill>
                  </a:tcPr>
                </a:tc>
              </a:tr>
            </a:tbl>
          </a:graphicData>
        </a:graphic>
      </p:graphicFrame>
      <p:sp>
        <p:nvSpPr>
          <p:cNvPr id="242705" name="Text Box 17"/>
          <p:cNvSpPr txBox="1">
            <a:spLocks noChangeArrowheads="1"/>
          </p:cNvSpPr>
          <p:nvPr/>
        </p:nvSpPr>
        <p:spPr bwMode="auto">
          <a:xfrm>
            <a:off x="2742759" y="6149763"/>
            <a:ext cx="3734915" cy="5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600" dirty="0">
                <a:solidFill>
                  <a:srgbClr val="3A00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Life long learning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85816"/>
            <a:ext cx="9144000" cy="676184"/>
            <a:chOff x="0" y="54"/>
            <a:chExt cx="5760" cy="426"/>
          </a:xfrm>
        </p:grpSpPr>
        <p:sp>
          <p:nvSpPr>
            <p:cNvPr id="15381" name="Rectangle 38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rgbClr val="6B6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5382" name="Line 39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2732" name="Text Box 44"/>
          <p:cNvSpPr txBox="1">
            <a:spLocks noChangeArrowheads="1"/>
          </p:cNvSpPr>
          <p:nvPr/>
        </p:nvSpPr>
        <p:spPr bwMode="auto">
          <a:xfrm>
            <a:off x="1904939" y="186218"/>
            <a:ext cx="5944114" cy="3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Kurikulum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yang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disarankan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oleh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IBE UNESCO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utoUpdateAnimBg="0"/>
      <p:bldP spid="24270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8"/>
          <p:cNvGrpSpPr>
            <a:grpSpLocks/>
          </p:cNvGrpSpPr>
          <p:nvPr/>
        </p:nvGrpSpPr>
        <p:grpSpPr bwMode="auto">
          <a:xfrm>
            <a:off x="0" y="100741"/>
            <a:ext cx="9144000" cy="676184"/>
            <a:chOff x="0" y="54"/>
            <a:chExt cx="5760" cy="426"/>
          </a:xfrm>
        </p:grpSpPr>
        <p:sp>
          <p:nvSpPr>
            <p:cNvPr id="55332" name="Rectangle 3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rgbClr val="66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Line 4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121" name="Text Box 9"/>
            <p:cNvSpPr txBox="1">
              <a:spLocks noChangeArrowheads="1"/>
            </p:cNvSpPr>
            <p:nvPr/>
          </p:nvSpPr>
          <p:spPr bwMode="auto">
            <a:xfrm>
              <a:off x="399" y="117"/>
              <a:ext cx="49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Pengelompokan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mata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kuliah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dalam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kurikulum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perubahannya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aphicFrame>
        <p:nvGraphicFramePr>
          <p:cNvPr id="474448" name="Group 336"/>
          <p:cNvGraphicFramePr>
            <a:graphicFrameLocks noGrp="1"/>
          </p:cNvGraphicFramePr>
          <p:nvPr/>
        </p:nvGraphicFramePr>
        <p:xfrm>
          <a:off x="838201" y="1143255"/>
          <a:ext cx="7543800" cy="3692909"/>
        </p:xfrm>
        <a:graphic>
          <a:graphicData uri="http://schemas.openxmlformats.org/drawingml/2006/table">
            <a:tbl>
              <a:tblPr/>
              <a:tblGrid>
                <a:gridCol w="3423571"/>
                <a:gridCol w="1512741"/>
                <a:gridCol w="1333601"/>
                <a:gridCol w="1273887"/>
              </a:tblGrid>
              <a:tr h="6531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ELEMEN KOMPETENSI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(SK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mendiknas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no.045/U/2002)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4A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KURIKULUM INTI</a:t>
                      </a: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4A2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KURIKULUM INSTITUSIONAL</a:t>
                      </a: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4A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7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Kompetensi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utama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Kompetensi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pendukung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Kompetensi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lainnya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1616">
                <a:tc>
                  <a:txBody>
                    <a:bodyPr/>
                    <a:lstStyle/>
                    <a:p>
                      <a:pPr marL="342900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57400" algn="l"/>
                          <a:tab pos="2743200" algn="l"/>
                          <a:tab pos="3208338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Landasan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Kepribadian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E5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40%-80%</a:t>
                      </a: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D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B64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20%-40%</a:t>
                      </a: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C6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B64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0-30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B64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91429" marR="9142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C6"/>
                    </a:solidFill>
                  </a:tcPr>
                </a:tc>
              </a:tr>
              <a:tr h="413316">
                <a:tc>
                  <a:txBody>
                    <a:bodyPr/>
                    <a:lstStyle/>
                    <a:p>
                      <a:pPr marL="0" marR="0" lvl="0" indent="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Keilmuan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Ketrampilan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616">
                <a:tc>
                  <a:txBody>
                    <a:bodyPr/>
                    <a:lstStyle/>
                    <a:p>
                      <a:pPr marL="2800350" marR="0" lvl="0" indent="-2684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Keahlian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Berkarya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616">
                <a:tc>
                  <a:txBody>
                    <a:bodyPr/>
                    <a:lstStyle/>
                    <a:p>
                      <a:pPr marL="58738" marR="0" lvl="0" indent="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Sikap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Perilaku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Berkarya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031">
                <a:tc>
                  <a:txBody>
                    <a:bodyPr/>
                    <a:lstStyle/>
                    <a:p>
                      <a:pPr marL="0" marR="0" lvl="0" indent="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Berkehidupan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Bermasyarakat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0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4383" name="Picture 271" descr="AG0005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58617" flipV="1">
            <a:off x="7757921" y="5036643"/>
            <a:ext cx="471826" cy="28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449" name="Rectangle 337"/>
          <p:cNvSpPr>
            <a:spLocks noChangeArrowheads="1"/>
          </p:cNvSpPr>
          <p:nvPr/>
        </p:nvSpPr>
        <p:spPr bwMode="auto">
          <a:xfrm>
            <a:off x="915111" y="5005158"/>
            <a:ext cx="7466889" cy="14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007" tIns="43004" rIns="86007" bIns="43004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Kompetensi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Utama</a:t>
            </a:r>
            <a:r>
              <a:rPr lang="en-US" b="1" dirty="0">
                <a:solidFill>
                  <a:srgbClr val="CC3300"/>
                </a:solidFill>
                <a:latin typeface="Comic Sans MS" pitchFamily="66" charset="0"/>
                <a:cs typeface="Times New Roman" pitchFamily="18" charset="0"/>
              </a:rPr>
              <a:t>                                                                                                               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ditetapkan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oleh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kalangan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Perguruan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Tinggi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masyarakat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profesi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pengguna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lulusan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Kompetensi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Pendukung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dan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Kompetensi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lainnya</a:t>
            </a:r>
            <a:r>
              <a:rPr lang="en-US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ditetapkan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oleh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Institusi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penyelenggara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program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studi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44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8"/>
          <p:cNvGrpSpPr>
            <a:grpSpLocks/>
          </p:cNvGrpSpPr>
          <p:nvPr/>
        </p:nvGrpSpPr>
        <p:grpSpPr bwMode="auto">
          <a:xfrm>
            <a:off x="0" y="100741"/>
            <a:ext cx="9144000" cy="676184"/>
            <a:chOff x="0" y="54"/>
            <a:chExt cx="5760" cy="426"/>
          </a:xfrm>
        </p:grpSpPr>
        <p:sp>
          <p:nvSpPr>
            <p:cNvPr id="55332" name="Rectangle 3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Line 4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121" name="Text Box 9"/>
            <p:cNvSpPr txBox="1">
              <a:spLocks noChangeArrowheads="1"/>
            </p:cNvSpPr>
            <p:nvPr/>
          </p:nvSpPr>
          <p:spPr bwMode="auto">
            <a:xfrm>
              <a:off x="456" y="127"/>
              <a:ext cx="49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PERUBAHAN DALAM SNPT 2013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aphicFrame>
        <p:nvGraphicFramePr>
          <p:cNvPr id="474448" name="Group 3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5325588"/>
              </p:ext>
            </p:extLst>
          </p:nvPr>
        </p:nvGraphicFramePr>
        <p:xfrm>
          <a:off x="381001" y="1143254"/>
          <a:ext cx="8458198" cy="3766923"/>
        </p:xfrm>
        <a:graphic>
          <a:graphicData uri="http://schemas.openxmlformats.org/drawingml/2006/table">
            <a:tbl>
              <a:tblPr/>
              <a:tblGrid>
                <a:gridCol w="4618444"/>
                <a:gridCol w="2040708"/>
                <a:gridCol w="1799046"/>
              </a:tblGrid>
              <a:tr h="8019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CAPAIAN PEMBELAJARAN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(DRAFT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Permendikbud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 SNP 2013)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F0D2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Kurikukulum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0D2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INTI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mic Sans MS" pitchFamily="66" charset="0"/>
                        </a:rPr>
                        <a:t>Kurikulum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mic Sans MS" pitchFamily="66" charset="0"/>
                        </a:rPr>
                        <a:t> INSTITUSIONAL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896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Capaian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Pembelajaran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Minimal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0D2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Capaian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Pembelajaran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Penciri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1229">
                <a:tc>
                  <a:txBody>
                    <a:bodyPr/>
                    <a:lstStyle/>
                    <a:p>
                      <a:pPr marL="342900" marR="0" lvl="0" indent="-227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57400" algn="l"/>
                          <a:tab pos="2743200" algn="l"/>
                          <a:tab pos="3208338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Sikap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tata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nilai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E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D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5B647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C6"/>
                    </a:solidFill>
                  </a:tcPr>
                </a:tc>
              </a:tr>
              <a:tr h="453093">
                <a:tc>
                  <a:txBody>
                    <a:bodyPr/>
                    <a:lstStyle/>
                    <a:p>
                      <a:pPr marL="0" marR="0" lvl="0" indent="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pengetahuan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229">
                <a:tc>
                  <a:txBody>
                    <a:bodyPr/>
                    <a:lstStyle/>
                    <a:p>
                      <a:pPr marL="2800350" marR="0" lvl="0" indent="-2684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Kemampuan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psikomotorik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229">
                <a:tc>
                  <a:txBody>
                    <a:bodyPr/>
                    <a:lstStyle/>
                    <a:p>
                      <a:pPr marL="58738" marR="0" lvl="0" indent="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Kewenangan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tanggung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jawab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16" marB="4571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4383" name="Picture 271" descr="AG0005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58617" flipV="1">
            <a:off x="7757921" y="5036643"/>
            <a:ext cx="471826" cy="28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449" name="Rectangle 337"/>
          <p:cNvSpPr>
            <a:spLocks noChangeArrowheads="1"/>
          </p:cNvSpPr>
          <p:nvPr/>
        </p:nvSpPr>
        <p:spPr bwMode="auto">
          <a:xfrm>
            <a:off x="228600" y="4977276"/>
            <a:ext cx="8534400" cy="14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007" tIns="43004" rIns="86007" bIns="43004" anchor="ctr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Capaian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Pembelajaran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Minimum</a:t>
            </a:r>
            <a:r>
              <a:rPr lang="en-US" b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                                                                                                                </a:t>
            </a:r>
            <a:r>
              <a:rPr lang="es-ES" dirty="0" err="1">
                <a:latin typeface="+mj-lt"/>
              </a:rPr>
              <a:t>dirumuskan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oleh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forum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atau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pertemuan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pengelola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program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studi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sejenis</a:t>
            </a:r>
            <a:r>
              <a:rPr lang="es-ES" dirty="0" smtClean="0">
                <a:latin typeface="+mj-lt"/>
              </a:rPr>
              <a:t>, yang </a:t>
            </a:r>
            <a:r>
              <a:rPr lang="es-ES" dirty="0" err="1" smtClean="0">
                <a:latin typeface="+mj-lt"/>
              </a:rPr>
              <a:t>kemudian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disyahkan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oleh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menteri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sesuai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degan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kualifikasi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KKNInya</a:t>
            </a:r>
            <a:endParaRPr lang="en-US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Capaian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Pembelajaran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penciri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PT</a:t>
            </a:r>
            <a:r>
              <a:rPr lang="en-US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en-US" dirty="0" err="1" smtClean="0">
                <a:latin typeface="+mj-lt"/>
                <a:cs typeface="Times New Roman" pitchFamily="18" charset="0"/>
              </a:rPr>
              <a:t>ditetapkan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oleh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Institusi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penyelenggara</a:t>
            </a:r>
            <a:r>
              <a:rPr lang="en-US" dirty="0">
                <a:latin typeface="+mj-lt"/>
                <a:cs typeface="Times New Roman" pitchFamily="18" charset="0"/>
              </a:rPr>
              <a:t> program </a:t>
            </a:r>
            <a:r>
              <a:rPr lang="en-US" dirty="0" err="1">
                <a:latin typeface="+mj-lt"/>
                <a:cs typeface="Times New Roman" pitchFamily="18" charset="0"/>
              </a:rPr>
              <a:t>studi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0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7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44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0"/>
            <a:ext cx="3581400" cy="6858000"/>
          </a:xfrm>
          <a:prstGeom prst="rect">
            <a:avLst/>
          </a:prstGeom>
          <a:solidFill>
            <a:srgbClr val="F3F0B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1419" y="1710068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2012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1768" y="1710889"/>
            <a:ext cx="1543735" cy="1669197"/>
            <a:chOff x="484313" y="1828800"/>
            <a:chExt cx="1672379" cy="1669197"/>
          </a:xfrm>
        </p:grpSpPr>
        <p:sp>
          <p:nvSpPr>
            <p:cNvPr id="3" name="Rectangle 2"/>
            <p:cNvSpPr/>
            <p:nvPr/>
          </p:nvSpPr>
          <p:spPr>
            <a:xfrm>
              <a:off x="484313" y="1828800"/>
              <a:ext cx="132536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1994</a:t>
              </a:r>
              <a:endParaRPr lang="en-US" sz="4000" b="1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2667000"/>
              <a:ext cx="162329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400" b="1" cap="none" dirty="0" err="1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Kurikulum</a:t>
              </a:r>
              <a:endParaRPr lang="en-US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en-US" sz="2400" b="1" cap="none" dirty="0" err="1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Nasional</a:t>
              </a:r>
              <a:r>
                <a:rPr lang="en-US" sz="2400" b="1" cap="none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en-US" sz="2400" b="1" cap="none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2769" y="3501589"/>
            <a:ext cx="984565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KBI :</a:t>
            </a:r>
          </a:p>
          <a:p>
            <a:r>
              <a:rPr lang="en-US" sz="2400" b="1" dirty="0" smtClean="0">
                <a:ln w="1905"/>
                <a:solidFill>
                  <a:srgbClr val="82794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MKU</a:t>
            </a:r>
          </a:p>
          <a:p>
            <a:r>
              <a:rPr lang="en-US" sz="2400" b="1" cap="none" spc="0" dirty="0" smtClean="0">
                <a:ln w="1905"/>
                <a:solidFill>
                  <a:srgbClr val="82794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MKDK</a:t>
            </a:r>
            <a:endParaRPr lang="en-US" sz="2400" b="1" dirty="0">
              <a:ln w="1905"/>
              <a:solidFill>
                <a:srgbClr val="82794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smtClean="0">
                <a:ln w="1905"/>
                <a:solidFill>
                  <a:srgbClr val="82794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MKK</a:t>
            </a:r>
            <a:r>
              <a:rPr lang="en-US" sz="2400" b="1" cap="none" spc="0" dirty="0" smtClean="0">
                <a:ln w="1905"/>
                <a:solidFill>
                  <a:srgbClr val="82794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b="1" cap="none" spc="0" dirty="0">
              <a:ln w="1905"/>
              <a:solidFill>
                <a:srgbClr val="82794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601" y="5284223"/>
            <a:ext cx="1120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MK </a:t>
            </a:r>
            <a:r>
              <a:rPr lang="en-US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Wajib</a:t>
            </a:r>
            <a:endParaRPr lang="en-US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100-110</a:t>
            </a:r>
          </a:p>
          <a:p>
            <a:r>
              <a:rPr lang="en-US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sks</a:t>
            </a:r>
            <a:endParaRPr lang="en-US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35052" y="1710889"/>
            <a:ext cx="2483373" cy="1669197"/>
            <a:chOff x="2428164" y="1828800"/>
            <a:chExt cx="2690321" cy="1669197"/>
          </a:xfrm>
        </p:grpSpPr>
        <p:sp>
          <p:nvSpPr>
            <p:cNvPr id="4" name="Rectangle 3"/>
            <p:cNvSpPr/>
            <p:nvPr/>
          </p:nvSpPr>
          <p:spPr>
            <a:xfrm>
              <a:off x="2428164" y="1828800"/>
              <a:ext cx="26903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2000/2002</a:t>
              </a:r>
              <a:endPara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11043" y="2667000"/>
              <a:ext cx="229410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400" b="1" cap="none" dirty="0" err="1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Kurikulum</a:t>
              </a:r>
              <a:r>
                <a:rPr lang="en-US" sz="2400" b="1" cap="none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cap="none" dirty="0" err="1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inti</a:t>
              </a:r>
              <a:endParaRPr lang="en-US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r>
                <a:rPr lang="en-US" sz="2400" b="1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&amp; </a:t>
              </a:r>
              <a:r>
                <a:rPr lang="en-US" sz="2400" b="1" dirty="0" err="1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Institu</a:t>
              </a:r>
              <a:r>
                <a:rPr lang="en-US" sz="2400" b="1" cap="none" dirty="0" err="1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sional</a:t>
              </a:r>
              <a:r>
                <a:rPr lang="en-US" sz="2400" b="1" cap="none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en-US" sz="2400" b="1" cap="none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1741" y="3501589"/>
            <a:ext cx="320280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KBK :</a:t>
            </a:r>
          </a:p>
          <a:p>
            <a:r>
              <a:rPr lang="en-US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Kompetensi</a:t>
            </a:r>
            <a:r>
              <a:rPr lang="en-US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Utama</a:t>
            </a:r>
            <a:endParaRPr lang="en-US" sz="2400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Kompetensi</a:t>
            </a:r>
            <a:r>
              <a:rPr lang="en-US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Pendukung</a:t>
            </a:r>
            <a:endParaRPr lang="en-US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Kompetensi</a:t>
            </a:r>
            <a:r>
              <a:rPr lang="en-US" sz="24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Lainnya</a:t>
            </a:r>
            <a:endParaRPr lang="en-US" sz="24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1741" y="5275293"/>
            <a:ext cx="2123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Kompetensi</a:t>
            </a:r>
            <a:r>
              <a:rPr lang="en-US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Utama</a:t>
            </a:r>
            <a:r>
              <a:rPr lang="en-US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kesepakatan</a:t>
            </a:r>
            <a:r>
              <a:rPr lang="en-US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program              </a:t>
            </a:r>
            <a:r>
              <a:rPr lang="en-US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studi</a:t>
            </a:r>
            <a:r>
              <a:rPr lang="en-US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sejenis</a:t>
            </a:r>
            <a:endParaRPr lang="en-US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6256" y="2547427"/>
            <a:ext cx="24371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Kurikulum</a:t>
            </a:r>
            <a:r>
              <a:rPr lang="en-US" sz="2400" b="1" cap="none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en-US" sz="2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Pendidikan</a:t>
            </a:r>
            <a:r>
              <a:rPr lang="en-US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Tinggi</a:t>
            </a:r>
            <a:endParaRPr lang="en-US" sz="24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2561" y="3514587"/>
            <a:ext cx="302676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KKNI </a:t>
            </a:r>
            <a:r>
              <a:rPr lang="en-US" sz="3200" b="1" cap="none" spc="0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SNPT : </a:t>
            </a:r>
          </a:p>
          <a:p>
            <a:r>
              <a:rPr lang="en-US" sz="2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Kompetensi</a:t>
            </a:r>
            <a:r>
              <a:rPr lang="en-US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lulusan</a:t>
            </a:r>
            <a:r>
              <a:rPr lang="en-US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</a:t>
            </a:r>
            <a:r>
              <a:rPr lang="en-US" sz="2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capaian</a:t>
            </a:r>
            <a:r>
              <a:rPr lang="en-US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pembelajaran</a:t>
            </a:r>
            <a:r>
              <a:rPr lang="en-US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minimum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52818" y="5180323"/>
            <a:ext cx="3024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Perumusan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kompetensi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lulusan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melibatkan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kelompok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ahli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relevan</a:t>
            </a:r>
            <a:r>
              <a:rPr lang="en-US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asosiasi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profesi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instansi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pemerintah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terkait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pengguna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lulusan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en-US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01" y="228601"/>
            <a:ext cx="7866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PERUBAHAN KONSEP KURIKULUM PENDIDIKAN TINGGI</a:t>
            </a:r>
          </a:p>
          <a:p>
            <a:r>
              <a:rPr lang="en-US" sz="2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 INDONESIA</a:t>
            </a:r>
            <a:endParaRPr lang="en-US" sz="2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 Box 191"/>
          <p:cNvSpPr txBox="1">
            <a:spLocks noChangeArrowheads="1"/>
          </p:cNvSpPr>
          <p:nvPr/>
        </p:nvSpPr>
        <p:spPr bwMode="auto">
          <a:xfrm>
            <a:off x="6714464" y="6885801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b="1" dirty="0" err="1" smtClean="0">
                <a:solidFill>
                  <a:prstClr val="black"/>
                </a:solidFill>
              </a:rPr>
              <a:t>endrotomoits</a:t>
            </a:r>
            <a:r>
              <a:rPr lang="en-US" sz="1200" b="1" dirty="0" smtClean="0">
                <a:solidFill>
                  <a:prstClr val="black"/>
                </a:solidFill>
              </a:rPr>
              <a:t>@ yahoo.com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21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KBI</a:t>
            </a:r>
            <a:endParaRPr lang="id-ID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121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KBK</a:t>
            </a:r>
            <a:endParaRPr lang="id-ID" sz="2400" b="1" dirty="0"/>
          </a:p>
        </p:txBody>
      </p:sp>
      <p:sp>
        <p:nvSpPr>
          <p:cNvPr id="21" name="Notched Right Arrow 20"/>
          <p:cNvSpPr/>
          <p:nvPr/>
        </p:nvSpPr>
        <p:spPr>
          <a:xfrm>
            <a:off x="1447800" y="1295400"/>
            <a:ext cx="685800" cy="457200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Box 21"/>
          <p:cNvSpPr txBox="1"/>
          <p:nvPr/>
        </p:nvSpPr>
        <p:spPr>
          <a:xfrm>
            <a:off x="5867400" y="114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KBK</a:t>
            </a:r>
            <a:endParaRPr lang="id-ID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5078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Mengapa Terintegrasi?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id-ID" b="1" dirty="0" smtClean="0"/>
              <a:t>Perhatikan persoalan dlm kehidupan!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b="1" dirty="0" smtClean="0"/>
              <a:t>Penentuan awal Ramadhan?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b="1" dirty="0" smtClean="0"/>
              <a:t>Penentuan Idhul Fitri dn Adha?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b="1" dirty="0" smtClean="0"/>
              <a:t>Hukum anak di luar nikah?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d-ID" b="1" dirty="0" smtClean="0"/>
              <a:t>Umat Islam cukup membayar zakat saja atau harus jg membayar pajak?</a:t>
            </a:r>
          </a:p>
          <a:p>
            <a:pPr marL="514350" indent="-514350">
              <a:buFont typeface="Arial" charset="0"/>
              <a:buNone/>
            </a:pPr>
            <a:r>
              <a:rPr lang="id-ID" b="1" dirty="0" smtClean="0"/>
              <a:t>6. Bunga bank?</a:t>
            </a:r>
          </a:p>
          <a:p>
            <a:pPr marL="514350" indent="-514350">
              <a:buFont typeface="Arial" charset="0"/>
              <a:buNone/>
            </a:pPr>
            <a:r>
              <a:rPr lang="id-ID" b="1" dirty="0" smtClean="0"/>
              <a:t>7. Bayi tabung?</a:t>
            </a:r>
          </a:p>
          <a:p>
            <a:pPr marL="514350" indent="-514350">
              <a:buFont typeface="Arial" charset="0"/>
              <a:buNone/>
            </a:pPr>
            <a:r>
              <a:rPr lang="id-ID" b="1" dirty="0" smtClean="0"/>
              <a:t>8. Kehalalan makanan? Dsb.</a:t>
            </a:r>
          </a:p>
          <a:p>
            <a:pPr marL="514350" indent="-514350">
              <a:buNone/>
            </a:pPr>
            <a:endParaRPr lang="id-ID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380695" y="989091"/>
            <a:ext cx="3658481" cy="119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algn="r" defTabSz="972173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KURIKULUM NASIONAL 1994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</a:t>
            </a:r>
            <a:r>
              <a:rPr 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(no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056/ U/ 1994 )         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KONTEKS ILMU/ IPTEKS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247896" y="957038"/>
            <a:ext cx="4286112" cy="1342663"/>
            <a:chOff x="2676" y="663"/>
            <a:chExt cx="2700" cy="846"/>
          </a:xfrm>
        </p:grpSpPr>
        <p:sp>
          <p:nvSpPr>
            <p:cNvPr id="14358" name="AutoShape 7"/>
            <p:cNvSpPr>
              <a:spLocks noChangeArrowheads="1"/>
            </p:cNvSpPr>
            <p:nvPr/>
          </p:nvSpPr>
          <p:spPr bwMode="auto">
            <a:xfrm>
              <a:off x="2676" y="912"/>
              <a:ext cx="288" cy="390"/>
            </a:xfrm>
            <a:prstGeom prst="rightArrow">
              <a:avLst>
                <a:gd name="adj1" fmla="val 50000"/>
                <a:gd name="adj2" fmla="val 72319"/>
              </a:avLst>
            </a:prstGeom>
            <a:gradFill rotWithShape="1">
              <a:gsLst>
                <a:gs pos="0">
                  <a:srgbClr val="FFCC00">
                    <a:alpha val="50000"/>
                  </a:srgbClr>
                </a:gs>
                <a:gs pos="100000">
                  <a:srgbClr val="B6C903">
                    <a:alpha val="50000"/>
                  </a:srgbClr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4312" tIns="17156" rIns="34312" bIns="17156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45451" name="Text Box 11"/>
            <p:cNvSpPr txBox="1">
              <a:spLocks noChangeArrowheads="1"/>
            </p:cNvSpPr>
            <p:nvPr/>
          </p:nvSpPr>
          <p:spPr bwMode="auto">
            <a:xfrm>
              <a:off x="3072" y="663"/>
              <a:ext cx="216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72173" eaLnBrk="0" hangingPunct="0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B6C9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KURIKULUM INTI &amp; INSTITUSIONAL</a:t>
              </a:r>
              <a:r>
                <a:rPr lang="en-US" b="1" dirty="0">
                  <a:solidFill>
                    <a:srgbClr val="B6C9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</a:t>
              </a:r>
              <a:r>
                <a:rPr lang="en-US" b="1" dirty="0" smtClean="0">
                  <a:solidFill>
                    <a:srgbClr val="B6C9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  (no</a:t>
              </a:r>
              <a:r>
                <a:rPr lang="en-US" b="1" dirty="0">
                  <a:solidFill>
                    <a:srgbClr val="B6C9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 045/ U/ 2002) </a:t>
              </a:r>
              <a:r>
                <a:rPr lang="en-US" b="1" dirty="0" smtClean="0">
                  <a:solidFill>
                    <a:srgbClr val="B6C9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</a:t>
              </a:r>
              <a:r>
                <a:rPr lang="en-US" b="1" dirty="0" smtClean="0">
                  <a:solidFill>
                    <a:srgbClr val="B6C9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KONTEKS KEBUDAYAAN</a:t>
              </a:r>
            </a:p>
          </p:txBody>
        </p:sp>
        <p:sp>
          <p:nvSpPr>
            <p:cNvPr id="445454" name="Text Box 14"/>
            <p:cNvSpPr txBox="1">
              <a:spLocks noChangeArrowheads="1"/>
            </p:cNvSpPr>
            <p:nvPr/>
          </p:nvSpPr>
          <p:spPr bwMode="auto">
            <a:xfrm>
              <a:off x="3072" y="1276"/>
              <a:ext cx="23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72173" eaLnBrk="0" hangingPunct="0">
                <a:spcBef>
                  <a:spcPct val="50000"/>
                </a:spcBef>
                <a:defRPr/>
              </a:pPr>
              <a:endParaRPr lang="en-US" b="1" dirty="0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4340" name="Text Box 19"/>
          <p:cNvSpPr txBox="1">
            <a:spLocks noChangeArrowheads="1"/>
          </p:cNvSpPr>
          <p:nvPr/>
        </p:nvSpPr>
        <p:spPr bwMode="auto">
          <a:xfrm>
            <a:off x="7391927" y="6583253"/>
            <a:ext cx="1675640" cy="2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16" tIns="43009" rIns="86016" bIns="43009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900" b="1" dirty="0">
                <a:solidFill>
                  <a:schemeClr val="bg1"/>
                </a:solidFill>
              </a:rPr>
              <a:t>endrop3ai@ its.ac.id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85478"/>
            <a:ext cx="9144000" cy="676184"/>
            <a:chOff x="0" y="54"/>
            <a:chExt cx="5760" cy="426"/>
          </a:xfrm>
        </p:grpSpPr>
        <p:sp>
          <p:nvSpPr>
            <p:cNvPr id="14356" name="Rectangle 21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rgbClr val="6B6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4357" name="Line 22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1406657" y="186218"/>
            <a:ext cx="6324807" cy="3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Implikasi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kebijakan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dalam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penyusunan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kurikulum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457127" y="3677036"/>
            <a:ext cx="3582049" cy="917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penetapan</a:t>
            </a:r>
            <a:r>
              <a:rPr lang="en-US" b="1" dirty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sejumlah</a:t>
            </a:r>
            <a:r>
              <a:rPr lang="en-US" b="1" dirty="0">
                <a:latin typeface="Comic Sans MS" pitchFamily="66" charset="0"/>
              </a:rPr>
              <a:t>        </a:t>
            </a:r>
            <a:r>
              <a:rPr lang="en-US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mata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kuliah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wajib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untuk</a:t>
            </a:r>
            <a:r>
              <a:rPr lang="en-US" b="1" dirty="0" smtClean="0">
                <a:latin typeface="Comic Sans MS" pitchFamily="66" charset="0"/>
              </a:rPr>
              <a:t>   </a:t>
            </a:r>
            <a:r>
              <a:rPr lang="en-US" b="1" dirty="0" err="1" smtClean="0">
                <a:latin typeface="Comic Sans MS" pitchFamily="66" charset="0"/>
              </a:rPr>
              <a:t>suatu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program </a:t>
            </a:r>
            <a:r>
              <a:rPr lang="en-US" b="1" dirty="0" err="1">
                <a:latin typeface="Comic Sans MS" pitchFamily="66" charset="0"/>
              </a:rPr>
              <a:t>studi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4906393" y="3677036"/>
            <a:ext cx="3551182" cy="917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kesepakatan</a:t>
            </a:r>
            <a:r>
              <a:rPr lang="en-US" b="1" dirty="0">
                <a:solidFill>
                  <a:srgbClr val="72652C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sejumlah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</a:t>
            </a:r>
            <a:r>
              <a:rPr lang="en-US" b="1" dirty="0">
                <a:solidFill>
                  <a:srgbClr val="B6C903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utama</a:t>
            </a:r>
            <a:r>
              <a:rPr lang="en-US" b="1" dirty="0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 minimal 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untuk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suatu</a:t>
            </a:r>
            <a:r>
              <a:rPr lang="en-US" b="1" dirty="0">
                <a:latin typeface="Comic Sans MS" pitchFamily="66" charset="0"/>
              </a:rPr>
              <a:t> program </a:t>
            </a:r>
            <a:r>
              <a:rPr lang="en-US" b="1" dirty="0" err="1">
                <a:latin typeface="Comic Sans MS" pitchFamily="66" charset="0"/>
              </a:rPr>
              <a:t>studi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45473" name="Text Box 33"/>
          <p:cNvSpPr txBox="1">
            <a:spLocks noChangeArrowheads="1"/>
          </p:cNvSpPr>
          <p:nvPr/>
        </p:nvSpPr>
        <p:spPr bwMode="auto">
          <a:xfrm>
            <a:off x="457127" y="4727181"/>
            <a:ext cx="3582049" cy="917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algn="r" eaLnBrk="0" hangingPunct="0">
              <a:defRPr/>
            </a:pPr>
            <a:r>
              <a:rPr lang="en-US" b="1" dirty="0" err="1">
                <a:latin typeface="Comic Sans MS" pitchFamily="66" charset="0"/>
              </a:rPr>
              <a:t>oleh</a:t>
            </a:r>
            <a:endParaRPr lang="en-US" b="1" dirty="0">
              <a:latin typeface="Comic Sans MS" pitchFamily="66" charset="0"/>
            </a:endParaRPr>
          </a:p>
          <a:p>
            <a:pPr algn="r" eaLnBrk="0" hangingPunct="0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KONSORSIUM</a:t>
            </a:r>
          </a:p>
          <a:p>
            <a:pPr algn="r" eaLnBrk="0" hangingPunct="0">
              <a:defRPr/>
            </a:pP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(MIPA/SENI/TEKNOLOGI)</a:t>
            </a:r>
          </a:p>
        </p:txBody>
      </p:sp>
      <p:sp>
        <p:nvSpPr>
          <p:cNvPr id="445474" name="Text Box 34"/>
          <p:cNvSpPr txBox="1">
            <a:spLocks noChangeArrowheads="1"/>
          </p:cNvSpPr>
          <p:nvPr/>
        </p:nvSpPr>
        <p:spPr bwMode="auto">
          <a:xfrm>
            <a:off x="4906393" y="4713443"/>
            <a:ext cx="3933346" cy="917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latin typeface="Comic Sans MS" pitchFamily="66" charset="0"/>
              </a:rPr>
              <a:t>oleh</a:t>
            </a:r>
            <a:endParaRPr lang="en-US" b="1" dirty="0"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FORUM PROGRAM STUDI SEJENIS &amp; STAKEHOLDERS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837821" y="2373511"/>
            <a:ext cx="3201355" cy="1045761"/>
            <a:chOff x="528" y="1764"/>
            <a:chExt cx="2016" cy="659"/>
          </a:xfrm>
        </p:grpSpPr>
        <p:sp>
          <p:nvSpPr>
            <p:cNvPr id="445469" name="Text Box 29"/>
            <p:cNvSpPr txBox="1">
              <a:spLocks noChangeArrowheads="1"/>
            </p:cNvSpPr>
            <p:nvPr/>
          </p:nvSpPr>
          <p:spPr bwMode="auto">
            <a:xfrm>
              <a:off x="528" y="2016"/>
              <a:ext cx="201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US" b="1" dirty="0">
                  <a:latin typeface="Comic Sans MS" pitchFamily="66" charset="0"/>
                </a:rPr>
                <a:t>yang </a:t>
              </a:r>
              <a:r>
                <a:rPr lang="en-US" b="1" dirty="0" err="1">
                  <a:latin typeface="Comic Sans MS" pitchFamily="66" charset="0"/>
                </a:rPr>
                <a:t>menjadi</a:t>
              </a:r>
              <a:r>
                <a:rPr lang="en-US" b="1" dirty="0">
                  <a:latin typeface="Comic Sans MS" pitchFamily="66" charset="0"/>
                </a:rPr>
                <a:t> </a:t>
              </a:r>
              <a:r>
                <a:rPr lang="en-US" b="1" dirty="0" err="1">
                  <a:latin typeface="Comic Sans MS" pitchFamily="66" charset="0"/>
                </a:rPr>
                <a:t>fokus</a:t>
              </a:r>
              <a:r>
                <a:rPr lang="en-US" b="1" dirty="0">
                  <a:latin typeface="Comic Sans MS" pitchFamily="66" charset="0"/>
                </a:rPr>
                <a:t> </a:t>
              </a:r>
              <a:r>
                <a:rPr lang="en-US" b="1" dirty="0" err="1">
                  <a:latin typeface="Comic Sans MS" pitchFamily="66" charset="0"/>
                </a:rPr>
                <a:t>adalah</a:t>
              </a:r>
              <a:endParaRPr lang="en-US" b="1" dirty="0">
                <a:latin typeface="Comic Sans MS" pitchFamily="66" charset="0"/>
              </a:endParaRPr>
            </a:p>
            <a:p>
              <a:pPr algn="r" eaLnBrk="0" hangingPunct="0">
                <a:defRPr/>
              </a:pPr>
              <a:r>
                <a:rPr lang="en-US" b="1" dirty="0" err="1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materi</a:t>
              </a:r>
              <a:r>
                <a:rPr lang="en-US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keilmunya</a:t>
              </a:r>
              <a:endPara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355" name="AutoShape 35"/>
            <p:cNvSpPr>
              <a:spLocks noChangeArrowheads="1"/>
            </p:cNvSpPr>
            <p:nvPr/>
          </p:nvSpPr>
          <p:spPr bwMode="auto">
            <a:xfrm rot="5400000">
              <a:off x="2193" y="1731"/>
              <a:ext cx="240" cy="306"/>
            </a:xfrm>
            <a:prstGeom prst="homePlate">
              <a:avLst>
                <a:gd name="adj" fmla="val 47806"/>
              </a:avLst>
            </a:prstGeom>
            <a:solidFill>
              <a:srgbClr val="FFCC00">
                <a:alpha val="50195"/>
              </a:srgbClr>
            </a:solidFill>
            <a:ln w="952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906393" y="2370461"/>
            <a:ext cx="3274848" cy="1022946"/>
            <a:chOff x="3090" y="1770"/>
            <a:chExt cx="2064" cy="645"/>
          </a:xfrm>
        </p:grpSpPr>
        <p:sp>
          <p:nvSpPr>
            <p:cNvPr id="445470" name="Text Box 30"/>
            <p:cNvSpPr txBox="1">
              <a:spLocks noChangeArrowheads="1"/>
            </p:cNvSpPr>
            <p:nvPr/>
          </p:nvSpPr>
          <p:spPr bwMode="auto">
            <a:xfrm>
              <a:off x="3090" y="2007"/>
              <a:ext cx="2064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b="1" dirty="0">
                  <a:latin typeface="Comic Sans MS" pitchFamily="66" charset="0"/>
                </a:rPr>
                <a:t>yang </a:t>
              </a:r>
              <a:r>
                <a:rPr lang="en-US" b="1" dirty="0" err="1">
                  <a:latin typeface="Comic Sans MS" pitchFamily="66" charset="0"/>
                </a:rPr>
                <a:t>menjadi</a:t>
              </a:r>
              <a:r>
                <a:rPr lang="en-US" b="1" dirty="0">
                  <a:latin typeface="Comic Sans MS" pitchFamily="66" charset="0"/>
                </a:rPr>
                <a:t> </a:t>
              </a:r>
              <a:r>
                <a:rPr lang="en-US" b="1" dirty="0" err="1">
                  <a:latin typeface="Comic Sans MS" pitchFamily="66" charset="0"/>
                </a:rPr>
                <a:t>fokus</a:t>
              </a:r>
              <a:r>
                <a:rPr lang="en-US" b="1" dirty="0">
                  <a:latin typeface="Comic Sans MS" pitchFamily="66" charset="0"/>
                </a:rPr>
                <a:t> </a:t>
              </a:r>
              <a:r>
                <a:rPr lang="en-US" b="1" dirty="0" err="1">
                  <a:latin typeface="Comic Sans MS" pitchFamily="66" charset="0"/>
                </a:rPr>
                <a:t>adalah</a:t>
              </a:r>
              <a:r>
                <a:rPr lang="en-US" b="1" dirty="0">
                  <a:latin typeface="Comic Sans MS" pitchFamily="66" charset="0"/>
                </a:rPr>
                <a:t> </a:t>
              </a:r>
            </a:p>
            <a:p>
              <a:pPr eaLnBrk="0" hangingPunct="0">
                <a:defRPr/>
              </a:pPr>
              <a:r>
                <a:rPr lang="en-US" b="1" dirty="0" err="1">
                  <a:solidFill>
                    <a:srgbClr val="B6C9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kemampuan</a:t>
              </a:r>
              <a:r>
                <a:rPr lang="en-US" b="1" dirty="0">
                  <a:solidFill>
                    <a:srgbClr val="B6C9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b="1" dirty="0" err="1">
                  <a:solidFill>
                    <a:srgbClr val="B6C9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orangnya</a:t>
              </a:r>
              <a:endParaRPr lang="en-US" b="1" dirty="0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353" name="AutoShape 36"/>
            <p:cNvSpPr>
              <a:spLocks noChangeArrowheads="1"/>
            </p:cNvSpPr>
            <p:nvPr/>
          </p:nvSpPr>
          <p:spPr bwMode="auto">
            <a:xfrm rot="5400000">
              <a:off x="3183" y="1737"/>
              <a:ext cx="240" cy="306"/>
            </a:xfrm>
            <a:prstGeom prst="homePlate">
              <a:avLst>
                <a:gd name="adj" fmla="val 47806"/>
              </a:avLst>
            </a:prstGeom>
            <a:solidFill>
              <a:srgbClr val="B6C903">
                <a:alpha val="50195"/>
              </a:srgbClr>
            </a:solidFill>
            <a:ln w="9525" algn="ctr">
              <a:solidFill>
                <a:srgbClr val="B6C9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818713" y="5696429"/>
            <a:ext cx="3201355" cy="640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b="1" dirty="0" err="1">
                <a:latin typeface="Comic Sans MS" pitchFamily="66" charset="0"/>
              </a:rPr>
              <a:t>dievaluasi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oleh</a:t>
            </a:r>
            <a:r>
              <a:rPr lang="en-US" b="1" dirty="0">
                <a:latin typeface="Comic Sans MS" pitchFamily="66" charset="0"/>
              </a:rPr>
              <a:t>        </a:t>
            </a:r>
            <a:r>
              <a:rPr lang="en-US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Perguruan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tinggi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sendiri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937261" y="5702535"/>
            <a:ext cx="3201355" cy="640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err="1">
                <a:latin typeface="Comic Sans MS" pitchFamily="66" charset="0"/>
              </a:rPr>
              <a:t>dievaluasi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oleh</a:t>
            </a:r>
            <a:r>
              <a:rPr lang="en-US" b="1" dirty="0">
                <a:latin typeface="Comic Sans MS" pitchFamily="66" charset="0"/>
              </a:rPr>
              <a:t>                </a:t>
            </a:r>
            <a:r>
              <a:rPr lang="en-US" b="1" dirty="0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PT </a:t>
            </a:r>
            <a:r>
              <a:rPr lang="en-US" b="1" dirty="0" err="1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B6C9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masyarakat</a:t>
            </a:r>
            <a:endParaRPr lang="en-US" b="1" dirty="0">
              <a:solidFill>
                <a:srgbClr val="B6C90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4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4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4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71" grpId="0"/>
      <p:bldP spid="445472" grpId="0"/>
      <p:bldP spid="445473" grpId="0"/>
      <p:bldP spid="445474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12512" y="3570288"/>
            <a:ext cx="4310834" cy="2982911"/>
          </a:xfrm>
          <a:prstGeom prst="rect">
            <a:avLst/>
          </a:prstGeom>
          <a:solidFill>
            <a:srgbClr val="DDD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3917913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5189560"/>
            <a:ext cx="3917913" cy="1295400"/>
          </a:xfrm>
          <a:prstGeom prst="rect">
            <a:avLst/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4949174" y="2213508"/>
            <a:ext cx="3176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Black" pitchFamily="34" charset="0"/>
              </a:rPr>
              <a:t>(</a:t>
            </a:r>
            <a:r>
              <a:rPr lang="en-US" b="1" dirty="0" err="1" smtClean="0">
                <a:latin typeface="Arial Black" pitchFamily="34" charset="0"/>
              </a:rPr>
              <a:t>capaian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pembelajaran</a:t>
            </a:r>
            <a:r>
              <a:rPr lang="en-US" b="1" dirty="0" smtClean="0">
                <a:latin typeface="Arial Black" pitchFamily="34" charset="0"/>
              </a:rPr>
              <a:t>)</a:t>
            </a:r>
            <a:endParaRPr lang="en-US" b="1" dirty="0">
              <a:latin typeface="Arial Black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10251" y="1765609"/>
            <a:ext cx="1700213" cy="1143000"/>
            <a:chOff x="2094" y="1058"/>
            <a:chExt cx="1266" cy="720"/>
          </a:xfrm>
        </p:grpSpPr>
        <p:sp>
          <p:nvSpPr>
            <p:cNvPr id="22579" name="AutoShape 5"/>
            <p:cNvSpPr>
              <a:spLocks noChangeArrowheads="1"/>
            </p:cNvSpPr>
            <p:nvPr/>
          </p:nvSpPr>
          <p:spPr bwMode="auto">
            <a:xfrm>
              <a:off x="2094" y="1058"/>
              <a:ext cx="1266" cy="720"/>
            </a:xfrm>
            <a:prstGeom prst="rightArrow">
              <a:avLst>
                <a:gd name="adj1" fmla="val 62500"/>
                <a:gd name="adj2" fmla="val 4223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ED41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6" name="Text Box 6"/>
            <p:cNvSpPr txBox="1">
              <a:spLocks noChangeArrowheads="1"/>
            </p:cNvSpPr>
            <p:nvPr/>
          </p:nvSpPr>
          <p:spPr bwMode="auto">
            <a:xfrm>
              <a:off x="2138" y="1214"/>
              <a:ext cx="9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 err="1">
                  <a:latin typeface="+mn-lt"/>
                </a:rPr>
                <a:t>dirumuskan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dalam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942082" y="696845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KONSEP LULUSAN </a:t>
            </a:r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5648280" y="723193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 Black" pitchFamily="34" charset="0"/>
              </a:rPr>
              <a:t>PROFIL LULUSAN</a:t>
            </a:r>
          </a:p>
        </p:txBody>
      </p:sp>
      <p:sp>
        <p:nvSpPr>
          <p:cNvPr id="229385" name="AutoShape 9"/>
          <p:cNvSpPr>
            <a:spLocks noChangeArrowheads="1"/>
          </p:cNvSpPr>
          <p:nvPr/>
        </p:nvSpPr>
        <p:spPr bwMode="auto">
          <a:xfrm>
            <a:off x="5976253" y="1410150"/>
            <a:ext cx="1085850" cy="505114"/>
          </a:xfrm>
          <a:prstGeom prst="downArrow">
            <a:avLst>
              <a:gd name="adj1" fmla="val 56139"/>
              <a:gd name="adj2" fmla="val 67551"/>
            </a:avLst>
          </a:prstGeom>
          <a:solidFill>
            <a:srgbClr val="DDD7A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1581" y="1411265"/>
            <a:ext cx="1905000" cy="1343025"/>
            <a:chOff x="687" y="846"/>
            <a:chExt cx="1200" cy="846"/>
          </a:xfrm>
        </p:grpSpPr>
        <p:sp>
          <p:nvSpPr>
            <p:cNvPr id="229387" name="Text Box 11"/>
            <p:cNvSpPr txBox="1">
              <a:spLocks noChangeArrowheads="1"/>
            </p:cNvSpPr>
            <p:nvPr/>
          </p:nvSpPr>
          <p:spPr bwMode="auto">
            <a:xfrm>
              <a:off x="687" y="1169"/>
              <a:ext cx="120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MUTU LULUSAN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&amp;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RELEVANSI</a:t>
              </a:r>
            </a:p>
          </p:txBody>
        </p:sp>
        <p:sp>
          <p:nvSpPr>
            <p:cNvPr id="229388" name="AutoShape 12"/>
            <p:cNvSpPr>
              <a:spLocks noChangeArrowheads="1"/>
            </p:cNvSpPr>
            <p:nvPr/>
          </p:nvSpPr>
          <p:spPr bwMode="auto">
            <a:xfrm>
              <a:off x="1016" y="846"/>
              <a:ext cx="546" cy="294"/>
            </a:xfrm>
            <a:prstGeom prst="downArrow">
              <a:avLst>
                <a:gd name="adj1" fmla="val 63741"/>
                <a:gd name="adj2" fmla="val 5314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 sz="160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19297" y="392045"/>
            <a:ext cx="2159000" cy="1219200"/>
            <a:chOff x="1278" y="48"/>
            <a:chExt cx="1440" cy="768"/>
          </a:xfrm>
        </p:grpSpPr>
        <p:sp>
          <p:nvSpPr>
            <p:cNvPr id="22575" name="AutoShape 14"/>
            <p:cNvSpPr>
              <a:spLocks noChangeArrowheads="1"/>
            </p:cNvSpPr>
            <p:nvPr/>
          </p:nvSpPr>
          <p:spPr bwMode="auto">
            <a:xfrm>
              <a:off x="1278" y="48"/>
              <a:ext cx="1440" cy="768"/>
            </a:xfrm>
            <a:prstGeom prst="rightArrow">
              <a:avLst>
                <a:gd name="adj1" fmla="val 59639"/>
                <a:gd name="adj2" fmla="val 4687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ED41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2" name="Text Box 15"/>
            <p:cNvSpPr txBox="1">
              <a:spLocks noChangeArrowheads="1"/>
            </p:cNvSpPr>
            <p:nvPr/>
          </p:nvSpPr>
          <p:spPr bwMode="auto">
            <a:xfrm>
              <a:off x="1321" y="232"/>
              <a:ext cx="11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 err="1">
                  <a:latin typeface="+mn-lt"/>
                </a:rPr>
                <a:t>termuat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dalam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Visi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dan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Misi</a:t>
              </a:r>
              <a:endParaRPr lang="en-US" b="1" dirty="0">
                <a:latin typeface="+mn-lt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79839" y="2890838"/>
            <a:ext cx="1797050" cy="1514475"/>
            <a:chOff x="690" y="1821"/>
            <a:chExt cx="1132" cy="954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754" y="1821"/>
              <a:ext cx="1008" cy="528"/>
              <a:chOff x="754" y="1821"/>
              <a:chExt cx="1008" cy="528"/>
            </a:xfrm>
          </p:grpSpPr>
          <p:sp>
            <p:nvSpPr>
              <p:cNvPr id="229394" name="AutoShape 18"/>
              <p:cNvSpPr>
                <a:spLocks noChangeArrowheads="1"/>
              </p:cNvSpPr>
              <p:nvPr/>
            </p:nvSpPr>
            <p:spPr bwMode="auto">
              <a:xfrm>
                <a:off x="754" y="1821"/>
                <a:ext cx="1008" cy="528"/>
              </a:xfrm>
              <a:prstGeom prst="downArrow">
                <a:avLst>
                  <a:gd name="adj1" fmla="val 64685"/>
                  <a:gd name="adj2" fmla="val 40278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22574" name="Text Box 19"/>
              <p:cNvSpPr txBox="1">
                <a:spLocks noChangeArrowheads="1"/>
              </p:cNvSpPr>
              <p:nvPr/>
            </p:nvSpPr>
            <p:spPr bwMode="auto">
              <a:xfrm>
                <a:off x="968" y="1842"/>
                <a:ext cx="57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err="1"/>
                  <a:t>dicapai</a:t>
                </a:r>
                <a:r>
                  <a:rPr lang="en-US" b="1" dirty="0"/>
                  <a:t> </a:t>
                </a:r>
                <a:r>
                  <a:rPr lang="en-US" b="1" dirty="0" err="1"/>
                  <a:t>dengan</a:t>
                </a:r>
                <a:endParaRPr lang="en-US" b="1" dirty="0"/>
              </a:p>
            </p:txBody>
          </p:sp>
        </p:grpSp>
        <p:sp>
          <p:nvSpPr>
            <p:cNvPr id="229396" name="Text Box 20"/>
            <p:cNvSpPr txBox="1">
              <a:spLocks noChangeArrowheads="1"/>
            </p:cNvSpPr>
            <p:nvPr/>
          </p:nvSpPr>
          <p:spPr bwMode="auto">
            <a:xfrm>
              <a:off x="690" y="2407"/>
              <a:ext cx="11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PROGRAM AKADEMIK</a:t>
              </a:r>
            </a:p>
          </p:txBody>
        </p:sp>
      </p:grpSp>
      <p:sp>
        <p:nvSpPr>
          <p:cNvPr id="229397" name="WordArt 21"/>
          <p:cNvSpPr>
            <a:spLocks noChangeArrowheads="1" noChangeShapeType="1" noTextEdit="1"/>
          </p:cNvSpPr>
          <p:nvPr/>
        </p:nvSpPr>
        <p:spPr bwMode="auto">
          <a:xfrm>
            <a:off x="5734308" y="3873226"/>
            <a:ext cx="1662545" cy="58881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97756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333300"/>
                </a:solidFill>
                <a:latin typeface="Arial Black"/>
              </a:rPr>
              <a:t>KURIKULUM 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894479" y="3473450"/>
            <a:ext cx="1518228" cy="1219200"/>
            <a:chOff x="2049" y="2208"/>
            <a:chExt cx="1052" cy="768"/>
          </a:xfrm>
        </p:grpSpPr>
        <p:sp>
          <p:nvSpPr>
            <p:cNvPr id="22569" name="AutoShape 23"/>
            <p:cNvSpPr>
              <a:spLocks noChangeArrowheads="1"/>
            </p:cNvSpPr>
            <p:nvPr/>
          </p:nvSpPr>
          <p:spPr bwMode="auto">
            <a:xfrm>
              <a:off x="2049" y="2208"/>
              <a:ext cx="1052" cy="768"/>
            </a:xfrm>
            <a:prstGeom prst="rightArrow">
              <a:avLst>
                <a:gd name="adj1" fmla="val 60000"/>
                <a:gd name="adj2" fmla="val 3384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ED41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6" name="Text Box 24"/>
            <p:cNvSpPr txBox="1">
              <a:spLocks noChangeArrowheads="1"/>
            </p:cNvSpPr>
            <p:nvPr/>
          </p:nvSpPr>
          <p:spPr bwMode="auto">
            <a:xfrm>
              <a:off x="2074" y="2391"/>
              <a:ext cx="83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 err="1">
                  <a:latin typeface="+mn-lt"/>
                </a:rPr>
                <a:t>utamanya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dalam</a:t>
              </a:r>
              <a:endParaRPr lang="en-US" b="1" dirty="0">
                <a:latin typeface="+mn-lt"/>
              </a:endParaRP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731458" y="2638189"/>
            <a:ext cx="1600200" cy="849924"/>
            <a:chOff x="248" y="1687"/>
            <a:chExt cx="1008" cy="696"/>
          </a:xfrm>
        </p:grpSpPr>
        <p:sp>
          <p:nvSpPr>
            <p:cNvPr id="22567" name="AutoShape 26"/>
            <p:cNvSpPr>
              <a:spLocks noChangeArrowheads="1"/>
            </p:cNvSpPr>
            <p:nvPr/>
          </p:nvSpPr>
          <p:spPr bwMode="auto">
            <a:xfrm>
              <a:off x="248" y="1697"/>
              <a:ext cx="1008" cy="686"/>
            </a:xfrm>
            <a:prstGeom prst="downArrow">
              <a:avLst>
                <a:gd name="adj1" fmla="val 64685"/>
                <a:gd name="adj2" fmla="val 51675"/>
              </a:avLst>
            </a:prstGeom>
            <a:solidFill>
              <a:srgbClr val="DDD7A7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568" name="Text Box 27"/>
            <p:cNvSpPr txBox="1">
              <a:spLocks noChangeArrowheads="1"/>
            </p:cNvSpPr>
            <p:nvPr/>
          </p:nvSpPr>
          <p:spPr bwMode="auto">
            <a:xfrm>
              <a:off x="480" y="1687"/>
              <a:ext cx="576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/>
                <a:t>dicapai</a:t>
              </a:r>
              <a:r>
                <a:rPr lang="en-US" b="1" dirty="0"/>
                <a:t> </a:t>
              </a:r>
              <a:r>
                <a:rPr lang="en-US" b="1" dirty="0" err="1"/>
                <a:t>dengan</a:t>
              </a:r>
              <a:endParaRPr lang="en-US" b="1" dirty="0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811990" y="3959225"/>
            <a:ext cx="1743075" cy="1519238"/>
            <a:chOff x="4360" y="2557"/>
            <a:chExt cx="1098" cy="957"/>
          </a:xfrm>
        </p:grpSpPr>
        <p:sp>
          <p:nvSpPr>
            <p:cNvPr id="229405" name="Text Box 29"/>
            <p:cNvSpPr txBox="1">
              <a:spLocks noChangeArrowheads="1"/>
            </p:cNvSpPr>
            <p:nvPr/>
          </p:nvSpPr>
          <p:spPr bwMode="auto">
            <a:xfrm>
              <a:off x="4360" y="2932"/>
              <a:ext cx="1098" cy="58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 dirty="0" err="1">
                  <a:solidFill>
                    <a:sysClr val="windowText" lastClr="000000"/>
                  </a:solidFill>
                  <a:latin typeface="+mn-lt"/>
                </a:rPr>
                <a:t>Strategi</a:t>
              </a:r>
              <a:r>
                <a:rPr lang="en-US" sz="1800" b="1" dirty="0">
                  <a:solidFill>
                    <a:sysClr val="windowText" lastClr="000000"/>
                  </a:solidFill>
                  <a:latin typeface="+mn-lt"/>
                </a:rPr>
                <a:t> </a:t>
              </a:r>
              <a:r>
                <a:rPr lang="en-US" sz="1800" b="1" dirty="0" err="1">
                  <a:solidFill>
                    <a:sysClr val="windowText" lastClr="000000"/>
                  </a:solidFill>
                  <a:latin typeface="+mn-lt"/>
                </a:rPr>
                <a:t>Pembelajaran</a:t>
              </a:r>
              <a:r>
                <a:rPr lang="en-US" sz="1800" b="1" dirty="0">
                  <a:solidFill>
                    <a:sysClr val="windowText" lastClr="000000"/>
                  </a:solidFill>
                  <a:latin typeface="+mn-lt"/>
                </a:rPr>
                <a:t> </a:t>
              </a:r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(SCL)</a:t>
              </a:r>
            </a:p>
          </p:txBody>
        </p:sp>
        <p:sp>
          <p:nvSpPr>
            <p:cNvPr id="22566" name="AutoShape 30"/>
            <p:cNvSpPr>
              <a:spLocks noChangeArrowheads="1"/>
            </p:cNvSpPr>
            <p:nvPr/>
          </p:nvSpPr>
          <p:spPr bwMode="auto">
            <a:xfrm rot="20666461">
              <a:off x="4411" y="2557"/>
              <a:ext cx="532" cy="5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3 w 21600"/>
                <a:gd name="T19" fmla="*/ 3164 h 21600"/>
                <a:gd name="T20" fmla="*/ 18427 w 21600"/>
                <a:gd name="T21" fmla="*/ 1843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563" y="10817"/>
                  </a:moveTo>
                  <a:cubicBezTo>
                    <a:pt x="17563" y="10811"/>
                    <a:pt x="17564" y="10805"/>
                    <a:pt x="17564" y="10800"/>
                  </a:cubicBezTo>
                  <a:cubicBezTo>
                    <a:pt x="17564" y="8847"/>
                    <a:pt x="16719" y="6989"/>
                    <a:pt x="15249" y="5705"/>
                  </a:cubicBezTo>
                  <a:lnTo>
                    <a:pt x="17903" y="2665"/>
                  </a:lnTo>
                  <a:cubicBezTo>
                    <a:pt x="20252" y="4715"/>
                    <a:pt x="21600" y="7681"/>
                    <a:pt x="21600" y="10800"/>
                  </a:cubicBezTo>
                  <a:cubicBezTo>
                    <a:pt x="21600" y="10809"/>
                    <a:pt x="21599" y="10819"/>
                    <a:pt x="21599" y="10828"/>
                  </a:cubicBezTo>
                  <a:lnTo>
                    <a:pt x="24299" y="10835"/>
                  </a:lnTo>
                  <a:lnTo>
                    <a:pt x="19568" y="15541"/>
                  </a:lnTo>
                  <a:lnTo>
                    <a:pt x="14863" y="10810"/>
                  </a:lnTo>
                  <a:lnTo>
                    <a:pt x="17563" y="1081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408" name="Text Box 32"/>
          <p:cNvSpPr txBox="1">
            <a:spLocks noChangeArrowheads="1"/>
          </p:cNvSpPr>
          <p:nvPr/>
        </p:nvSpPr>
        <p:spPr bwMode="auto">
          <a:xfrm>
            <a:off x="4594224" y="4559300"/>
            <a:ext cx="1752600" cy="92392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ysClr val="windowText" lastClr="000000"/>
                </a:solidFill>
                <a:latin typeface="+mn-lt"/>
              </a:rPr>
              <a:t>Pengaturan</a:t>
            </a:r>
            <a:r>
              <a:rPr lang="en-US" sz="1800" b="1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ysClr val="windowText" lastClr="000000"/>
                </a:solidFill>
                <a:latin typeface="+mn-lt"/>
              </a:rPr>
              <a:t>Bahan</a:t>
            </a:r>
            <a:r>
              <a:rPr lang="en-US" sz="1800" b="1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ysClr val="windowText" lastClr="000000"/>
                </a:solidFill>
                <a:latin typeface="+mn-lt"/>
              </a:rPr>
              <a:t>Kajian</a:t>
            </a:r>
            <a:r>
              <a:rPr lang="en-US" sz="1800" b="1" dirty="0">
                <a:solidFill>
                  <a:sysClr val="windowText" lastClr="000000"/>
                </a:solidFill>
                <a:latin typeface="+mn-lt"/>
              </a:rPr>
              <a:t>       </a:t>
            </a:r>
            <a:r>
              <a:rPr lang="en-US" sz="1800" b="1" dirty="0" smtClean="0">
                <a:solidFill>
                  <a:sysClr val="windowText" lastClr="000000"/>
                </a:solidFill>
                <a:latin typeface="+mn-lt"/>
              </a:rPr>
              <a:t>      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1800" b="1" dirty="0" err="1">
                <a:solidFill>
                  <a:srgbClr val="C00000"/>
                </a:solidFill>
                <a:latin typeface="+mn-lt"/>
              </a:rPr>
              <a:t>Peta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+mn-lt"/>
              </a:rPr>
              <a:t>Keilmuan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229410" name="WordArt 34"/>
          <p:cNvSpPr>
            <a:spLocks noChangeArrowheads="1" noChangeShapeType="1" noTextEdit="1"/>
          </p:cNvSpPr>
          <p:nvPr/>
        </p:nvSpPr>
        <p:spPr bwMode="auto">
          <a:xfrm>
            <a:off x="5732895" y="5758873"/>
            <a:ext cx="1734705" cy="56572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236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333300"/>
                </a:solidFill>
                <a:latin typeface="Arial Black"/>
              </a:rPr>
              <a:t>menyatukan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333300"/>
                </a:solidFill>
                <a:latin typeface="Arial Black"/>
              </a:rPr>
              <a:t> </a:t>
            </a: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4841498" y="5327033"/>
            <a:ext cx="1530350" cy="817563"/>
            <a:chOff x="3018" y="3453"/>
            <a:chExt cx="964" cy="515"/>
          </a:xfrm>
        </p:grpSpPr>
        <p:sp>
          <p:nvSpPr>
            <p:cNvPr id="22561" name="AutoShape 36"/>
            <p:cNvSpPr>
              <a:spLocks noChangeArrowheads="1"/>
            </p:cNvSpPr>
            <p:nvPr/>
          </p:nvSpPr>
          <p:spPr bwMode="auto">
            <a:xfrm rot="11024641">
              <a:off x="3292" y="3453"/>
              <a:ext cx="690" cy="5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9 w 21600"/>
                <a:gd name="T19" fmla="*/ 3167 h 21600"/>
                <a:gd name="T20" fmla="*/ 18441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853" y="10800"/>
                  </a:moveTo>
                  <a:cubicBezTo>
                    <a:pt x="17853" y="8068"/>
                    <a:pt x="16275" y="5581"/>
                    <a:pt x="13803" y="4418"/>
                  </a:cubicBezTo>
                  <a:lnTo>
                    <a:pt x="15399" y="1028"/>
                  </a:lnTo>
                  <a:cubicBezTo>
                    <a:pt x="19184" y="2809"/>
                    <a:pt x="21599" y="6616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727" y="15374"/>
                  </a:lnTo>
                  <a:lnTo>
                    <a:pt x="15153" y="10800"/>
                  </a:lnTo>
                  <a:lnTo>
                    <a:pt x="17853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3" name="Text Box 37"/>
            <p:cNvSpPr txBox="1">
              <a:spLocks noChangeArrowheads="1"/>
            </p:cNvSpPr>
            <p:nvPr/>
          </p:nvSpPr>
          <p:spPr bwMode="auto">
            <a:xfrm>
              <a:off x="3018" y="3657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663300"/>
                  </a:solidFill>
                  <a:latin typeface="+mn-lt"/>
                </a:rPr>
                <a:t>hard </a:t>
              </a:r>
              <a:r>
                <a:rPr lang="en-US" sz="1800" b="1" dirty="0" smtClean="0">
                  <a:solidFill>
                    <a:srgbClr val="663300"/>
                  </a:solidFill>
                  <a:latin typeface="+mn-lt"/>
                </a:rPr>
                <a:t>skills</a:t>
              </a:r>
              <a:endParaRPr lang="en-US" sz="1800" b="1" dirty="0">
                <a:solidFill>
                  <a:srgbClr val="663300"/>
                </a:solidFill>
                <a:latin typeface="+mn-lt"/>
              </a:endParaRP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6933608" y="5326725"/>
            <a:ext cx="1446213" cy="831850"/>
            <a:chOff x="4525" y="3470"/>
            <a:chExt cx="911" cy="524"/>
          </a:xfrm>
        </p:grpSpPr>
        <p:sp>
          <p:nvSpPr>
            <p:cNvPr id="22559" name="AutoShape 39"/>
            <p:cNvSpPr>
              <a:spLocks noChangeArrowheads="1"/>
            </p:cNvSpPr>
            <p:nvPr/>
          </p:nvSpPr>
          <p:spPr bwMode="auto">
            <a:xfrm rot="10700242" flipH="1">
              <a:off x="4525" y="3470"/>
              <a:ext cx="611" cy="5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853" y="10800"/>
                  </a:moveTo>
                  <a:cubicBezTo>
                    <a:pt x="17853" y="7956"/>
                    <a:pt x="16146" y="5391"/>
                    <a:pt x="13523" y="4294"/>
                  </a:cubicBezTo>
                  <a:lnTo>
                    <a:pt x="14970" y="837"/>
                  </a:lnTo>
                  <a:cubicBezTo>
                    <a:pt x="18986" y="2518"/>
                    <a:pt x="21599" y="6446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727" y="15374"/>
                  </a:lnTo>
                  <a:lnTo>
                    <a:pt x="15153" y="10800"/>
                  </a:lnTo>
                  <a:lnTo>
                    <a:pt x="17853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6" name="Text Box 40"/>
            <p:cNvSpPr txBox="1">
              <a:spLocks noChangeArrowheads="1"/>
            </p:cNvSpPr>
            <p:nvPr/>
          </p:nvSpPr>
          <p:spPr bwMode="auto">
            <a:xfrm>
              <a:off x="4725" y="3672"/>
              <a:ext cx="7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663300"/>
                  </a:solidFill>
                  <a:latin typeface="+mn-lt"/>
                </a:rPr>
                <a:t>soft </a:t>
              </a:r>
              <a:r>
                <a:rPr lang="en-US" sz="1800" b="1" smtClean="0">
                  <a:solidFill>
                    <a:srgbClr val="663300"/>
                  </a:solidFill>
                  <a:latin typeface="+mn-lt"/>
                </a:rPr>
                <a:t>skills</a:t>
              </a:r>
              <a:endParaRPr lang="en-US" sz="1800" b="1" dirty="0">
                <a:solidFill>
                  <a:srgbClr val="663300"/>
                </a:solidFill>
                <a:latin typeface="+mn-lt"/>
              </a:endParaRP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976801" y="4591057"/>
            <a:ext cx="1716088" cy="1671640"/>
            <a:chOff x="689" y="2892"/>
            <a:chExt cx="1081" cy="1053"/>
          </a:xfrm>
        </p:grpSpPr>
        <p:sp>
          <p:nvSpPr>
            <p:cNvPr id="229418" name="AutoShape 42"/>
            <p:cNvSpPr>
              <a:spLocks noChangeArrowheads="1"/>
            </p:cNvSpPr>
            <p:nvPr/>
          </p:nvSpPr>
          <p:spPr bwMode="auto">
            <a:xfrm rot="5400000">
              <a:off x="1173" y="2988"/>
              <a:ext cx="624" cy="432"/>
            </a:xfrm>
            <a:custGeom>
              <a:avLst/>
              <a:gdLst>
                <a:gd name="G0" fmla="+- 15328 0 0"/>
                <a:gd name="G1" fmla="+- 4999 0 0"/>
                <a:gd name="G2" fmla="+- 21600 0 4999"/>
                <a:gd name="G3" fmla="+- 10800 0 4999"/>
                <a:gd name="G4" fmla="+- 21600 0 15328"/>
                <a:gd name="G5" fmla="*/ G4 G3 10800"/>
                <a:gd name="G6" fmla="+- 21600 0 G5"/>
                <a:gd name="T0" fmla="*/ 15328 w 21600"/>
                <a:gd name="T1" fmla="*/ 0 h 21600"/>
                <a:gd name="T2" fmla="*/ 0 w 21600"/>
                <a:gd name="T3" fmla="*/ 10800 h 21600"/>
                <a:gd name="T4" fmla="*/ 15328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328" y="0"/>
                  </a:moveTo>
                  <a:lnTo>
                    <a:pt x="15328" y="4999"/>
                  </a:lnTo>
                  <a:lnTo>
                    <a:pt x="3375" y="4999"/>
                  </a:lnTo>
                  <a:lnTo>
                    <a:pt x="3375" y="16601"/>
                  </a:lnTo>
                  <a:lnTo>
                    <a:pt x="15328" y="16601"/>
                  </a:lnTo>
                  <a:lnTo>
                    <a:pt x="15328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999"/>
                  </a:moveTo>
                  <a:lnTo>
                    <a:pt x="1350" y="16601"/>
                  </a:lnTo>
                  <a:lnTo>
                    <a:pt x="2700" y="16601"/>
                  </a:lnTo>
                  <a:lnTo>
                    <a:pt x="2700" y="4999"/>
                  </a:lnTo>
                  <a:close/>
                </a:path>
                <a:path w="21600" h="21600">
                  <a:moveTo>
                    <a:pt x="0" y="4999"/>
                  </a:moveTo>
                  <a:lnTo>
                    <a:pt x="0" y="16601"/>
                  </a:lnTo>
                  <a:lnTo>
                    <a:pt x="675" y="16601"/>
                  </a:lnTo>
                  <a:lnTo>
                    <a:pt x="675" y="499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8F278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8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689" y="3687"/>
              <a:ext cx="1081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PROGRAM</a:t>
              </a:r>
            </a:p>
            <a:p>
              <a:pPr algn="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KEMAHASISWAAN</a:t>
              </a:r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353704" y="4592647"/>
            <a:ext cx="1409700" cy="1147765"/>
            <a:chOff x="284" y="2893"/>
            <a:chExt cx="888" cy="723"/>
          </a:xfrm>
        </p:grpSpPr>
        <p:sp>
          <p:nvSpPr>
            <p:cNvPr id="229421" name="AutoShape 45"/>
            <p:cNvSpPr>
              <a:spLocks noChangeArrowheads="1"/>
            </p:cNvSpPr>
            <p:nvPr/>
          </p:nvSpPr>
          <p:spPr bwMode="auto">
            <a:xfrm rot="5400000">
              <a:off x="774" y="2830"/>
              <a:ext cx="336" cy="461"/>
            </a:xfrm>
            <a:custGeom>
              <a:avLst/>
              <a:gdLst>
                <a:gd name="G0" fmla="+- 11121 0 0"/>
                <a:gd name="G1" fmla="+- 6184 0 0"/>
                <a:gd name="G2" fmla="+- 21600 0 6184"/>
                <a:gd name="G3" fmla="+- 10800 0 6184"/>
                <a:gd name="G4" fmla="+- 21600 0 11121"/>
                <a:gd name="G5" fmla="*/ G4 G3 10800"/>
                <a:gd name="G6" fmla="+- 21600 0 G5"/>
                <a:gd name="T0" fmla="*/ 11121 w 21600"/>
                <a:gd name="T1" fmla="*/ 0 h 21600"/>
                <a:gd name="T2" fmla="*/ 0 w 21600"/>
                <a:gd name="T3" fmla="*/ 10800 h 21600"/>
                <a:gd name="T4" fmla="*/ 1112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121" y="0"/>
                  </a:moveTo>
                  <a:lnTo>
                    <a:pt x="11121" y="6184"/>
                  </a:lnTo>
                  <a:lnTo>
                    <a:pt x="3375" y="6184"/>
                  </a:lnTo>
                  <a:lnTo>
                    <a:pt x="3375" y="15416"/>
                  </a:lnTo>
                  <a:lnTo>
                    <a:pt x="11121" y="15416"/>
                  </a:lnTo>
                  <a:lnTo>
                    <a:pt x="1112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184"/>
                  </a:moveTo>
                  <a:lnTo>
                    <a:pt x="1350" y="15416"/>
                  </a:lnTo>
                  <a:lnTo>
                    <a:pt x="2700" y="15416"/>
                  </a:lnTo>
                  <a:lnTo>
                    <a:pt x="2700" y="6184"/>
                  </a:lnTo>
                  <a:close/>
                </a:path>
                <a:path w="21600" h="21600">
                  <a:moveTo>
                    <a:pt x="0" y="6184"/>
                  </a:moveTo>
                  <a:lnTo>
                    <a:pt x="0" y="15416"/>
                  </a:lnTo>
                  <a:lnTo>
                    <a:pt x="675" y="15416"/>
                  </a:lnTo>
                  <a:lnTo>
                    <a:pt x="675" y="618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8F278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6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84" y="3358"/>
              <a:ext cx="745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PROGRAM</a:t>
              </a:r>
            </a:p>
            <a:p>
              <a:pPr algn="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PENELITIAN</a:t>
              </a:r>
            </a:p>
          </p:txBody>
        </p:sp>
      </p:grpSp>
      <p:sp>
        <p:nvSpPr>
          <p:cNvPr id="22549" name="WordArt 47"/>
          <p:cNvSpPr>
            <a:spLocks noChangeArrowheads="1" noChangeShapeType="1" noTextEdit="1"/>
          </p:cNvSpPr>
          <p:nvPr/>
        </p:nvSpPr>
        <p:spPr bwMode="auto">
          <a:xfrm>
            <a:off x="5486400" y="152400"/>
            <a:ext cx="2063955" cy="1938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3600" b="1" kern="10" normalizeH="1" dirty="0" smtClean="0">
                <a:ln w="50800"/>
                <a:solidFill>
                  <a:srgbClr val="FF0000"/>
                </a:solidFill>
                <a:latin typeface="Arial Black"/>
              </a:rPr>
              <a:t>PROGRAM STUDI</a:t>
            </a:r>
            <a:endParaRPr lang="en-US" sz="3600" b="1" kern="10" normalizeH="1" dirty="0">
              <a:ln w="50800"/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22550" name="WordArt 48"/>
          <p:cNvSpPr>
            <a:spLocks noChangeArrowheads="1" noChangeShapeType="1" noTextEdit="1"/>
          </p:cNvSpPr>
          <p:nvPr/>
        </p:nvSpPr>
        <p:spPr bwMode="auto">
          <a:xfrm>
            <a:off x="1031201" y="152400"/>
            <a:ext cx="1561368" cy="1645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kern="10" normalizeH="1" dirty="0" smtClean="0">
                <a:ln w="50800"/>
                <a:solidFill>
                  <a:srgbClr val="FFFF66"/>
                </a:solidFill>
                <a:latin typeface="Arial Black"/>
              </a:rPr>
              <a:t>UNIVERSITAS</a:t>
            </a:r>
            <a:endParaRPr lang="en-US" sz="3600" b="1" kern="10" normalizeH="1" dirty="0">
              <a:ln w="50800"/>
              <a:solidFill>
                <a:srgbClr val="FFFF66"/>
              </a:solidFill>
              <a:latin typeface="Arial Black"/>
            </a:endParaRPr>
          </a:p>
        </p:txBody>
      </p: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2894142" y="5304423"/>
            <a:ext cx="1518227" cy="1219200"/>
            <a:chOff x="1945" y="3402"/>
            <a:chExt cx="1052" cy="768"/>
          </a:xfrm>
        </p:grpSpPr>
        <p:sp>
          <p:nvSpPr>
            <p:cNvPr id="22553" name="AutoShape 50"/>
            <p:cNvSpPr>
              <a:spLocks noChangeArrowheads="1"/>
            </p:cNvSpPr>
            <p:nvPr/>
          </p:nvSpPr>
          <p:spPr bwMode="auto">
            <a:xfrm>
              <a:off x="1945" y="3402"/>
              <a:ext cx="1052" cy="768"/>
            </a:xfrm>
            <a:prstGeom prst="rightArrow">
              <a:avLst>
                <a:gd name="adj1" fmla="val 62241"/>
                <a:gd name="adj2" fmla="val 3020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ED41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Text Box 51"/>
            <p:cNvSpPr txBox="1">
              <a:spLocks noChangeArrowheads="1"/>
            </p:cNvSpPr>
            <p:nvPr/>
          </p:nvSpPr>
          <p:spPr bwMode="auto">
            <a:xfrm>
              <a:off x="1958" y="3603"/>
              <a:ext cx="95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latin typeface="Arial Narrow" pitchFamily="34" charset="0"/>
                </a:rPr>
                <a:t>m</a:t>
              </a:r>
              <a:r>
                <a:rPr lang="en-US" sz="1600" b="1" dirty="0" err="1" smtClean="0">
                  <a:latin typeface="Arial Narrow" pitchFamily="34" charset="0"/>
                </a:rPr>
                <a:t>endukung</a:t>
              </a:r>
              <a:r>
                <a:rPr lang="en-US" sz="1600" b="1" dirty="0" smtClean="0">
                  <a:latin typeface="Arial Narrow" pitchFamily="34" charset="0"/>
                </a:rPr>
                <a:t> &amp; </a:t>
              </a:r>
              <a:r>
                <a:rPr lang="en-US" sz="1600" b="1" dirty="0" err="1">
                  <a:latin typeface="Arial Narrow" pitchFamily="34" charset="0"/>
                </a:rPr>
                <a:t>melengkapi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sp>
        <p:nvSpPr>
          <p:cNvPr id="22552" name="Text Box 53"/>
          <p:cNvSpPr txBox="1">
            <a:spLocks noChangeArrowheads="1"/>
          </p:cNvSpPr>
          <p:nvPr/>
        </p:nvSpPr>
        <p:spPr bwMode="auto">
          <a:xfrm>
            <a:off x="7086600" y="6553200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1" dirty="0" smtClean="0"/>
              <a:t>endrotomo@yahoo.com</a:t>
            </a:r>
            <a:endParaRPr lang="en-US" sz="1000" b="1" dirty="0"/>
          </a:p>
        </p:txBody>
      </p:sp>
      <p:grpSp>
        <p:nvGrpSpPr>
          <p:cNvPr id="15" name="Group 15"/>
          <p:cNvGrpSpPr/>
          <p:nvPr/>
        </p:nvGrpSpPr>
        <p:grpSpPr>
          <a:xfrm rot="18845217">
            <a:off x="7953804" y="1627848"/>
            <a:ext cx="1022048" cy="612934"/>
            <a:chOff x="7257747" y="1871019"/>
            <a:chExt cx="1124253" cy="612934"/>
          </a:xfrm>
          <a:solidFill>
            <a:schemeClr val="accent2"/>
          </a:solidFill>
        </p:grpSpPr>
        <p:sp>
          <p:nvSpPr>
            <p:cNvPr id="54" name="AutoShape 9"/>
            <p:cNvSpPr>
              <a:spLocks noChangeArrowheads="1"/>
            </p:cNvSpPr>
            <p:nvPr/>
          </p:nvSpPr>
          <p:spPr bwMode="auto">
            <a:xfrm rot="5400000">
              <a:off x="7123781" y="2004985"/>
              <a:ext cx="612934" cy="345002"/>
            </a:xfrm>
            <a:prstGeom prst="downArrow">
              <a:avLst>
                <a:gd name="adj1" fmla="val 56139"/>
                <a:gd name="adj2" fmla="val 67551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7461112" y="2016092"/>
              <a:ext cx="920888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KKNI</a:t>
              </a:r>
              <a:endPara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4889603" y="1955340"/>
            <a:ext cx="330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Black" pitchFamily="34" charset="0"/>
              </a:rPr>
              <a:t>KOMPETENSI LULUSAN</a:t>
            </a:r>
            <a:endParaRPr lang="en-US" sz="1600" b="1" dirty="0">
              <a:latin typeface="Arial Black" pitchFamily="34" charset="0"/>
            </a:endParaRPr>
          </a:p>
        </p:txBody>
      </p:sp>
      <p:sp>
        <p:nvSpPr>
          <p:cNvPr id="59" name="AutoShape 30"/>
          <p:cNvSpPr>
            <a:spLocks noChangeArrowheads="1"/>
          </p:cNvSpPr>
          <p:nvPr/>
        </p:nvSpPr>
        <p:spPr bwMode="auto">
          <a:xfrm rot="376083" flipH="1">
            <a:off x="5377231" y="3993482"/>
            <a:ext cx="904781" cy="79768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3 w 21600"/>
              <a:gd name="T19" fmla="*/ 3164 h 21600"/>
              <a:gd name="T20" fmla="*/ 18427 w 21600"/>
              <a:gd name="T21" fmla="*/ 18436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563" y="10817"/>
                </a:moveTo>
                <a:cubicBezTo>
                  <a:pt x="17563" y="10811"/>
                  <a:pt x="17564" y="10805"/>
                  <a:pt x="17564" y="10800"/>
                </a:cubicBezTo>
                <a:cubicBezTo>
                  <a:pt x="17564" y="8847"/>
                  <a:pt x="16719" y="6989"/>
                  <a:pt x="15249" y="5705"/>
                </a:cubicBezTo>
                <a:lnTo>
                  <a:pt x="17903" y="2665"/>
                </a:lnTo>
                <a:cubicBezTo>
                  <a:pt x="20252" y="4715"/>
                  <a:pt x="21600" y="7681"/>
                  <a:pt x="21600" y="10800"/>
                </a:cubicBezTo>
                <a:cubicBezTo>
                  <a:pt x="21600" y="10809"/>
                  <a:pt x="21599" y="10819"/>
                  <a:pt x="21599" y="10828"/>
                </a:cubicBezTo>
                <a:lnTo>
                  <a:pt x="24299" y="10835"/>
                </a:lnTo>
                <a:lnTo>
                  <a:pt x="19568" y="15541"/>
                </a:lnTo>
                <a:lnTo>
                  <a:pt x="14863" y="10810"/>
                </a:lnTo>
                <a:lnTo>
                  <a:pt x="17563" y="108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0128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2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29379" grpId="0"/>
      <p:bldP spid="229383" grpId="0"/>
      <p:bldP spid="229384" grpId="0"/>
      <p:bldP spid="229385" grpId="0" animBg="1"/>
      <p:bldP spid="229397" grpId="0" animBg="1"/>
      <p:bldP spid="229410" grpId="0" animBg="1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2037645" y="838200"/>
            <a:ext cx="4972050" cy="5715000"/>
          </a:xfrm>
          <a:prstGeom prst="rect">
            <a:avLst/>
          </a:prstGeom>
          <a:solidFill>
            <a:srgbClr val="EFECBF"/>
          </a:solidFill>
          <a:ln>
            <a:solidFill>
              <a:srgbClr val="F0F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7662" y="657074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smtClean="0">
                <a:solidFill>
                  <a:prstClr val="black"/>
                </a:solidFill>
              </a:rPr>
              <a:t>endrotomoits@yahoo.com</a:t>
            </a:r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101" name="Text Box 36"/>
          <p:cNvSpPr txBox="1">
            <a:spLocks noChangeArrowheads="1"/>
          </p:cNvSpPr>
          <p:nvPr/>
        </p:nvSpPr>
        <p:spPr bwMode="auto">
          <a:xfrm>
            <a:off x="2146736" y="228601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smtClean="0">
                <a:ln w="11430"/>
                <a:solidFill>
                  <a:srgbClr val="EEECE1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Kurikulum Pendidikan Tinggi</a:t>
            </a:r>
            <a:endParaRPr lang="en-US" sz="2400" b="1" dirty="0">
              <a:ln w="11430"/>
              <a:solidFill>
                <a:srgbClr val="EEECE1">
                  <a:lumMod val="2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9" name="AutoShape 21"/>
          <p:cNvSpPr>
            <a:spLocks noChangeArrowheads="1"/>
          </p:cNvSpPr>
          <p:nvPr/>
        </p:nvSpPr>
        <p:spPr bwMode="auto">
          <a:xfrm rot="5400000" flipV="1">
            <a:off x="3233792" y="5856334"/>
            <a:ext cx="619016" cy="228599"/>
          </a:xfrm>
          <a:prstGeom prst="downArrow">
            <a:avLst>
              <a:gd name="adj1" fmla="val 53778"/>
              <a:gd name="adj2" fmla="val 80554"/>
            </a:avLst>
          </a:prstGeom>
          <a:solidFill>
            <a:srgbClr val="FBF697"/>
          </a:solidFill>
          <a:ln w="9525" algn="ctr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AutoShape 21"/>
          <p:cNvSpPr>
            <a:spLocks noChangeArrowheads="1"/>
          </p:cNvSpPr>
          <p:nvPr/>
        </p:nvSpPr>
        <p:spPr bwMode="auto">
          <a:xfrm rot="5400000">
            <a:off x="4866675" y="5860790"/>
            <a:ext cx="619016" cy="204297"/>
          </a:xfrm>
          <a:prstGeom prst="downArrow">
            <a:avLst>
              <a:gd name="adj1" fmla="val 53778"/>
              <a:gd name="adj2" fmla="val 80554"/>
            </a:avLst>
          </a:prstGeom>
          <a:solidFill>
            <a:srgbClr val="FBF697"/>
          </a:solidFill>
          <a:ln w="9525" algn="ctr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 rot="10800000" flipV="1">
            <a:off x="7124700" y="1015237"/>
            <a:ext cx="1828800" cy="762000"/>
          </a:xfrm>
          <a:prstGeom prst="homePlate">
            <a:avLst>
              <a:gd name="adj" fmla="val 375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400" b="1" smtClean="0">
                <a:solidFill>
                  <a:srgbClr val="FFFF00"/>
                </a:solidFill>
                <a:latin typeface="Arial" pitchFamily="34" charset="0"/>
              </a:rPr>
              <a:t>Masukan  </a:t>
            </a:r>
            <a:r>
              <a:rPr lang="en-US" sz="1400" b="1" smtClean="0">
                <a:solidFill>
                  <a:prstClr val="white"/>
                </a:solidFill>
                <a:latin typeface="Arial" pitchFamily="34" charset="0"/>
              </a:rPr>
              <a:t>Asosiasi &amp;       Stake holders</a:t>
            </a:r>
          </a:p>
        </p:txBody>
      </p:sp>
      <p:sp>
        <p:nvSpPr>
          <p:cNvPr id="51" name="Pentagon 50"/>
          <p:cNvSpPr/>
          <p:nvPr/>
        </p:nvSpPr>
        <p:spPr>
          <a:xfrm>
            <a:off x="152400" y="1037898"/>
            <a:ext cx="1828800" cy="762000"/>
          </a:xfrm>
          <a:prstGeom prst="homePlate">
            <a:avLst>
              <a:gd name="adj" fmla="val 375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Kebijakan </a:t>
            </a:r>
            <a:r>
              <a:rPr lang="en-US" sz="1400" b="1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Universitas &amp; Program Studi </a:t>
            </a:r>
          </a:p>
        </p:txBody>
      </p:sp>
      <p:sp>
        <p:nvSpPr>
          <p:cNvPr id="52" name="Pentagon 51"/>
          <p:cNvSpPr/>
          <p:nvPr/>
        </p:nvSpPr>
        <p:spPr>
          <a:xfrm flipH="1">
            <a:off x="7102039" y="2220320"/>
            <a:ext cx="1841936" cy="659514"/>
          </a:xfrm>
          <a:prstGeom prst="homePlate">
            <a:avLst>
              <a:gd name="adj" fmla="val 375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Tugas</a:t>
            </a:r>
            <a:r>
              <a:rPr lang="en-US" sz="1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Tim  Kurikulum Prodi</a:t>
            </a:r>
          </a:p>
        </p:txBody>
      </p:sp>
      <p:sp>
        <p:nvSpPr>
          <p:cNvPr id="53" name="Pentagon 52"/>
          <p:cNvSpPr/>
          <p:nvPr/>
        </p:nvSpPr>
        <p:spPr>
          <a:xfrm>
            <a:off x="152400" y="3228975"/>
            <a:ext cx="1828800" cy="762000"/>
          </a:xfrm>
          <a:prstGeom prst="homePlate">
            <a:avLst>
              <a:gd name="adj" fmla="val 375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solidFill>
                  <a:prstClr val="white"/>
                </a:solidFill>
                <a:latin typeface="Arial" pitchFamily="34" charset="0"/>
              </a:rPr>
              <a:t>Kelompok Studi/       Bidang studi / Laboratorium</a:t>
            </a:r>
          </a:p>
        </p:txBody>
      </p:sp>
      <p:sp>
        <p:nvSpPr>
          <p:cNvPr id="54" name="Pentagon 53"/>
          <p:cNvSpPr/>
          <p:nvPr/>
        </p:nvSpPr>
        <p:spPr>
          <a:xfrm flipH="1">
            <a:off x="7124700" y="4324350"/>
            <a:ext cx="1828800" cy="762000"/>
          </a:xfrm>
          <a:prstGeom prst="homePlate">
            <a:avLst>
              <a:gd name="adj" fmla="val 375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400" b="1" smtClean="0">
                <a:solidFill>
                  <a:srgbClr val="FFFF00"/>
                </a:solidFill>
                <a:latin typeface="Arial" pitchFamily="34" charset="0"/>
              </a:rPr>
              <a:t>Keterlibatan </a:t>
            </a:r>
            <a:r>
              <a:rPr lang="en-US" sz="1400" b="1" smtClean="0">
                <a:solidFill>
                  <a:prstClr val="white"/>
                </a:solidFill>
                <a:latin typeface="Arial" pitchFamily="34" charset="0"/>
              </a:rPr>
              <a:t>semua dosen prodi</a:t>
            </a:r>
          </a:p>
        </p:txBody>
      </p:sp>
      <p:sp>
        <p:nvSpPr>
          <p:cNvPr id="55" name="Pentagon 54"/>
          <p:cNvSpPr/>
          <p:nvPr/>
        </p:nvSpPr>
        <p:spPr>
          <a:xfrm>
            <a:off x="152400" y="5553075"/>
            <a:ext cx="1828800" cy="762000"/>
          </a:xfrm>
          <a:prstGeom prst="homePlate">
            <a:avLst>
              <a:gd name="adj" fmla="val 375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solidFill>
                  <a:srgbClr val="FFFF00"/>
                </a:solidFill>
                <a:latin typeface="Arial" pitchFamily="34" charset="0"/>
              </a:rPr>
              <a:t>Ketetapan </a:t>
            </a:r>
            <a:r>
              <a:rPr lang="en-US" sz="1400" b="1" smtClean="0">
                <a:solidFill>
                  <a:prstClr val="white"/>
                </a:solidFill>
                <a:latin typeface="Arial" pitchFamily="34" charset="0"/>
              </a:rPr>
              <a:t>Program studi dan Universitas</a:t>
            </a:r>
          </a:p>
        </p:txBody>
      </p:sp>
      <p:sp>
        <p:nvSpPr>
          <p:cNvPr id="56" name="Pentagon 55"/>
          <p:cNvSpPr/>
          <p:nvPr/>
        </p:nvSpPr>
        <p:spPr>
          <a:xfrm flipH="1">
            <a:off x="7115175" y="5534025"/>
            <a:ext cx="1828800" cy="762000"/>
          </a:xfrm>
          <a:prstGeom prst="homePlate">
            <a:avLst>
              <a:gd name="adj" fmla="val 375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400" b="1" smtClean="0">
                <a:solidFill>
                  <a:srgbClr val="FFFF00"/>
                </a:solidFill>
                <a:latin typeface="Arial" pitchFamily="34" charset="0"/>
              </a:rPr>
              <a:t>Tugas</a:t>
            </a:r>
          </a:p>
          <a:p>
            <a:pPr algn="r"/>
            <a:r>
              <a:rPr lang="en-US" sz="1400" b="1" smtClean="0">
                <a:solidFill>
                  <a:prstClr val="white"/>
                </a:solidFill>
                <a:latin typeface="Arial" pitchFamily="34" charset="0"/>
              </a:rPr>
              <a:t>Dosen pengampu mata kuliah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2122311" y="990600"/>
            <a:ext cx="4747652" cy="5334000"/>
            <a:chOff x="2122311" y="990600"/>
            <a:chExt cx="4747652" cy="5334000"/>
          </a:xfrm>
        </p:grpSpPr>
        <p:grpSp>
          <p:nvGrpSpPr>
            <p:cNvPr id="3" name="Group 46"/>
            <p:cNvGrpSpPr/>
            <p:nvPr/>
          </p:nvGrpSpPr>
          <p:grpSpPr>
            <a:xfrm>
              <a:off x="2133600" y="3231976"/>
              <a:ext cx="1229052" cy="717286"/>
              <a:chOff x="5931197" y="3133060"/>
              <a:chExt cx="2109782" cy="766034"/>
            </a:xfrm>
          </p:grpSpPr>
          <p:sp>
            <p:nvSpPr>
              <p:cNvPr id="94" name="Rectangle 2"/>
              <p:cNvSpPr>
                <a:spLocks noChangeArrowheads="1"/>
              </p:cNvSpPr>
              <p:nvPr/>
            </p:nvSpPr>
            <p:spPr bwMode="auto">
              <a:xfrm>
                <a:off x="5931197" y="3133060"/>
                <a:ext cx="2109782" cy="766034"/>
              </a:xfrm>
              <a:prstGeom prst="rect">
                <a:avLst/>
              </a:prstGeom>
              <a:solidFill>
                <a:srgbClr val="FBFB9D"/>
              </a:soli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Text Box 19"/>
              <p:cNvSpPr txBox="1">
                <a:spLocks noChangeArrowheads="1"/>
              </p:cNvSpPr>
              <p:nvPr/>
            </p:nvSpPr>
            <p:spPr bwMode="auto">
              <a:xfrm>
                <a:off x="5938321" y="3193905"/>
                <a:ext cx="2019288" cy="6245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1600" b="1" dirty="0" err="1" smtClean="0">
                    <a:ln w="50800"/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rPr>
                  <a:t>Bahan</a:t>
                </a:r>
                <a:endParaRPr lang="en-US" sz="1600" b="1" dirty="0" smtClean="0">
                  <a:ln w="50800"/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600" b="1" dirty="0" err="1" smtClean="0">
                    <a:ln w="50800"/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rPr>
                  <a:t>kajian</a:t>
                </a:r>
                <a:r>
                  <a:rPr lang="en-US" sz="1600" b="1" dirty="0" smtClean="0">
                    <a:ln w="50800"/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rPr>
                  <a:t> </a:t>
                </a:r>
                <a:endParaRPr lang="en-US" sz="1600" b="1" dirty="0">
                  <a:ln w="50800"/>
                  <a:solidFill>
                    <a:schemeClr val="bg2">
                      <a:lumMod val="10000"/>
                    </a:schemeClr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83"/>
            <p:cNvGrpSpPr/>
            <p:nvPr/>
          </p:nvGrpSpPr>
          <p:grpSpPr>
            <a:xfrm>
              <a:off x="3733800" y="5552390"/>
              <a:ext cx="1245232" cy="772210"/>
              <a:chOff x="3753074" y="5567550"/>
              <a:chExt cx="1752600" cy="815340"/>
            </a:xfrm>
          </p:grpSpPr>
          <p:sp>
            <p:nvSpPr>
              <p:cNvPr id="151" name="Rectangle 2"/>
              <p:cNvSpPr>
                <a:spLocks noChangeArrowheads="1"/>
              </p:cNvSpPr>
              <p:nvPr/>
            </p:nvSpPr>
            <p:spPr bwMode="auto">
              <a:xfrm>
                <a:off x="3753074" y="5567550"/>
                <a:ext cx="1752600" cy="815340"/>
              </a:xfrm>
              <a:prstGeom prst="rect">
                <a:avLst/>
              </a:prstGeom>
              <a:solidFill>
                <a:srgbClr val="C2D383"/>
              </a:soli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9"/>
              <p:cNvSpPr>
                <a:spLocks noChangeArrowheads="1"/>
              </p:cNvSpPr>
              <p:nvPr/>
            </p:nvSpPr>
            <p:spPr bwMode="auto">
              <a:xfrm>
                <a:off x="3951680" y="5690370"/>
                <a:ext cx="1371601" cy="530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Dokumen</a:t>
                </a:r>
                <a:endParaRPr lang="en-US" sz="1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  <a:p>
                <a:pPr algn="ctr"/>
                <a:r>
                  <a:rPr lang="en-US" sz="1600" b="1" dirty="0" err="1" smtClean="0">
                    <a:ln w="11430"/>
                    <a:solidFill>
                      <a:sysClr val="windowText" lastClr="0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kurikulum</a:t>
                </a:r>
                <a:endParaRPr lang="en-US" sz="1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</p:grpSp>
        <p:grpSp>
          <p:nvGrpSpPr>
            <p:cNvPr id="5" name="Group 101"/>
            <p:cNvGrpSpPr/>
            <p:nvPr/>
          </p:nvGrpSpPr>
          <p:grpSpPr>
            <a:xfrm>
              <a:off x="3415197" y="2982967"/>
              <a:ext cx="3442801" cy="966297"/>
              <a:chOff x="5423329" y="2919903"/>
              <a:chExt cx="3442801" cy="966297"/>
            </a:xfrm>
          </p:grpSpPr>
          <p:grpSp>
            <p:nvGrpSpPr>
              <p:cNvPr id="6" name="Group 89"/>
              <p:cNvGrpSpPr/>
              <p:nvPr/>
            </p:nvGrpSpPr>
            <p:grpSpPr>
              <a:xfrm>
                <a:off x="5741932" y="3162300"/>
                <a:ext cx="3124198" cy="723900"/>
                <a:chOff x="6460639" y="3094051"/>
                <a:chExt cx="2384256" cy="723900"/>
              </a:xfrm>
            </p:grpSpPr>
            <p:sp>
              <p:nvSpPr>
                <p:cNvPr id="68" name="Rectangle 14"/>
                <p:cNvSpPr>
                  <a:spLocks noChangeArrowheads="1"/>
                </p:cNvSpPr>
                <p:nvPr/>
              </p:nvSpPr>
              <p:spPr bwMode="auto">
                <a:xfrm>
                  <a:off x="6460639" y="3094051"/>
                  <a:ext cx="2384256" cy="723900"/>
                </a:xfrm>
                <a:prstGeom prst="rect">
                  <a:avLst/>
                </a:prstGeom>
                <a:solidFill>
                  <a:srgbClr val="FBFB9D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EEECE1">
                        <a:lumMod val="25000"/>
                      </a:srgbClr>
                    </a:solidFill>
                  </a:endParaRPr>
                </a:p>
              </p:txBody>
            </p:sp>
            <p:sp>
              <p:nvSpPr>
                <p:cNvPr id="63" name="Rectangle 9"/>
                <p:cNvSpPr>
                  <a:spLocks noChangeArrowheads="1"/>
                </p:cNvSpPr>
                <p:nvPr/>
              </p:nvSpPr>
              <p:spPr bwMode="auto">
                <a:xfrm>
                  <a:off x="6606020" y="3142656"/>
                  <a:ext cx="2151646" cy="59064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cene3d>
                    <a:camera prst="orthographicFront"/>
                    <a:lightRig rig="balanced" dir="t">
                      <a:rot lat="0" lon="0" rev="2100000"/>
                    </a:lightRig>
                  </a:scene3d>
                  <a:sp3d extrusionH="57150" prstMaterial="metal">
                    <a:bevelT w="38100" h="25400"/>
                    <a:contourClr>
                      <a:schemeClr val="bg2"/>
                    </a:contourClr>
                  </a:sp3d>
                </a:bodyPr>
                <a:lstStyle/>
                <a:p>
                  <a:pPr algn="r"/>
                  <a:r>
                    <a:rPr lang="en-US" sz="1600" b="1" smtClean="0">
                      <a:ln w="50800"/>
                      <a:solidFill>
                        <a:sysClr val="windowText" lastClr="000000"/>
                      </a:solidFill>
                      <a:latin typeface="Comic Sans MS" pitchFamily="66" charset="0"/>
                      <a:cs typeface="Arial" charset="0"/>
                    </a:rPr>
                    <a:t>Matriks Capaian</a:t>
                  </a:r>
                </a:p>
                <a:p>
                  <a:pPr algn="r"/>
                  <a:r>
                    <a:rPr lang="en-US" sz="1600" b="1" smtClean="0">
                      <a:ln w="50800"/>
                      <a:solidFill>
                        <a:sysClr val="windowText" lastClr="000000"/>
                      </a:solidFill>
                      <a:latin typeface="Comic Sans MS" pitchFamily="66" charset="0"/>
                      <a:cs typeface="Arial" charset="0"/>
                    </a:rPr>
                    <a:t>pembelajaran-bahan kajian</a:t>
                  </a:r>
                  <a:endParaRPr lang="en-US" sz="1600" b="1">
                    <a:ln w="50800"/>
                    <a:solidFill>
                      <a:sysClr val="windowText" lastClr="000000"/>
                    </a:solidFill>
                    <a:latin typeface="Comic Sans MS" pitchFamily="66" charset="0"/>
                    <a:cs typeface="Arial" charset="0"/>
                  </a:endParaRPr>
                </a:p>
              </p:txBody>
            </p:sp>
          </p:grpSp>
          <p:sp>
            <p:nvSpPr>
              <p:cNvPr id="78" name="AutoShape 21"/>
              <p:cNvSpPr>
                <a:spLocks noChangeArrowheads="1"/>
              </p:cNvSpPr>
              <p:nvPr/>
            </p:nvSpPr>
            <p:spPr bwMode="auto">
              <a:xfrm rot="16200000">
                <a:off x="5215970" y="3427245"/>
                <a:ext cx="619016" cy="204297"/>
              </a:xfrm>
              <a:prstGeom prst="downArrow">
                <a:avLst>
                  <a:gd name="adj1" fmla="val 53778"/>
                  <a:gd name="adj2" fmla="val 80554"/>
                </a:avLst>
              </a:prstGeom>
              <a:solidFill>
                <a:srgbClr val="FBF697"/>
              </a:solidFill>
              <a:ln w="9525" algn="ctr">
                <a:noFill/>
                <a:miter lim="800000"/>
                <a:headEnd/>
                <a:tailEnd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AutoShape 21"/>
              <p:cNvSpPr>
                <a:spLocks noChangeArrowheads="1"/>
              </p:cNvSpPr>
              <p:nvPr/>
            </p:nvSpPr>
            <p:spPr bwMode="auto">
              <a:xfrm>
                <a:off x="7997275" y="2919903"/>
                <a:ext cx="487857" cy="204297"/>
              </a:xfrm>
              <a:prstGeom prst="downArrow">
                <a:avLst>
                  <a:gd name="adj1" fmla="val 53778"/>
                  <a:gd name="adj2" fmla="val 80554"/>
                </a:avLst>
              </a:prstGeom>
              <a:solidFill>
                <a:srgbClr val="FBF697"/>
              </a:solidFill>
              <a:ln w="9525" algn="ctr">
                <a:noFill/>
                <a:miter lim="800000"/>
                <a:headEnd/>
                <a:tailEnd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102"/>
            <p:cNvGrpSpPr/>
            <p:nvPr/>
          </p:nvGrpSpPr>
          <p:grpSpPr>
            <a:xfrm>
              <a:off x="2137748" y="4020228"/>
              <a:ext cx="4707040" cy="1070544"/>
              <a:chOff x="6040578" y="4020228"/>
              <a:chExt cx="2581309" cy="1070544"/>
            </a:xfrm>
          </p:grpSpPr>
          <p:grpSp>
            <p:nvGrpSpPr>
              <p:cNvPr id="8" name="Group 46"/>
              <p:cNvGrpSpPr/>
              <p:nvPr/>
            </p:nvGrpSpPr>
            <p:grpSpPr>
              <a:xfrm>
                <a:off x="6040578" y="4327188"/>
                <a:ext cx="2581309" cy="763584"/>
                <a:chOff x="5697424" y="3976120"/>
                <a:chExt cx="2856065" cy="856356"/>
              </a:xfrm>
            </p:grpSpPr>
            <p:sp>
              <p:nvSpPr>
                <p:cNvPr id="129" name="Rectangle 2"/>
                <p:cNvSpPr>
                  <a:spLocks noChangeArrowheads="1"/>
                </p:cNvSpPr>
                <p:nvPr/>
              </p:nvSpPr>
              <p:spPr bwMode="auto">
                <a:xfrm>
                  <a:off x="5697424" y="3976120"/>
                  <a:ext cx="2856065" cy="856356"/>
                </a:xfrm>
                <a:prstGeom prst="rect">
                  <a:avLst/>
                </a:prstGeom>
                <a:solidFill>
                  <a:srgbClr val="C2D38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914524" y="4076387"/>
                  <a:ext cx="2503488" cy="65582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  <a:scene3d>
                    <a:camera prst="orthographicFront"/>
                    <a:lightRig rig="balanced" dir="t">
                      <a:rot lat="0" lon="0" rev="2100000"/>
                    </a:lightRig>
                  </a:scene3d>
                  <a:sp3d extrusionH="57150" prstMaterial="metal">
                    <a:bevelT w="38100" h="25400"/>
                    <a:contourClr>
                      <a:schemeClr val="bg2"/>
                    </a:contourClr>
                  </a:sp3d>
                </a:bodyPr>
                <a:lstStyle/>
                <a:p>
                  <a:pPr algn="ctr"/>
                  <a:r>
                    <a:rPr lang="en-US" sz="1600" b="1" dirty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Mata </a:t>
                  </a:r>
                  <a:r>
                    <a:rPr lang="en-US" sz="1600" b="1" dirty="0" err="1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kuliah</a:t>
                  </a:r>
                  <a:r>
                    <a:rPr lang="en-US" sz="1600" b="1" dirty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 </a:t>
                  </a:r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&amp; </a:t>
                  </a:r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besarnya</a:t>
                  </a:r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 </a:t>
                  </a:r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sks</a:t>
                  </a:r>
                  <a:endParaRPr lang="en-US" sz="1600" b="1" dirty="0" smtClean="0">
                    <a:ln w="50800"/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endParaRPr>
                </a:p>
                <a:p>
                  <a:pPr algn="ctr"/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(</a:t>
                  </a:r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integrasi</a:t>
                  </a:r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 –</a:t>
                  </a:r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  <a:sym typeface="Wingdings" pitchFamily="2" charset="2"/>
                    </a:rPr>
                    <a:t> </a:t>
                  </a:r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  <a:sym typeface="Wingdings" pitchFamily="2" charset="2"/>
                    </a:rPr>
                    <a:t>konsep</a:t>
                  </a:r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  <a:sym typeface="Wingdings" pitchFamily="2" charset="2"/>
                    </a:rPr>
                    <a:t> </a:t>
                  </a:r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  <a:sym typeface="Wingdings" pitchFamily="2" charset="2"/>
                    </a:rPr>
                    <a:t>sistem</a:t>
                  </a:r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  <a:sym typeface="Wingdings" pitchFamily="2" charset="2"/>
                    </a:rPr>
                    <a:t> </a:t>
                  </a:r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  <a:sym typeface="Wingdings" pitchFamily="2" charset="2"/>
                    </a:rPr>
                    <a:t>blok</a:t>
                  </a:r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  <a:sym typeface="Wingdings" pitchFamily="2" charset="2"/>
                    </a:rPr>
                    <a:t>)</a:t>
                  </a:r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 </a:t>
                  </a:r>
                  <a:endParaRPr lang="en-US" sz="1600" b="1" dirty="0">
                    <a:ln w="50800"/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87" name="AutoShape 21"/>
              <p:cNvSpPr>
                <a:spLocks noChangeArrowheads="1"/>
              </p:cNvSpPr>
              <p:nvPr/>
            </p:nvSpPr>
            <p:spPr bwMode="auto">
              <a:xfrm>
                <a:off x="8147445" y="4020228"/>
                <a:ext cx="272749" cy="246972"/>
              </a:xfrm>
              <a:prstGeom prst="downArrow">
                <a:avLst>
                  <a:gd name="adj1" fmla="val 53778"/>
                  <a:gd name="adj2" fmla="val 80554"/>
                </a:avLst>
              </a:prstGeom>
              <a:solidFill>
                <a:srgbClr val="FBF697"/>
              </a:solidFill>
              <a:ln w="9525" algn="ctr">
                <a:noFill/>
                <a:miter lim="800000"/>
                <a:headEnd/>
                <a:tailEnd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109"/>
            <p:cNvGrpSpPr/>
            <p:nvPr/>
          </p:nvGrpSpPr>
          <p:grpSpPr>
            <a:xfrm>
              <a:off x="5334001" y="5224132"/>
              <a:ext cx="1535962" cy="1100468"/>
              <a:chOff x="6446210" y="5224132"/>
              <a:chExt cx="2188831" cy="1100468"/>
            </a:xfrm>
          </p:grpSpPr>
          <p:grpSp>
            <p:nvGrpSpPr>
              <p:cNvPr id="10" name="Group 149"/>
              <p:cNvGrpSpPr/>
              <p:nvPr/>
            </p:nvGrpSpPr>
            <p:grpSpPr>
              <a:xfrm>
                <a:off x="6446210" y="5552390"/>
                <a:ext cx="2188831" cy="772210"/>
                <a:chOff x="6641140" y="6032450"/>
                <a:chExt cx="2188831" cy="772210"/>
              </a:xfrm>
            </p:grpSpPr>
            <p:sp>
              <p:nvSpPr>
                <p:cNvPr id="148" name="Rectangle 2"/>
                <p:cNvSpPr>
                  <a:spLocks noChangeArrowheads="1"/>
                </p:cNvSpPr>
                <p:nvPr/>
              </p:nvSpPr>
              <p:spPr bwMode="auto">
                <a:xfrm>
                  <a:off x="6641140" y="6032450"/>
                  <a:ext cx="2188831" cy="772210"/>
                </a:xfrm>
                <a:prstGeom prst="rect">
                  <a:avLst/>
                </a:prstGeom>
                <a:solidFill>
                  <a:srgbClr val="C2D38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Rectangle 5"/>
                <p:cNvSpPr>
                  <a:spLocks noChangeArrowheads="1"/>
                </p:cNvSpPr>
                <p:nvPr/>
              </p:nvSpPr>
              <p:spPr bwMode="auto">
                <a:xfrm>
                  <a:off x="6663606" y="6111719"/>
                  <a:ext cx="2130496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>
                  <a:spAutoFit/>
                  <a:scene3d>
                    <a:camera prst="orthographicFront"/>
                    <a:lightRig rig="balanced" dir="t">
                      <a:rot lat="0" lon="0" rev="2100000"/>
                    </a:lightRig>
                  </a:scene3d>
                  <a:sp3d extrusionH="57150" prstMaterial="metal">
                    <a:bevelT w="38100" h="25400"/>
                    <a:contourClr>
                      <a:schemeClr val="bg2"/>
                    </a:contourClr>
                  </a:sp3d>
                </a:bodyPr>
                <a:lstStyle/>
                <a:p>
                  <a:pPr algn="ctr"/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Rencana</a:t>
                  </a:r>
                  <a:endParaRPr lang="en-US" sz="1600" b="1" dirty="0" smtClean="0">
                    <a:ln w="50800"/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endParaRPr>
                </a:p>
                <a:p>
                  <a:pPr algn="ctr"/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Pembelajaran</a:t>
                  </a:r>
                  <a:r>
                    <a:rPr lang="en-US" sz="1600" b="1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</a:rPr>
                    <a:t> </a:t>
                  </a:r>
                  <a:endParaRPr lang="en-US" sz="1600" b="1" dirty="0">
                    <a:ln w="50800"/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88" name="AutoShape 21"/>
              <p:cNvSpPr>
                <a:spLocks noChangeArrowheads="1"/>
              </p:cNvSpPr>
              <p:nvPr/>
            </p:nvSpPr>
            <p:spPr bwMode="auto">
              <a:xfrm>
                <a:off x="7358315" y="5224132"/>
                <a:ext cx="716732" cy="228600"/>
              </a:xfrm>
              <a:prstGeom prst="downArrow">
                <a:avLst>
                  <a:gd name="adj1" fmla="val 53778"/>
                  <a:gd name="adj2" fmla="val 80554"/>
                </a:avLst>
              </a:prstGeom>
              <a:solidFill>
                <a:srgbClr val="FBF697"/>
              </a:solidFill>
              <a:ln w="9525" algn="ctr">
                <a:noFill/>
                <a:miter lim="800000"/>
                <a:headEnd/>
                <a:tailEnd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57"/>
            <p:cNvGrpSpPr/>
            <p:nvPr/>
          </p:nvGrpSpPr>
          <p:grpSpPr>
            <a:xfrm>
              <a:off x="2155968" y="5198144"/>
              <a:ext cx="1210257" cy="1110690"/>
              <a:chOff x="2155968" y="5213910"/>
              <a:chExt cx="1210257" cy="1110690"/>
            </a:xfrm>
          </p:grpSpPr>
          <p:grpSp>
            <p:nvGrpSpPr>
              <p:cNvPr id="12" name="Group 46"/>
              <p:cNvGrpSpPr/>
              <p:nvPr/>
            </p:nvGrpSpPr>
            <p:grpSpPr>
              <a:xfrm>
                <a:off x="2155968" y="5558707"/>
                <a:ext cx="1210257" cy="765893"/>
                <a:chOff x="5574992" y="4236782"/>
                <a:chExt cx="1365551" cy="827993"/>
              </a:xfrm>
            </p:grpSpPr>
            <p:sp>
              <p:nvSpPr>
                <p:cNvPr id="108" name="Rectangle 2"/>
                <p:cNvSpPr>
                  <a:spLocks noChangeArrowheads="1"/>
                </p:cNvSpPr>
                <p:nvPr/>
              </p:nvSpPr>
              <p:spPr bwMode="auto">
                <a:xfrm>
                  <a:off x="5574992" y="4236782"/>
                  <a:ext cx="1353839" cy="827993"/>
                </a:xfrm>
                <a:prstGeom prst="rect">
                  <a:avLst/>
                </a:prstGeom>
                <a:solidFill>
                  <a:srgbClr val="C2D38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Rectangle 9"/>
                <p:cNvSpPr>
                  <a:spLocks noChangeArrowheads="1"/>
                </p:cNvSpPr>
                <p:nvPr/>
              </p:nvSpPr>
              <p:spPr bwMode="auto">
                <a:xfrm>
                  <a:off x="5586397" y="4304424"/>
                  <a:ext cx="1354146" cy="6858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cene3d>
                    <a:camera prst="orthographicFront"/>
                    <a:lightRig rig="balanced" dir="t">
                      <a:rot lat="0" lon="0" rev="2100000"/>
                    </a:lightRig>
                  </a:scene3d>
                  <a:sp3d extrusionH="57150" prstMaterial="metal">
                    <a:bevelT w="38100" h="25400"/>
                    <a:contourClr>
                      <a:schemeClr val="bg2"/>
                    </a:contourClr>
                  </a:sp3d>
                </a:bodyPr>
                <a:lstStyle/>
                <a:p>
                  <a:pPr algn="ctr"/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  <a:cs typeface="Arial" charset="0"/>
                    </a:rPr>
                    <a:t>Struktur</a:t>
                  </a:r>
                  <a:endParaRPr lang="en-US" sz="1600" b="1" dirty="0" smtClean="0">
                    <a:ln w="50800"/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Arial" charset="0"/>
                  </a:endParaRPr>
                </a:p>
                <a:p>
                  <a:pPr algn="ctr"/>
                  <a:r>
                    <a:rPr lang="en-US" sz="1600" b="1" dirty="0" err="1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latin typeface="Comic Sans MS" pitchFamily="66" charset="0"/>
                      <a:cs typeface="Arial" charset="0"/>
                    </a:rPr>
                    <a:t>kurikulum</a:t>
                  </a:r>
                  <a:endParaRPr lang="en-US" sz="1600" b="1" dirty="0">
                    <a:ln w="50800"/>
                    <a:solidFill>
                      <a:schemeClr val="bg2">
                        <a:lumMod val="10000"/>
                      </a:schemeClr>
                    </a:solidFill>
                    <a:latin typeface="Comic Sans MS" pitchFamily="66" charset="0"/>
                    <a:cs typeface="Arial" charset="0"/>
                  </a:endParaRPr>
                </a:p>
              </p:txBody>
            </p:sp>
          </p:grpSp>
          <p:sp>
            <p:nvSpPr>
              <p:cNvPr id="93" name="AutoShape 21"/>
              <p:cNvSpPr>
                <a:spLocks noChangeArrowheads="1"/>
              </p:cNvSpPr>
              <p:nvPr/>
            </p:nvSpPr>
            <p:spPr bwMode="auto">
              <a:xfrm>
                <a:off x="2590800" y="5213910"/>
                <a:ext cx="487857" cy="204297"/>
              </a:xfrm>
              <a:prstGeom prst="downArrow">
                <a:avLst>
                  <a:gd name="adj1" fmla="val 53778"/>
                  <a:gd name="adj2" fmla="val 80554"/>
                </a:avLst>
              </a:prstGeom>
              <a:solidFill>
                <a:srgbClr val="FBF697"/>
              </a:solidFill>
              <a:ln w="9525" algn="ctr">
                <a:noFill/>
                <a:miter lim="800000"/>
                <a:headEnd/>
                <a:tailEnd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68"/>
            <p:cNvGrpSpPr/>
            <p:nvPr/>
          </p:nvGrpSpPr>
          <p:grpSpPr>
            <a:xfrm>
              <a:off x="3733800" y="1945944"/>
              <a:ext cx="3124200" cy="966297"/>
              <a:chOff x="3886198" y="3135367"/>
              <a:chExt cx="3124200" cy="966297"/>
            </a:xfrm>
          </p:grpSpPr>
          <p:grpSp>
            <p:nvGrpSpPr>
              <p:cNvPr id="14" name="Group 101"/>
              <p:cNvGrpSpPr/>
              <p:nvPr/>
            </p:nvGrpSpPr>
            <p:grpSpPr>
              <a:xfrm>
                <a:off x="3886198" y="3135367"/>
                <a:ext cx="3124200" cy="966297"/>
                <a:chOff x="5741930" y="2919903"/>
                <a:chExt cx="3124200" cy="966297"/>
              </a:xfrm>
            </p:grpSpPr>
            <p:sp>
              <p:nvSpPr>
                <p:cNvPr id="62" name="Rectangle 14"/>
                <p:cNvSpPr>
                  <a:spLocks noChangeArrowheads="1"/>
                </p:cNvSpPr>
                <p:nvPr/>
              </p:nvSpPr>
              <p:spPr bwMode="auto">
                <a:xfrm>
                  <a:off x="5741930" y="3162300"/>
                  <a:ext cx="3124200" cy="723900"/>
                </a:xfrm>
                <a:prstGeom prst="rect">
                  <a:avLst/>
                </a:prstGeom>
                <a:solidFill>
                  <a:srgbClr val="FBFB9D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EEECE1">
                        <a:lumMod val="25000"/>
                      </a:srgbClr>
                    </a:solidFill>
                  </a:endParaRPr>
                </a:p>
              </p:txBody>
            </p:sp>
            <p:sp>
              <p:nvSpPr>
                <p:cNvPr id="61" name="AutoShape 21"/>
                <p:cNvSpPr>
                  <a:spLocks noChangeArrowheads="1"/>
                </p:cNvSpPr>
                <p:nvPr/>
              </p:nvSpPr>
              <p:spPr bwMode="auto">
                <a:xfrm>
                  <a:off x="7997273" y="2919903"/>
                  <a:ext cx="487857" cy="204297"/>
                </a:xfrm>
                <a:prstGeom prst="downArrow">
                  <a:avLst>
                    <a:gd name="adj1" fmla="val 53778"/>
                    <a:gd name="adj2" fmla="val 80554"/>
                  </a:avLst>
                </a:prstGeom>
                <a:solidFill>
                  <a:srgbClr val="FBF697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5" name="Rectangle 27"/>
              <p:cNvSpPr>
                <a:spLocks noChangeArrowheads="1"/>
              </p:cNvSpPr>
              <p:nvPr/>
            </p:nvSpPr>
            <p:spPr bwMode="auto">
              <a:xfrm>
                <a:off x="4406204" y="3380095"/>
                <a:ext cx="2451796" cy="68580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marL="171450" algn="r">
                  <a:defRPr/>
                </a:pPr>
                <a:r>
                  <a:rPr lang="en-US" sz="1600" b="1" smtClean="0">
                    <a:ln/>
                    <a:solidFill>
                      <a:sysClr val="windowText" lastClr="000000"/>
                    </a:solidFill>
                    <a:latin typeface="Comic Sans MS" pitchFamily="66" charset="0"/>
                    <a:cs typeface="Arial" pitchFamily="34" charset="0"/>
                  </a:rPr>
                  <a:t>Rumusan</a:t>
                </a:r>
              </a:p>
              <a:p>
                <a:pPr marL="171450" algn="r">
                  <a:defRPr/>
                </a:pPr>
                <a:r>
                  <a:rPr lang="en-US" sz="1600" b="1" smtClean="0">
                    <a:ln/>
                    <a:solidFill>
                      <a:sysClr val="windowText" lastClr="000000"/>
                    </a:solidFill>
                    <a:latin typeface="Comic Sans MS" pitchFamily="66" charset="0"/>
                    <a:cs typeface="Arial" pitchFamily="34" charset="0"/>
                  </a:rPr>
                  <a:t>Capaian pembelajaran</a:t>
                </a:r>
                <a:endParaRPr lang="en-US" sz="1600" b="1">
                  <a:ln/>
                  <a:solidFill>
                    <a:sysClr val="windowText" lastClr="000000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69" name="Rectangle 27"/>
            <p:cNvSpPr>
              <a:spLocks noChangeArrowheads="1"/>
            </p:cNvSpPr>
            <p:nvPr/>
          </p:nvSpPr>
          <p:spPr bwMode="auto">
            <a:xfrm>
              <a:off x="5568104" y="990600"/>
              <a:ext cx="1281430" cy="838200"/>
            </a:xfrm>
            <a:prstGeom prst="rect">
              <a:avLst/>
            </a:prstGeom>
            <a:solidFill>
              <a:srgbClr val="FBFB9D"/>
            </a:solidFill>
            <a:ln w="1905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/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Profil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/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lulusan</a:t>
              </a:r>
              <a:endParaRPr kumimoji="0" lang="en-US" sz="1800" b="1" i="0" u="none" strike="noStrike" kern="0" cap="none" spc="0" normalizeH="0" baseline="0" noProof="0">
                <a:ln/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endParaRPr>
            </a:p>
          </p:txBody>
        </p:sp>
        <p:grpSp>
          <p:nvGrpSpPr>
            <p:cNvPr id="15" name="Group 37"/>
            <p:cNvGrpSpPr/>
            <p:nvPr/>
          </p:nvGrpSpPr>
          <p:grpSpPr>
            <a:xfrm>
              <a:off x="2122311" y="990600"/>
              <a:ext cx="3160844" cy="838200"/>
              <a:chOff x="5497938" y="1098552"/>
              <a:chExt cx="3528209" cy="838200"/>
            </a:xfrm>
          </p:grpSpPr>
          <p:grpSp>
            <p:nvGrpSpPr>
              <p:cNvPr id="16" name="Group 13"/>
              <p:cNvGrpSpPr>
                <a:grpSpLocks/>
              </p:cNvGrpSpPr>
              <p:nvPr/>
            </p:nvGrpSpPr>
            <p:grpSpPr bwMode="auto">
              <a:xfrm>
                <a:off x="5497938" y="1098552"/>
                <a:ext cx="3528209" cy="838200"/>
                <a:chOff x="793" y="518"/>
                <a:chExt cx="2137" cy="528"/>
              </a:xfrm>
            </p:grpSpPr>
            <p:sp>
              <p:nvSpPr>
                <p:cNvPr id="75" name="Rectangle 14"/>
                <p:cNvSpPr>
                  <a:spLocks noChangeArrowheads="1"/>
                </p:cNvSpPr>
                <p:nvPr/>
              </p:nvSpPr>
              <p:spPr bwMode="auto">
                <a:xfrm>
                  <a:off x="793" y="518"/>
                  <a:ext cx="2137" cy="528"/>
                </a:xfrm>
                <a:prstGeom prst="rect">
                  <a:avLst/>
                </a:prstGeom>
                <a:solidFill>
                  <a:srgbClr val="FBFB9D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Rectangle 15"/>
                <p:cNvSpPr>
                  <a:spLocks noChangeArrowheads="1"/>
                </p:cNvSpPr>
                <p:nvPr/>
              </p:nvSpPr>
              <p:spPr bwMode="auto">
                <a:xfrm>
                  <a:off x="1618" y="587"/>
                  <a:ext cx="1288" cy="3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  <a:scene3d>
                    <a:camera prst="orthographicFront"/>
                    <a:lightRig rig="balanced" dir="t">
                      <a:rot lat="0" lon="0" rev="2100000"/>
                    </a:lightRig>
                  </a:scene3d>
                  <a:sp3d extrusionH="57150" prstMaterial="metal">
                    <a:bevelT w="38100" h="25400"/>
                    <a:contourClr>
                      <a:schemeClr val="bg2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Tracer study </a:t>
                  </a:r>
                  <a:r>
                    <a:rPr kumimoji="0" lang="en-US" sz="1600" b="1" i="0" u="none" strike="noStrike" kern="0" cap="none" spc="0" normalizeH="0" baseline="0" noProof="0" dirty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-</a:t>
                  </a:r>
                  <a:r>
                    <a:rPr kumimoji="0" lang="en-US" sz="1600" b="1" i="0" u="none" strike="noStrike" kern="0" cap="none" spc="0" normalizeH="0" baseline="0" noProof="0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 need assessment </a:t>
                  </a:r>
                  <a:endParaRPr kumimoji="0" lang="en-US" sz="1600" b="1" i="0" u="none" strike="noStrike" kern="0" cap="none" spc="0" normalizeH="0" baseline="0" noProof="0" dirty="0">
                    <a:ln w="50800"/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  <a:sym typeface="Wingdings" pitchFamily="2" charset="2"/>
                  </a:endParaRPr>
                </a:p>
              </p:txBody>
            </p:sp>
            <p:sp>
              <p:nvSpPr>
                <p:cNvPr id="77" name="Rectangle 16"/>
                <p:cNvSpPr>
                  <a:spLocks noChangeArrowheads="1"/>
                </p:cNvSpPr>
                <p:nvPr/>
              </p:nvSpPr>
              <p:spPr bwMode="auto">
                <a:xfrm>
                  <a:off x="847" y="585"/>
                  <a:ext cx="627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  <a:scene3d>
                    <a:camera prst="orthographicFront"/>
                    <a:lightRig rig="balanced" dir="t">
                      <a:rot lat="0" lon="0" rev="2100000"/>
                    </a:lightRig>
                  </a:scene3d>
                  <a:sp3d extrusionH="57150" prstMaterial="metal">
                    <a:bevelT w="38100" h="25400"/>
                    <a:contourClr>
                      <a:schemeClr val="bg2"/>
                    </a:contourClr>
                  </a:sp3d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err="1">
                      <a:ln w="50800"/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Analisis</a:t>
                  </a:r>
                  <a:r>
                    <a:rPr kumimoji="0" lang="en-US" sz="1600" b="1" i="0" u="none" strike="noStrike" kern="0" cap="none" spc="0" normalizeH="0" baseline="0" noProof="0" dirty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 </a:t>
                  </a:r>
                  <a:r>
                    <a:rPr kumimoji="0" lang="en-US" sz="1600" b="1" i="0" u="none" strike="noStrike" kern="0" cap="none" spc="0" normalizeH="0" baseline="0" noProof="0" dirty="0" smtClean="0">
                      <a:ln w="50800"/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SWOT </a:t>
                  </a:r>
                  <a:endParaRPr kumimoji="0" lang="en-US" sz="1600" b="1" i="0" u="none" strike="noStrike" kern="0" cap="none" spc="0" normalizeH="0" baseline="0" noProof="0" dirty="0">
                    <a:ln w="50800"/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  <a:sym typeface="Wingdings" pitchFamily="2" charset="2"/>
                  </a:endParaRPr>
                </a:p>
              </p:txBody>
            </p:sp>
          </p:grpSp>
          <p:sp>
            <p:nvSpPr>
              <p:cNvPr id="73" name="Rectangle 16"/>
              <p:cNvSpPr>
                <a:spLocks noChangeArrowheads="1"/>
              </p:cNvSpPr>
              <p:nvPr/>
            </p:nvSpPr>
            <p:spPr bwMode="auto">
              <a:xfrm>
                <a:off x="6581041" y="1313921"/>
                <a:ext cx="42081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50800"/>
                    <a:solidFill>
                      <a:srgbClr val="4A452A"/>
                    </a:solidFill>
                    <a:effectLst/>
                    <a:uLnTx/>
                    <a:uFillTx/>
                    <a:latin typeface="Comic Sans MS" pitchFamily="66" charset="0"/>
                  </a:rPr>
                  <a:t>&amp; </a:t>
                </a:r>
                <a:endParaRPr kumimoji="0" lang="en-US" sz="2000" b="1" i="0" u="none" strike="noStrike" kern="0" cap="none" spc="0" normalizeH="0" baseline="0" noProof="0" dirty="0">
                  <a:ln w="50800"/>
                  <a:solidFill>
                    <a:srgbClr val="4A452A"/>
                  </a:solidFill>
                  <a:effectLst/>
                  <a:uLnTx/>
                  <a:uFillTx/>
                  <a:latin typeface="Comic Sans MS" pitchFamily="66" charset="0"/>
                  <a:sym typeface="Wingdings" pitchFamily="2" charset="2"/>
                </a:endParaRPr>
              </a:p>
            </p:txBody>
          </p:sp>
        </p:grpSp>
        <p:sp>
          <p:nvSpPr>
            <p:cNvPr id="79" name="AutoShape 21"/>
            <p:cNvSpPr>
              <a:spLocks noChangeArrowheads="1"/>
            </p:cNvSpPr>
            <p:nvPr/>
          </p:nvSpPr>
          <p:spPr bwMode="auto">
            <a:xfrm rot="16200000">
              <a:off x="5112529" y="1274160"/>
              <a:ext cx="619016" cy="204297"/>
            </a:xfrm>
            <a:prstGeom prst="downArrow">
              <a:avLst>
                <a:gd name="adj1" fmla="val 53778"/>
                <a:gd name="adj2" fmla="val 80554"/>
              </a:avLst>
            </a:prstGeom>
            <a:solidFill>
              <a:srgbClr val="FBF697"/>
            </a:solidFill>
            <a:ln w="9525" algn="ctr">
              <a:noFill/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57"/>
          <p:cNvGrpSpPr/>
          <p:nvPr/>
        </p:nvGrpSpPr>
        <p:grpSpPr>
          <a:xfrm>
            <a:off x="2133600" y="2209800"/>
            <a:ext cx="1426543" cy="916280"/>
            <a:chOff x="2133600" y="2162502"/>
            <a:chExt cx="1426543" cy="916280"/>
          </a:xfrm>
        </p:grpSpPr>
        <p:sp>
          <p:nvSpPr>
            <p:cNvPr id="67" name="AutoShape 28"/>
            <p:cNvSpPr>
              <a:spLocks noChangeArrowheads="1"/>
            </p:cNvSpPr>
            <p:nvPr/>
          </p:nvSpPr>
          <p:spPr bwMode="auto">
            <a:xfrm>
              <a:off x="2455186" y="2850182"/>
              <a:ext cx="484909" cy="228600"/>
            </a:xfrm>
            <a:prstGeom prst="downArrow">
              <a:avLst>
                <a:gd name="adj1" fmla="val 53778"/>
                <a:gd name="adj2" fmla="val 66231"/>
              </a:avLst>
            </a:prstGeom>
            <a:solidFill>
              <a:srgbClr val="FFD757"/>
            </a:solidFill>
            <a:ln w="9525" algn="ctr">
              <a:noFill/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8" name="Group 97"/>
            <p:cNvGrpSpPr/>
            <p:nvPr/>
          </p:nvGrpSpPr>
          <p:grpSpPr>
            <a:xfrm>
              <a:off x="2133600" y="2162502"/>
              <a:ext cx="1426543" cy="656898"/>
              <a:chOff x="3804086" y="2162502"/>
              <a:chExt cx="1426543" cy="656898"/>
            </a:xfrm>
          </p:grpSpPr>
          <p:sp>
            <p:nvSpPr>
              <p:cNvPr id="66" name="Rectangle 14"/>
              <p:cNvSpPr>
                <a:spLocks noChangeArrowheads="1"/>
              </p:cNvSpPr>
              <p:nvPr/>
            </p:nvSpPr>
            <p:spPr bwMode="auto">
              <a:xfrm>
                <a:off x="3804086" y="2162502"/>
                <a:ext cx="1126513" cy="656898"/>
              </a:xfrm>
              <a:prstGeom prst="rect">
                <a:avLst/>
              </a:prstGeom>
              <a:solidFill>
                <a:srgbClr val="FFD03B"/>
              </a:soli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eaLnBrk="0" hangingPunct="0"/>
                <a:r>
                  <a:rPr lang="en-US" sz="1600" b="1" dirty="0" smtClean="0">
                    <a:ln/>
                    <a:solidFill>
                      <a:srgbClr val="EEECE1">
                        <a:lumMod val="25000"/>
                      </a:srgbClr>
                    </a:solidFill>
                    <a:latin typeface="Comic Sans MS" pitchFamily="66" charset="0"/>
                  </a:rPr>
                  <a:t>Level</a:t>
                </a:r>
              </a:p>
              <a:p>
                <a:pPr algn="ctr" eaLnBrk="0" hangingPunct="0"/>
                <a:r>
                  <a:rPr lang="en-US" sz="1600" b="1" dirty="0" smtClean="0">
                    <a:ln/>
                    <a:solidFill>
                      <a:srgbClr val="EEECE1">
                        <a:lumMod val="25000"/>
                      </a:srgbClr>
                    </a:solidFill>
                    <a:latin typeface="Comic Sans MS" pitchFamily="66" charset="0"/>
                  </a:rPr>
                  <a:t>KKNI</a:t>
                </a:r>
                <a:endParaRPr lang="en-US" sz="1600" b="1" dirty="0">
                  <a:ln/>
                  <a:solidFill>
                    <a:srgbClr val="EEECE1">
                      <a:lumMod val="25000"/>
                    </a:srgbClr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4" name="AutoShape 21"/>
              <p:cNvSpPr>
                <a:spLocks noChangeArrowheads="1"/>
              </p:cNvSpPr>
              <p:nvPr/>
            </p:nvSpPr>
            <p:spPr bwMode="auto">
              <a:xfrm rot="16200000">
                <a:off x="4847110" y="2376211"/>
                <a:ext cx="562742" cy="204297"/>
              </a:xfrm>
              <a:prstGeom prst="downArrow">
                <a:avLst>
                  <a:gd name="adj1" fmla="val 53778"/>
                  <a:gd name="adj2" fmla="val 80554"/>
                </a:avLst>
              </a:prstGeom>
              <a:solidFill>
                <a:srgbClr val="FFD757"/>
              </a:solidFill>
              <a:ln w="9525" algn="ctr">
                <a:noFill/>
                <a:miter lim="800000"/>
                <a:headEnd/>
                <a:tailEnd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09617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/>
          <p:nvPr/>
        </p:nvGrpSpPr>
        <p:grpSpPr>
          <a:xfrm>
            <a:off x="0" y="2765387"/>
            <a:ext cx="9133367" cy="2503046"/>
            <a:chOff x="10633" y="607313"/>
            <a:chExt cx="9133367" cy="2102549"/>
          </a:xfrm>
        </p:grpSpPr>
        <p:sp>
          <p:nvSpPr>
            <p:cNvPr id="91" name="Rectangle 90"/>
            <p:cNvSpPr/>
            <p:nvPr/>
          </p:nvSpPr>
          <p:spPr>
            <a:xfrm>
              <a:off x="6898733" y="609600"/>
              <a:ext cx="2245267" cy="2100262"/>
            </a:xfrm>
            <a:prstGeom prst="rect">
              <a:avLst/>
            </a:prstGeom>
            <a:solidFill>
              <a:srgbClr val="F1EBD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0633" y="609599"/>
              <a:ext cx="2163763" cy="2100263"/>
            </a:xfrm>
            <a:prstGeom prst="rect">
              <a:avLst/>
            </a:prstGeom>
            <a:solidFill>
              <a:srgbClr val="F1EBD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73925" y="607313"/>
              <a:ext cx="4772026" cy="2100262"/>
            </a:xfrm>
            <a:prstGeom prst="rect">
              <a:avLst/>
            </a:prstGeom>
            <a:solidFill>
              <a:srgbClr val="F1E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8"/>
          <p:cNvGrpSpPr/>
          <p:nvPr/>
        </p:nvGrpSpPr>
        <p:grpSpPr>
          <a:xfrm>
            <a:off x="0" y="5311842"/>
            <a:ext cx="9133367" cy="1354480"/>
            <a:chOff x="10633" y="607313"/>
            <a:chExt cx="9133367" cy="2102549"/>
          </a:xfrm>
        </p:grpSpPr>
        <p:sp>
          <p:nvSpPr>
            <p:cNvPr id="100" name="Rectangle 99"/>
            <p:cNvSpPr/>
            <p:nvPr/>
          </p:nvSpPr>
          <p:spPr>
            <a:xfrm>
              <a:off x="6898733" y="609600"/>
              <a:ext cx="2245267" cy="2100262"/>
            </a:xfrm>
            <a:prstGeom prst="rect">
              <a:avLst/>
            </a:prstGeom>
            <a:solidFill>
              <a:srgbClr val="F1EBD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633" y="609599"/>
              <a:ext cx="2163763" cy="2100263"/>
            </a:xfrm>
            <a:prstGeom prst="rect">
              <a:avLst/>
            </a:prstGeom>
            <a:solidFill>
              <a:srgbClr val="F1EBD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3925" y="607313"/>
              <a:ext cx="4772026" cy="2100262"/>
            </a:xfrm>
            <a:prstGeom prst="rect">
              <a:avLst/>
            </a:prstGeom>
            <a:solidFill>
              <a:srgbClr val="F1E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0633" y="607313"/>
            <a:ext cx="9133367" cy="2102549"/>
            <a:chOff x="10633" y="607313"/>
            <a:chExt cx="9133367" cy="2102549"/>
          </a:xfrm>
        </p:grpSpPr>
        <p:sp>
          <p:nvSpPr>
            <p:cNvPr id="71" name="Rectangle 70"/>
            <p:cNvSpPr/>
            <p:nvPr/>
          </p:nvSpPr>
          <p:spPr>
            <a:xfrm>
              <a:off x="6898733" y="609600"/>
              <a:ext cx="2245267" cy="2100262"/>
            </a:xfrm>
            <a:prstGeom prst="rect">
              <a:avLst/>
            </a:prstGeom>
            <a:solidFill>
              <a:srgbClr val="F1EBD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633" y="609599"/>
              <a:ext cx="2163763" cy="2100263"/>
            </a:xfrm>
            <a:prstGeom prst="rect">
              <a:avLst/>
            </a:prstGeom>
            <a:solidFill>
              <a:srgbClr val="F1EBD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73925" y="607313"/>
              <a:ext cx="4772026" cy="2100262"/>
            </a:xfrm>
            <a:prstGeom prst="rect">
              <a:avLst/>
            </a:prstGeom>
            <a:solidFill>
              <a:srgbClr val="F1E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027" name="TextBox 73"/>
          <p:cNvSpPr txBox="1">
            <a:spLocks noChangeArrowheads="1"/>
          </p:cNvSpPr>
          <p:nvPr/>
        </p:nvSpPr>
        <p:spPr bwMode="auto">
          <a:xfrm>
            <a:off x="1868488" y="127000"/>
            <a:ext cx="5334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70" tIns="42885" rIns="85770" bIns="42885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/>
                <a:solidFill>
                  <a:srgbClr val="D62900"/>
                </a:solidFill>
                <a:latin typeface="Arial Black" pitchFamily="34" charset="0"/>
              </a:rPr>
              <a:t>TAHAPAN PENYUSUNAN KURIKULUM</a:t>
            </a:r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7160403" y="5619750"/>
            <a:ext cx="1808162" cy="738664"/>
            <a:chOff x="7101204" y="5892295"/>
            <a:chExt cx="1768586" cy="734536"/>
          </a:xfrm>
        </p:grpSpPr>
        <p:sp>
          <p:nvSpPr>
            <p:cNvPr id="77" name="TextBox 32"/>
            <p:cNvSpPr txBox="1">
              <a:spLocks noChangeArrowheads="1"/>
            </p:cNvSpPr>
            <p:nvPr/>
          </p:nvSpPr>
          <p:spPr bwMode="auto">
            <a:xfrm>
              <a:off x="7304614" y="5892295"/>
              <a:ext cx="1565176" cy="734536"/>
            </a:xfrm>
            <a:prstGeom prst="rect">
              <a:avLst/>
            </a:prstGeom>
            <a:solidFill>
              <a:srgbClr val="FFCB25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Konsep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Strategi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pembelajaran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79" name="Right Arrow 78"/>
            <p:cNvSpPr/>
            <p:nvPr/>
          </p:nvSpPr>
          <p:spPr bwMode="auto">
            <a:xfrm flipH="1" flipV="1">
              <a:off x="7101204" y="6002795"/>
              <a:ext cx="156828" cy="497268"/>
            </a:xfrm>
            <a:prstGeom prst="rightArrow">
              <a:avLst>
                <a:gd name="adj1" fmla="val 50000"/>
                <a:gd name="adj2" fmla="val 71256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7152615" y="1979625"/>
            <a:ext cx="1835162" cy="492443"/>
            <a:chOff x="6471413" y="1863518"/>
            <a:chExt cx="1835412" cy="491827"/>
          </a:xfrm>
          <a:solidFill>
            <a:srgbClr val="FF8A3B"/>
          </a:solidFill>
        </p:grpSpPr>
        <p:sp>
          <p:nvSpPr>
            <p:cNvPr id="90" name="TextBox 35"/>
            <p:cNvSpPr txBox="1">
              <a:spLocks noChangeArrowheads="1"/>
            </p:cNvSpPr>
            <p:nvPr/>
          </p:nvSpPr>
          <p:spPr bwMode="auto">
            <a:xfrm>
              <a:off x="6679975" y="1863518"/>
              <a:ext cx="1626850" cy="49182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1300" b="1" dirty="0" err="1">
                  <a:ln w="50800"/>
                  <a:solidFill>
                    <a:schemeClr val="bg1"/>
                  </a:solidFill>
                  <a:latin typeface="Arial" pitchFamily="34" charset="0"/>
                </a:rPr>
                <a:t>Deskripsi</a:t>
              </a:r>
              <a:r>
                <a:rPr lang="en-US" sz="1300" b="1" dirty="0">
                  <a:ln w="50800"/>
                  <a:solidFill>
                    <a:schemeClr val="bg1"/>
                  </a:solidFill>
                  <a:latin typeface="Arial" pitchFamily="34" charset="0"/>
                </a:rPr>
                <a:t> </a:t>
              </a:r>
              <a:endParaRPr lang="en-US" sz="1300" b="1" dirty="0" smtClean="0">
                <a:ln w="50800"/>
                <a:solidFill>
                  <a:schemeClr val="bg1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en-US" sz="1300" b="1" dirty="0" smtClean="0">
                  <a:ln w="50800"/>
                  <a:solidFill>
                    <a:schemeClr val="bg1"/>
                  </a:solidFill>
                  <a:latin typeface="Arial" pitchFamily="34" charset="0"/>
                </a:rPr>
                <a:t>KKNI </a:t>
              </a:r>
              <a:r>
                <a:rPr lang="en-US" sz="1300" b="1" dirty="0">
                  <a:ln w="50800"/>
                  <a:solidFill>
                    <a:schemeClr val="bg1"/>
                  </a:solidFill>
                  <a:latin typeface="Arial" pitchFamily="34" charset="0"/>
                </a:rPr>
                <a:t>&amp; </a:t>
              </a:r>
              <a:r>
                <a:rPr lang="en-US" sz="1300" b="1" dirty="0" smtClean="0">
                  <a:ln w="50800"/>
                  <a:solidFill>
                    <a:schemeClr val="bg1"/>
                  </a:solidFill>
                  <a:latin typeface="Arial" pitchFamily="34" charset="0"/>
                </a:rPr>
                <a:t> SNPT</a:t>
              </a:r>
              <a:endParaRPr lang="en-US" sz="1300" b="1" dirty="0">
                <a:ln w="50800"/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93" name="Right Arrow 92"/>
            <p:cNvSpPr/>
            <p:nvPr/>
          </p:nvSpPr>
          <p:spPr>
            <a:xfrm flipH="1" flipV="1">
              <a:off x="6471413" y="1884753"/>
              <a:ext cx="152420" cy="464225"/>
            </a:xfrm>
            <a:prstGeom prst="rightArrow">
              <a:avLst>
                <a:gd name="adj1" fmla="val 50000"/>
                <a:gd name="adj2" fmla="val 712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2209800" y="2573445"/>
            <a:ext cx="4664075" cy="2737520"/>
            <a:chOff x="2209800" y="2520280"/>
            <a:chExt cx="4664075" cy="2737520"/>
          </a:xfrm>
        </p:grpSpPr>
        <p:sp>
          <p:nvSpPr>
            <p:cNvPr id="25" name="Rectangle 24"/>
            <p:cNvSpPr/>
            <p:nvPr/>
          </p:nvSpPr>
          <p:spPr>
            <a:xfrm>
              <a:off x="2209800" y="2724150"/>
              <a:ext cx="4664075" cy="2533650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770" tIns="42885" rIns="85770" bIns="42885"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8" name="Group 72"/>
            <p:cNvGrpSpPr/>
            <p:nvPr/>
          </p:nvGrpSpPr>
          <p:grpSpPr>
            <a:xfrm>
              <a:off x="2286000" y="2520280"/>
              <a:ext cx="4531425" cy="2562052"/>
              <a:chOff x="2286000" y="2520280"/>
              <a:chExt cx="4531425" cy="2562052"/>
            </a:xfrm>
          </p:grpSpPr>
          <p:grpSp>
            <p:nvGrpSpPr>
              <p:cNvPr id="9" name="Group 77"/>
              <p:cNvGrpSpPr>
                <a:grpSpLocks/>
              </p:cNvGrpSpPr>
              <p:nvPr/>
            </p:nvGrpSpPr>
            <p:grpSpPr bwMode="auto">
              <a:xfrm>
                <a:off x="4317347" y="2520280"/>
                <a:ext cx="431377" cy="535807"/>
                <a:chOff x="4196304" y="2812237"/>
                <a:chExt cx="431328" cy="522982"/>
              </a:xfrm>
              <a:solidFill>
                <a:srgbClr val="FAEEBC"/>
              </a:solidFill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4196304" y="3334546"/>
                  <a:ext cx="431328" cy="673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4147237" y="3073728"/>
                  <a:ext cx="522982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71"/>
              <p:cNvGrpSpPr/>
              <p:nvPr/>
            </p:nvGrpSpPr>
            <p:grpSpPr>
              <a:xfrm>
                <a:off x="2286000" y="2819400"/>
                <a:ext cx="4531425" cy="2262932"/>
                <a:chOff x="2286000" y="2819400"/>
                <a:chExt cx="4531425" cy="2262932"/>
              </a:xfrm>
            </p:grpSpPr>
            <p:grpSp>
              <p:nvGrpSpPr>
                <p:cNvPr id="13" name="Group 60"/>
                <p:cNvGrpSpPr>
                  <a:grpSpLocks/>
                </p:cNvGrpSpPr>
                <p:nvPr/>
              </p:nvGrpSpPr>
              <p:grpSpPr bwMode="auto">
                <a:xfrm>
                  <a:off x="2286000" y="2819400"/>
                  <a:ext cx="3276600" cy="2262932"/>
                  <a:chOff x="2164696" y="3069469"/>
                  <a:chExt cx="3276600" cy="2265341"/>
                </a:xfrm>
                <a:solidFill>
                  <a:srgbClr val="FAEEBC"/>
                </a:solidFill>
              </p:grpSpPr>
              <p:sp>
                <p:nvSpPr>
                  <p:cNvPr id="52263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4696" y="3069469"/>
                    <a:ext cx="2031346" cy="1571331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114300">
                      <a:defRPr/>
                    </a:pPr>
                    <a:r>
                      <a:rPr lang="en-US" sz="1600" b="1" dirty="0" err="1" smtClean="0"/>
                      <a:t>Pemilihan</a:t>
                    </a:r>
                    <a:r>
                      <a:rPr lang="en-US" sz="1600" b="1" dirty="0" smtClean="0">
                        <a:latin typeface="+mn-lt"/>
                      </a:rPr>
                      <a:t> </a:t>
                    </a:r>
                    <a:r>
                      <a:rPr lang="en-US" sz="1600" b="1" dirty="0" err="1">
                        <a:latin typeface="+mn-lt"/>
                      </a:rPr>
                      <a:t>bahan</a:t>
                    </a:r>
                    <a:r>
                      <a:rPr lang="en-US" sz="1600" b="1" dirty="0">
                        <a:latin typeface="+mn-lt"/>
                      </a:rPr>
                      <a:t> </a:t>
                    </a:r>
                    <a:r>
                      <a:rPr lang="en-US" sz="1600" b="1" dirty="0" err="1">
                        <a:latin typeface="+mn-lt"/>
                      </a:rPr>
                      <a:t>kajian</a:t>
                    </a:r>
                    <a:r>
                      <a:rPr lang="en-US" sz="1600" b="1" dirty="0">
                        <a:latin typeface="+mn-lt"/>
                      </a:rPr>
                      <a:t> :</a:t>
                    </a:r>
                  </a:p>
                  <a:p>
                    <a:pPr marL="114300">
                      <a:defRPr/>
                    </a:pPr>
                    <a:r>
                      <a:rPr lang="en-US" sz="1600" dirty="0">
                        <a:latin typeface="+mn-lt"/>
                      </a:rPr>
                      <a:t>Tingkat </a:t>
                    </a:r>
                    <a:r>
                      <a:rPr lang="en-US" sz="1600" dirty="0" err="1">
                        <a:latin typeface="+mn-lt"/>
                      </a:rPr>
                      <a:t>keluasan</a:t>
                    </a:r>
                    <a:r>
                      <a:rPr lang="en-US" sz="1600" dirty="0">
                        <a:latin typeface="+mn-lt"/>
                      </a:rPr>
                      <a:t>,</a:t>
                    </a:r>
                  </a:p>
                  <a:p>
                    <a:pPr marL="114300">
                      <a:defRPr/>
                    </a:pPr>
                    <a:r>
                      <a:rPr lang="en-US" sz="1600" dirty="0">
                        <a:latin typeface="+mn-lt"/>
                      </a:rPr>
                      <a:t>Tingkat </a:t>
                    </a:r>
                    <a:r>
                      <a:rPr lang="en-US" sz="1600" dirty="0" err="1">
                        <a:latin typeface="+mn-lt"/>
                      </a:rPr>
                      <a:t>kedalaman</a:t>
                    </a:r>
                    <a:r>
                      <a:rPr lang="en-US" sz="1600" dirty="0">
                        <a:latin typeface="+mn-lt"/>
                      </a:rPr>
                      <a:t>,</a:t>
                    </a:r>
                  </a:p>
                  <a:p>
                    <a:pPr marL="114300">
                      <a:defRPr/>
                    </a:pPr>
                    <a:r>
                      <a:rPr lang="en-US" sz="1600" dirty="0">
                        <a:latin typeface="+mn-lt"/>
                      </a:rPr>
                      <a:t>Tingkat </a:t>
                    </a:r>
                    <a:r>
                      <a:rPr lang="en-US" sz="1600" dirty="0" err="1">
                        <a:latin typeface="+mn-lt"/>
                      </a:rPr>
                      <a:t>kemampuan</a:t>
                    </a:r>
                    <a:r>
                      <a:rPr lang="en-US" sz="1600" dirty="0">
                        <a:latin typeface="+mn-lt"/>
                      </a:rPr>
                      <a:t>  yang </a:t>
                    </a:r>
                    <a:r>
                      <a:rPr lang="en-US" sz="1600" dirty="0" err="1">
                        <a:latin typeface="+mn-lt"/>
                      </a:rPr>
                      <a:t>ingin</a:t>
                    </a:r>
                    <a:r>
                      <a:rPr lang="en-US" sz="1600" dirty="0">
                        <a:latin typeface="+mn-lt"/>
                      </a:rPr>
                      <a:t> </a:t>
                    </a:r>
                    <a:r>
                      <a:rPr lang="en-US" sz="1600" dirty="0" err="1">
                        <a:latin typeface="+mn-lt"/>
                      </a:rPr>
                      <a:t>dicapai</a:t>
                    </a: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52264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6596" y="4749412"/>
                    <a:ext cx="2044700" cy="58539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 err="1">
                        <a:latin typeface="+mn-lt"/>
                      </a:rPr>
                      <a:t>Konsep</a:t>
                    </a:r>
                    <a:r>
                      <a:rPr lang="en-US" sz="1600" b="1">
                        <a:latin typeface="+mn-lt"/>
                      </a:rPr>
                      <a:t> </a:t>
                    </a:r>
                    <a:r>
                      <a:rPr lang="en-US" sz="1600" b="1" smtClean="0">
                        <a:latin typeface="+mn-lt"/>
                      </a:rPr>
                      <a:t>mata kuliah terintegrasi       </a:t>
                    </a:r>
                    <a:endParaRPr lang="en-US" sz="1600" b="1" dirty="0">
                      <a:latin typeface="+mn-lt"/>
                    </a:endParaRPr>
                  </a:p>
                </p:txBody>
              </p:sp>
            </p:grpSp>
            <p:grpSp>
              <p:nvGrpSpPr>
                <p:cNvPr id="14" name="Group 61"/>
                <p:cNvGrpSpPr>
                  <a:grpSpLocks/>
                </p:cNvGrpSpPr>
                <p:nvPr/>
              </p:nvGrpSpPr>
              <p:grpSpPr bwMode="auto">
                <a:xfrm>
                  <a:off x="4760025" y="2843161"/>
                  <a:ext cx="2057400" cy="1513516"/>
                  <a:chOff x="4607189" y="3184148"/>
                  <a:chExt cx="2057400" cy="1482164"/>
                </a:xfrm>
                <a:solidFill>
                  <a:srgbClr val="FAEEBC"/>
                </a:solidFill>
              </p:grpSpPr>
              <p:sp>
                <p:nvSpPr>
                  <p:cNvPr id="52257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7189" y="3184148"/>
                    <a:ext cx="2057400" cy="572662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 dirty="0" err="1">
                        <a:latin typeface="+mn-lt"/>
                      </a:rPr>
                      <a:t>Matriks</a:t>
                    </a:r>
                    <a:r>
                      <a:rPr lang="en-US" sz="1600" b="1" dirty="0">
                        <a:latin typeface="+mn-lt"/>
                      </a:rPr>
                      <a:t> </a:t>
                    </a:r>
                    <a:r>
                      <a:rPr lang="en-US" sz="1600" b="1" dirty="0" smtClean="0"/>
                      <a:t> </a:t>
                    </a:r>
                    <a:r>
                      <a:rPr lang="en-US" sz="1600" b="1" dirty="0" err="1" smtClean="0"/>
                      <a:t>bhn</a:t>
                    </a:r>
                    <a:r>
                      <a:rPr lang="en-US" sz="1600" b="1" dirty="0" smtClean="0"/>
                      <a:t> </a:t>
                    </a:r>
                    <a:r>
                      <a:rPr lang="en-US" sz="1600" b="1" dirty="0" err="1" smtClean="0"/>
                      <a:t>kajian</a:t>
                    </a:r>
                    <a:r>
                      <a:rPr lang="en-US" sz="1600" b="1" dirty="0" smtClean="0"/>
                      <a:t> -</a:t>
                    </a:r>
                  </a:p>
                  <a:p>
                    <a:pPr algn="ctr">
                      <a:defRPr/>
                    </a:pPr>
                    <a:r>
                      <a:rPr lang="en-US" sz="1600" b="1" dirty="0" err="1" smtClean="0"/>
                      <a:t>capaian</a:t>
                    </a:r>
                    <a:r>
                      <a:rPr lang="en-US" sz="1600" b="1" dirty="0" smtClean="0"/>
                      <a:t> </a:t>
                    </a:r>
                    <a:r>
                      <a:rPr lang="en-US" sz="1600" b="1" dirty="0" err="1" smtClean="0"/>
                      <a:t>pembelajaran</a:t>
                    </a:r>
                    <a:r>
                      <a:rPr lang="en-US" sz="1600" b="1" dirty="0" smtClean="0"/>
                      <a:t> </a:t>
                    </a:r>
                    <a:endParaRPr lang="en-US" sz="1600" b="1" dirty="0">
                      <a:latin typeface="+mn-lt"/>
                    </a:endParaRPr>
                  </a:p>
                </p:txBody>
              </p:sp>
              <p:sp>
                <p:nvSpPr>
                  <p:cNvPr id="52258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7189" y="4093650"/>
                    <a:ext cx="2057400" cy="572662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 dirty="0" err="1">
                        <a:latin typeface="+mn-lt"/>
                      </a:rPr>
                      <a:t>Konsep</a:t>
                    </a:r>
                    <a:r>
                      <a:rPr lang="en-US" sz="1600" b="1" dirty="0">
                        <a:latin typeface="+mn-lt"/>
                      </a:rPr>
                      <a:t> </a:t>
                    </a:r>
                    <a:r>
                      <a:rPr lang="en-US" sz="1600" b="1" dirty="0" err="1">
                        <a:latin typeface="+mn-lt"/>
                      </a:rPr>
                      <a:t>mata</a:t>
                    </a:r>
                    <a:r>
                      <a:rPr lang="en-US" sz="1600" b="1" dirty="0">
                        <a:latin typeface="+mn-lt"/>
                      </a:rPr>
                      <a:t> </a:t>
                    </a:r>
                    <a:r>
                      <a:rPr lang="en-US" sz="1600" b="1" dirty="0" err="1">
                        <a:latin typeface="+mn-lt"/>
                      </a:rPr>
                      <a:t>kuliah</a:t>
                    </a:r>
                    <a:r>
                      <a:rPr lang="en-US" sz="1600" b="1" dirty="0">
                        <a:latin typeface="+mn-lt"/>
                      </a:rPr>
                      <a:t> </a:t>
                    </a:r>
                    <a:r>
                      <a:rPr lang="en-US" sz="1600" b="1" dirty="0" err="1" smtClean="0">
                        <a:latin typeface="+mn-lt"/>
                      </a:rPr>
                      <a:t>dan</a:t>
                    </a:r>
                    <a:r>
                      <a:rPr lang="en-US" sz="1600" b="1" dirty="0" smtClean="0">
                        <a:latin typeface="+mn-lt"/>
                      </a:rPr>
                      <a:t> </a:t>
                    </a:r>
                    <a:r>
                      <a:rPr lang="en-US" sz="1600" b="1" dirty="0" err="1">
                        <a:latin typeface="+mn-lt"/>
                      </a:rPr>
                      <a:t>besarnya</a:t>
                    </a:r>
                    <a:r>
                      <a:rPr lang="en-US" sz="1600" b="1" dirty="0">
                        <a:latin typeface="+mn-lt"/>
                      </a:rPr>
                      <a:t> </a:t>
                    </a:r>
                    <a:r>
                      <a:rPr lang="en-US" sz="1600" b="1" dirty="0" err="1">
                        <a:latin typeface="+mn-lt"/>
                      </a:rPr>
                      <a:t>sks</a:t>
                    </a:r>
                    <a:endParaRPr lang="en-US" sz="1600" b="1" dirty="0">
                      <a:latin typeface="+mn-lt"/>
                    </a:endParaRPr>
                  </a:p>
                </p:txBody>
              </p:sp>
              <p:cxnSp>
                <p:nvCxnSpPr>
                  <p:cNvPr id="46" name="Straight Arrow Connector 45"/>
                  <p:cNvCxnSpPr/>
                  <p:nvPr/>
                </p:nvCxnSpPr>
                <p:spPr>
                  <a:xfrm rot="5400000">
                    <a:off x="5752162" y="3913578"/>
                    <a:ext cx="360108" cy="1588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Elbow Connector 112"/>
                <p:cNvCxnSpPr/>
                <p:nvPr/>
              </p:nvCxnSpPr>
              <p:spPr>
                <a:xfrm>
                  <a:off x="3048000" y="4400550"/>
                  <a:ext cx="476250" cy="381000"/>
                </a:xfrm>
                <a:prstGeom prst="bentConnector3">
                  <a:avLst>
                    <a:gd name="adj1" fmla="val -6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Elbow Connector 119"/>
                <p:cNvCxnSpPr/>
                <p:nvPr/>
              </p:nvCxnSpPr>
              <p:spPr>
                <a:xfrm rot="10800000" flipV="1">
                  <a:off x="5562600" y="4381500"/>
                  <a:ext cx="514350" cy="381000"/>
                </a:xfrm>
                <a:prstGeom prst="bentConnector3">
                  <a:avLst>
                    <a:gd name="adj1" fmla="val -1851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" name="Group 73"/>
          <p:cNvGrpSpPr/>
          <p:nvPr/>
        </p:nvGrpSpPr>
        <p:grpSpPr>
          <a:xfrm>
            <a:off x="2971800" y="5163297"/>
            <a:ext cx="3114046" cy="1389982"/>
            <a:chOff x="2948050" y="5139547"/>
            <a:chExt cx="3114046" cy="1389982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948050" y="5466496"/>
              <a:ext cx="3114046" cy="1063033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85770" tIns="42885" rIns="85770" bIns="42885"/>
            <a:lstStyle/>
            <a:p>
              <a:pPr algn="ctr">
                <a:defRPr/>
              </a:pPr>
              <a:endPara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16" name="Group 64"/>
            <p:cNvGrpSpPr>
              <a:grpSpLocks/>
            </p:cNvGrpSpPr>
            <p:nvPr/>
          </p:nvGrpSpPr>
          <p:grpSpPr bwMode="auto">
            <a:xfrm>
              <a:off x="3215018" y="5139547"/>
              <a:ext cx="2590800" cy="994568"/>
              <a:chOff x="1936481" y="5750219"/>
              <a:chExt cx="2590800" cy="990969"/>
            </a:xfrm>
          </p:grpSpPr>
          <p:sp>
            <p:nvSpPr>
              <p:cNvPr id="43039" name="TextBox 31"/>
              <p:cNvSpPr txBox="1">
                <a:spLocks noChangeArrowheads="1"/>
              </p:cNvSpPr>
              <p:nvPr/>
            </p:nvSpPr>
            <p:spPr bwMode="auto">
              <a:xfrm>
                <a:off x="1936481" y="6097194"/>
                <a:ext cx="2590800" cy="643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Arial Narrow" pitchFamily="34" charset="0"/>
                    <a:cs typeface="Arial" charset="0"/>
                  </a:rPr>
                  <a:t>Struktur</a:t>
                </a:r>
                <a:r>
                  <a:rPr lang="en-US" b="1" dirty="0" smtClean="0">
                    <a:latin typeface="Arial Narrow" pitchFamily="34" charset="0"/>
                    <a:cs typeface="Arial" charset="0"/>
                  </a:rPr>
                  <a:t> </a:t>
                </a:r>
                <a:r>
                  <a:rPr lang="en-US" b="1" dirty="0" err="1" smtClean="0">
                    <a:latin typeface="Arial Narrow" pitchFamily="34" charset="0"/>
                    <a:cs typeface="Arial" charset="0"/>
                  </a:rPr>
                  <a:t>kurikulum</a:t>
                </a:r>
                <a:r>
                  <a:rPr lang="en-US" b="1" dirty="0" smtClean="0">
                    <a:latin typeface="Arial Narrow" pitchFamily="34" charset="0"/>
                    <a:cs typeface="Arial" charset="0"/>
                  </a:rPr>
                  <a:t>  &amp;</a:t>
                </a:r>
              </a:p>
              <a:p>
                <a:pPr algn="ctr"/>
                <a:r>
                  <a:rPr lang="en-US" b="1" dirty="0" err="1" smtClean="0">
                    <a:latin typeface="Arial Narrow" pitchFamily="34" charset="0"/>
                    <a:cs typeface="Arial" charset="0"/>
                  </a:rPr>
                  <a:t>Rancangan</a:t>
                </a:r>
                <a:r>
                  <a:rPr lang="en-US" b="1" dirty="0" smtClean="0">
                    <a:latin typeface="Arial Narrow" pitchFamily="34" charset="0"/>
                    <a:cs typeface="Arial" charset="0"/>
                  </a:rPr>
                  <a:t> </a:t>
                </a:r>
                <a:r>
                  <a:rPr lang="en-US" b="1" dirty="0" err="1" smtClean="0">
                    <a:latin typeface="Arial Narrow" pitchFamily="34" charset="0"/>
                    <a:cs typeface="Arial" charset="0"/>
                  </a:rPr>
                  <a:t>pembelajaran</a:t>
                </a:r>
                <a:endParaRPr lang="en-US" sz="2000" b="1" dirty="0">
                  <a:latin typeface="Arial Narrow" pitchFamily="34" charset="0"/>
                  <a:cs typeface="Arial" charset="0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3067498" y="5901275"/>
                <a:ext cx="303699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983921" y="6157991"/>
            <a:ext cx="3057145" cy="33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70" tIns="42885" rIns="85770" bIns="42885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cs typeface="Arial" charset="0"/>
              </a:rPr>
              <a:t>DOKUMEN KURIKULUM BARU</a:t>
            </a:r>
          </a:p>
        </p:txBody>
      </p:sp>
      <p:sp>
        <p:nvSpPr>
          <p:cNvPr id="74" name="Pentagon 73"/>
          <p:cNvSpPr/>
          <p:nvPr/>
        </p:nvSpPr>
        <p:spPr>
          <a:xfrm>
            <a:off x="155570" y="708835"/>
            <a:ext cx="1828800" cy="762000"/>
          </a:xfrm>
          <a:prstGeom prst="homePlate">
            <a:avLst>
              <a:gd name="adj" fmla="val 37500"/>
            </a:avLst>
          </a:prstGeom>
          <a:solidFill>
            <a:srgbClr val="585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Kebijakan </a:t>
            </a:r>
            <a:r>
              <a:rPr lang="en-US" sz="1400" b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Universitas &amp; Program Studi </a:t>
            </a:r>
          </a:p>
        </p:txBody>
      </p:sp>
      <p:grpSp>
        <p:nvGrpSpPr>
          <p:cNvPr id="17" name="Group 59"/>
          <p:cNvGrpSpPr/>
          <p:nvPr/>
        </p:nvGrpSpPr>
        <p:grpSpPr>
          <a:xfrm>
            <a:off x="152401" y="2895600"/>
            <a:ext cx="1831969" cy="2209800"/>
            <a:chOff x="225431" y="2895600"/>
            <a:chExt cx="1831969" cy="2209800"/>
          </a:xfrm>
        </p:grpSpPr>
        <p:grpSp>
          <p:nvGrpSpPr>
            <p:cNvPr id="19" name="Group 59"/>
            <p:cNvGrpSpPr>
              <a:grpSpLocks/>
            </p:cNvGrpSpPr>
            <p:nvPr/>
          </p:nvGrpSpPr>
          <p:grpSpPr bwMode="auto">
            <a:xfrm>
              <a:off x="225431" y="3770189"/>
              <a:ext cx="1814688" cy="510225"/>
              <a:chOff x="323524" y="3076706"/>
              <a:chExt cx="1814686" cy="508962"/>
            </a:xfrm>
            <a:solidFill>
              <a:srgbClr val="666633"/>
            </a:solidFill>
          </p:grpSpPr>
          <p:sp>
            <p:nvSpPr>
              <p:cNvPr id="63" name="TextBox 62"/>
              <p:cNvSpPr txBox="1"/>
              <p:nvPr/>
            </p:nvSpPr>
            <p:spPr>
              <a:xfrm>
                <a:off x="323524" y="3076706"/>
                <a:ext cx="1523998" cy="49122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Peta</a:t>
                </a:r>
                <a:r>
                  <a:rPr lang="en-US" sz="13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</a:t>
                </a:r>
                <a:r>
                  <a:rPr lang="en-US" sz="13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keilmuan</a:t>
                </a:r>
                <a:r>
                  <a:rPr lang="en-US" sz="13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Program Studi</a:t>
                </a:r>
              </a:p>
            </p:txBody>
          </p:sp>
          <p:sp>
            <p:nvSpPr>
              <p:cNvPr id="64" name="Right Arrow 63"/>
              <p:cNvSpPr/>
              <p:nvPr/>
            </p:nvSpPr>
            <p:spPr>
              <a:xfrm>
                <a:off x="1909615" y="3110576"/>
                <a:ext cx="228595" cy="475092"/>
              </a:xfrm>
              <a:prstGeom prst="rightArrow">
                <a:avLst>
                  <a:gd name="adj1" fmla="val 50000"/>
                  <a:gd name="adj2" fmla="val 7125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8" name="Pentagon 77"/>
            <p:cNvSpPr/>
            <p:nvPr/>
          </p:nvSpPr>
          <p:spPr>
            <a:xfrm>
              <a:off x="228600" y="2895600"/>
              <a:ext cx="1828800" cy="762000"/>
            </a:xfrm>
            <a:prstGeom prst="homePlate">
              <a:avLst>
                <a:gd name="adj" fmla="val 37500"/>
              </a:avLst>
            </a:prstGeom>
            <a:solidFill>
              <a:srgbClr val="585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smtClean="0">
                  <a:solidFill>
                    <a:schemeClr val="bg1"/>
                  </a:solidFill>
                  <a:latin typeface="Arial" pitchFamily="34" charset="0"/>
                </a:rPr>
                <a:t>Kelompok Studi/       Bidang studi / Laboratorium</a:t>
              </a:r>
            </a:p>
          </p:txBody>
        </p:sp>
        <p:sp>
          <p:nvSpPr>
            <p:cNvPr id="80" name="Pentagon 79"/>
            <p:cNvSpPr/>
            <p:nvPr/>
          </p:nvSpPr>
          <p:spPr>
            <a:xfrm>
              <a:off x="228600" y="4495800"/>
              <a:ext cx="1828800" cy="609600"/>
            </a:xfrm>
            <a:prstGeom prst="homePlate">
              <a:avLst>
                <a:gd name="adj" fmla="val 37500"/>
              </a:avLst>
            </a:prstGeom>
            <a:solidFill>
              <a:srgbClr val="585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smtClean="0">
                  <a:solidFill>
                    <a:srgbClr val="FFFF00"/>
                  </a:solidFill>
                  <a:latin typeface="Arial" pitchFamily="34" charset="0"/>
                </a:rPr>
                <a:t>Keterlibatan </a:t>
              </a:r>
              <a:r>
                <a:rPr lang="en-US" sz="1400" b="1" smtClean="0">
                  <a:solidFill>
                    <a:schemeClr val="bg1"/>
                  </a:solidFill>
                  <a:latin typeface="Arial" pitchFamily="34" charset="0"/>
                </a:rPr>
                <a:t>semua dosen</a:t>
              </a:r>
            </a:p>
          </p:txBody>
        </p:sp>
      </p:grpSp>
      <p:sp>
        <p:nvSpPr>
          <p:cNvPr id="81" name="Pentagon 80"/>
          <p:cNvSpPr/>
          <p:nvPr/>
        </p:nvSpPr>
        <p:spPr>
          <a:xfrm>
            <a:off x="155570" y="1828800"/>
            <a:ext cx="1828800" cy="762000"/>
          </a:xfrm>
          <a:prstGeom prst="homePlate">
            <a:avLst>
              <a:gd name="adj" fmla="val 37500"/>
            </a:avLst>
          </a:prstGeom>
          <a:solidFill>
            <a:srgbClr val="585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Tugas</a:t>
            </a:r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Tim </a:t>
            </a:r>
          </a:p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Pengembang Kurikulum Prodi</a:t>
            </a:r>
          </a:p>
        </p:txBody>
      </p:sp>
      <p:sp>
        <p:nvSpPr>
          <p:cNvPr id="82" name="Pentagon 81"/>
          <p:cNvSpPr/>
          <p:nvPr/>
        </p:nvSpPr>
        <p:spPr>
          <a:xfrm rot="10800000" flipV="1">
            <a:off x="7130901" y="715743"/>
            <a:ext cx="1828800" cy="762000"/>
          </a:xfrm>
          <a:prstGeom prst="homePlate">
            <a:avLst>
              <a:gd name="adj" fmla="val 37500"/>
            </a:avLst>
          </a:prstGeom>
          <a:solidFill>
            <a:srgbClr val="585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err="1" smtClean="0">
                <a:solidFill>
                  <a:srgbClr val="FFFF00"/>
                </a:solidFill>
                <a:latin typeface="Arial" pitchFamily="34" charset="0"/>
              </a:rPr>
              <a:t>Masukan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</a:rPr>
              <a:t>Asosiasi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&amp;       Stake holders</a:t>
            </a:r>
          </a:p>
        </p:txBody>
      </p:sp>
      <p:sp>
        <p:nvSpPr>
          <p:cNvPr id="87" name="Pentagon 86"/>
          <p:cNvSpPr/>
          <p:nvPr/>
        </p:nvSpPr>
        <p:spPr>
          <a:xfrm>
            <a:off x="155570" y="5638800"/>
            <a:ext cx="1828800" cy="609600"/>
          </a:xfrm>
          <a:prstGeom prst="homePlate">
            <a:avLst>
              <a:gd name="adj" fmla="val 37500"/>
            </a:avLst>
          </a:prstGeom>
          <a:solidFill>
            <a:srgbClr val="585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solidFill>
                  <a:srgbClr val="FFFF00"/>
                </a:solidFill>
                <a:latin typeface="Arial" pitchFamily="34" charset="0"/>
              </a:rPr>
              <a:t>Ketetapan </a:t>
            </a:r>
            <a:r>
              <a:rPr lang="en-US" sz="1400" b="1" smtClean="0">
                <a:solidFill>
                  <a:schemeClr val="bg1"/>
                </a:solidFill>
                <a:latin typeface="Arial" pitchFamily="34" charset="0"/>
              </a:rPr>
              <a:t>Program studi</a:t>
            </a:r>
          </a:p>
        </p:txBody>
      </p:sp>
      <p:grpSp>
        <p:nvGrpSpPr>
          <p:cNvPr id="20" name="Group 60"/>
          <p:cNvGrpSpPr/>
          <p:nvPr/>
        </p:nvGrpSpPr>
        <p:grpSpPr>
          <a:xfrm>
            <a:off x="7154889" y="2890718"/>
            <a:ext cx="1836711" cy="2247030"/>
            <a:chOff x="7062541" y="2848186"/>
            <a:chExt cx="1836711" cy="2247030"/>
          </a:xfrm>
        </p:grpSpPr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7062541" y="4571996"/>
              <a:ext cx="1833808" cy="523220"/>
              <a:chOff x="6769708" y="5039381"/>
              <a:chExt cx="1568068" cy="522231"/>
            </a:xfrm>
            <a:solidFill>
              <a:srgbClr val="669900"/>
            </a:solidFill>
          </p:grpSpPr>
          <p:sp>
            <p:nvSpPr>
              <p:cNvPr id="37925" name="TextBox 29"/>
              <p:cNvSpPr txBox="1">
                <a:spLocks noChangeArrowheads="1"/>
              </p:cNvSpPr>
              <p:nvPr/>
            </p:nvSpPr>
            <p:spPr bwMode="auto">
              <a:xfrm>
                <a:off x="6955982" y="5039381"/>
                <a:ext cx="1381794" cy="522231"/>
              </a:xfrm>
              <a:prstGeom prst="rect">
                <a:avLst/>
              </a:prstGeom>
              <a:solidFill>
                <a:srgbClr val="FFCB25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Konsep</a:t>
                </a:r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</a:t>
                </a:r>
                <a:r>
                  <a:rPr lang="en-US" sz="14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        kurikulum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86" name="Right Arrow 85"/>
              <p:cNvSpPr/>
              <p:nvPr/>
            </p:nvSpPr>
            <p:spPr>
              <a:xfrm flipH="1" flipV="1">
                <a:off x="6769708" y="5041383"/>
                <a:ext cx="150886" cy="444821"/>
              </a:xfrm>
              <a:prstGeom prst="rightArrow">
                <a:avLst>
                  <a:gd name="adj1" fmla="val 50000"/>
                  <a:gd name="adj2" fmla="val 7125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93"/>
            <p:cNvGrpSpPr>
              <a:grpSpLocks/>
            </p:cNvGrpSpPr>
            <p:nvPr/>
          </p:nvGrpSpPr>
          <p:grpSpPr bwMode="auto">
            <a:xfrm>
              <a:off x="7067550" y="2848186"/>
              <a:ext cx="1831702" cy="504614"/>
              <a:chOff x="6539270" y="2114036"/>
              <a:chExt cx="1831958" cy="503983"/>
            </a:xfrm>
            <a:solidFill>
              <a:srgbClr val="669900"/>
            </a:solidFill>
          </p:grpSpPr>
          <p:sp>
            <p:nvSpPr>
              <p:cNvPr id="95" name="TextBox 35"/>
              <p:cNvSpPr txBox="1">
                <a:spLocks noChangeArrowheads="1"/>
              </p:cNvSpPr>
              <p:nvPr/>
            </p:nvSpPr>
            <p:spPr bwMode="auto">
              <a:xfrm>
                <a:off x="6748856" y="2114036"/>
                <a:ext cx="1622372" cy="491827"/>
              </a:xfrm>
              <a:prstGeom prst="rect">
                <a:avLst/>
              </a:prstGeom>
              <a:solidFill>
                <a:srgbClr val="FFCB25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3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4 </a:t>
                </a:r>
                <a:r>
                  <a:rPr lang="en-US" sz="13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pilar</a:t>
                </a:r>
                <a:r>
                  <a:rPr lang="en-US" sz="13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</a:t>
                </a:r>
                <a:r>
                  <a:rPr lang="en-US" sz="13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pendidikan</a:t>
                </a:r>
                <a:r>
                  <a:rPr lang="en-US" sz="13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UNESCO</a:t>
                </a:r>
              </a:p>
            </p:txBody>
          </p:sp>
          <p:sp>
            <p:nvSpPr>
              <p:cNvPr id="96" name="Right Arrow 95"/>
              <p:cNvSpPr/>
              <p:nvPr/>
            </p:nvSpPr>
            <p:spPr>
              <a:xfrm flipH="1" flipV="1">
                <a:off x="6539270" y="2135689"/>
                <a:ext cx="152421" cy="482330"/>
              </a:xfrm>
              <a:prstGeom prst="rightArrow">
                <a:avLst>
                  <a:gd name="adj1" fmla="val 50000"/>
                  <a:gd name="adj2" fmla="val 7125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8" name="Pentagon 87"/>
            <p:cNvSpPr/>
            <p:nvPr/>
          </p:nvSpPr>
          <p:spPr>
            <a:xfrm rot="10800000" flipV="1">
              <a:off x="7067550" y="3581400"/>
              <a:ext cx="1828800" cy="762000"/>
            </a:xfrm>
            <a:prstGeom prst="homePlate">
              <a:avLst>
                <a:gd name="adj" fmla="val 30000"/>
              </a:avLst>
            </a:prstGeom>
            <a:solidFill>
              <a:srgbClr val="585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Tugas</a:t>
              </a:r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Tim   </a:t>
              </a: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Pengembang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Kurikulum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Prodi </a:t>
              </a:r>
              <a:endParaRPr lang="en-US" sz="14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24" name="Group 4"/>
          <p:cNvGrpSpPr/>
          <p:nvPr/>
        </p:nvGrpSpPr>
        <p:grpSpPr>
          <a:xfrm>
            <a:off x="2219325" y="673925"/>
            <a:ext cx="4667250" cy="1981200"/>
            <a:chOff x="2219325" y="673925"/>
            <a:chExt cx="4667250" cy="1981200"/>
          </a:xfrm>
        </p:grpSpPr>
        <p:grpSp>
          <p:nvGrpSpPr>
            <p:cNvPr id="26" name="Group 57"/>
            <p:cNvGrpSpPr/>
            <p:nvPr/>
          </p:nvGrpSpPr>
          <p:grpSpPr>
            <a:xfrm>
              <a:off x="2219325" y="673925"/>
              <a:ext cx="4667250" cy="1981200"/>
              <a:chOff x="2206625" y="685800"/>
              <a:chExt cx="4667250" cy="1981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206625" y="685800"/>
                <a:ext cx="4667250" cy="1981200"/>
              </a:xfrm>
              <a:prstGeom prst="rect">
                <a:avLst/>
              </a:prstGeom>
              <a:noFill/>
              <a:ln w="127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5770" tIns="42885" rIns="85770" bIns="42885"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28" name="Group 46"/>
              <p:cNvGrpSpPr>
                <a:grpSpLocks/>
              </p:cNvGrpSpPr>
              <p:nvPr/>
            </p:nvGrpSpPr>
            <p:grpSpPr bwMode="auto">
              <a:xfrm>
                <a:off x="2303463" y="758811"/>
                <a:ext cx="4429125" cy="912900"/>
                <a:chOff x="2212002" y="337993"/>
                <a:chExt cx="4428455" cy="915481"/>
              </a:xfrm>
            </p:grpSpPr>
            <p:sp>
              <p:nvSpPr>
                <p:cNvPr id="52274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212002" y="342966"/>
                  <a:ext cx="1599958" cy="910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400" b="1" dirty="0" err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Analisis</a:t>
                  </a:r>
                  <a:r>
                    <a:rPr lang="en-US" sz="1400" b="1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SWOT</a:t>
                  </a:r>
                </a:p>
                <a:p>
                  <a:pPr>
                    <a:defRPr/>
                  </a:pPr>
                  <a:r>
                    <a:rPr lang="en-US" sz="1100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(University values)</a:t>
                  </a:r>
                </a:p>
                <a:p>
                  <a:pPr>
                    <a:defRPr/>
                  </a:pPr>
                  <a:r>
                    <a:rPr lang="en-US" sz="1400" b="1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(Scientific vision Prodi)</a:t>
                  </a:r>
                </a:p>
              </p:txBody>
            </p:sp>
            <p:sp>
              <p:nvSpPr>
                <p:cNvPr id="5227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165892" y="337993"/>
                  <a:ext cx="1474565" cy="694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algn="r">
                    <a:defRPr/>
                  </a:pPr>
                  <a:r>
                    <a:rPr lang="en-US" sz="1400" b="1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Tracer study</a:t>
                  </a:r>
                </a:p>
                <a:p>
                  <a:pPr algn="r">
                    <a:defRPr/>
                  </a:pPr>
                  <a:r>
                    <a:rPr lang="en-US" sz="1100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(Need assessment)</a:t>
                  </a:r>
                </a:p>
                <a:p>
                  <a:pPr algn="r">
                    <a:defRPr/>
                  </a:pPr>
                  <a:r>
                    <a:rPr lang="en-US" sz="1400" b="1" dirty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(Market signal)</a:t>
                  </a:r>
                </a:p>
              </p:txBody>
            </p:sp>
          </p:grpSp>
          <p:grpSp>
            <p:nvGrpSpPr>
              <p:cNvPr id="29" name="Group 49"/>
              <p:cNvGrpSpPr>
                <a:grpSpLocks/>
              </p:cNvGrpSpPr>
              <p:nvPr/>
            </p:nvGrpSpPr>
            <p:grpSpPr bwMode="auto">
              <a:xfrm>
                <a:off x="3352800" y="1430245"/>
                <a:ext cx="2362200" cy="1167730"/>
                <a:chOff x="3231520" y="1658883"/>
                <a:chExt cx="2362487" cy="1167464"/>
              </a:xfrm>
              <a:solidFill>
                <a:srgbClr val="FFFFCC"/>
              </a:solidFill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718611" y="1658883"/>
                  <a:ext cx="1447976" cy="307707"/>
                </a:xfrm>
                <a:prstGeom prst="rect">
                  <a:avLst/>
                </a:prstGeom>
                <a:noFill/>
                <a:ln w="9525">
                  <a:noFill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dirty="0">
                      <a:ln w="1905"/>
                      <a:solidFill>
                        <a:schemeClr val="tx1"/>
                      </a:solidFill>
                      <a:cs typeface="Arial" pitchFamily="34" charset="0"/>
                    </a:rPr>
                    <a:t>PROFIL LULUSAN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231520" y="2195548"/>
                  <a:ext cx="2362487" cy="6307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Arial" pitchFamily="34" charset="0"/>
                    </a:rPr>
                    <a:t>RUMUSAN</a:t>
                  </a:r>
                </a:p>
                <a:p>
                  <a:pPr algn="ctr">
                    <a:defRPr/>
                  </a:pPr>
                  <a:r>
                    <a:rPr lang="en-US" sz="1200" b="1" dirty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Arial" pitchFamily="34" charset="0"/>
                    </a:rPr>
                    <a:t>CAPAIAN PEMBELAJARAN </a:t>
                  </a:r>
                  <a:endParaRPr lang="en-US" sz="11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</a:endParaRPr>
                </a:p>
                <a:p>
                  <a:pPr algn="ctr">
                    <a:defRPr/>
                  </a:pPr>
                  <a:r>
                    <a:rPr lang="en-US" sz="1100" dirty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Arial" pitchFamily="34" charset="0"/>
                    </a:rPr>
                    <a:t>(Learning </a:t>
                  </a:r>
                  <a:r>
                    <a:rPr lang="en-US" sz="110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Arial" pitchFamily="34" charset="0"/>
                    </a:rPr>
                    <a:t>Outcomes)</a:t>
                  </a:r>
                  <a:endParaRPr lang="en-US" sz="1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</a:endParaRP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 rot="5400000">
                  <a:off x="4316265" y="2072740"/>
                  <a:ext cx="228162" cy="2114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" name="Elbow Connector 29"/>
            <p:cNvCxnSpPr/>
            <p:nvPr/>
          </p:nvCxnSpPr>
          <p:spPr>
            <a:xfrm>
              <a:off x="3930501" y="1080734"/>
              <a:ext cx="513420" cy="324534"/>
            </a:xfrm>
            <a:prstGeom prst="bentConnector3">
              <a:avLst>
                <a:gd name="adj1" fmla="val 99702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 rot="10800000" flipV="1">
              <a:off x="4748721" y="1079203"/>
              <a:ext cx="509079" cy="324534"/>
            </a:xfrm>
            <a:prstGeom prst="bentConnector3">
              <a:avLst>
                <a:gd name="adj1" fmla="val 100126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83110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4" grpId="0" animBg="1"/>
      <p:bldP spid="81" grpId="0" animBg="1"/>
      <p:bldP spid="82" grpId="0" animBg="1"/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6019800" y="2591388"/>
            <a:ext cx="2914650" cy="3962326"/>
          </a:xfrm>
          <a:prstGeom prst="rect">
            <a:avLst/>
          </a:prstGeom>
          <a:solidFill>
            <a:srgbClr val="EFE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28600" y="2591389"/>
            <a:ext cx="2819400" cy="4038398"/>
          </a:xfrm>
          <a:prstGeom prst="rect">
            <a:avLst/>
          </a:prstGeom>
          <a:solidFill>
            <a:srgbClr val="EFE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9768"/>
            <a:ext cx="9144000" cy="704487"/>
            <a:chOff x="0" y="54"/>
            <a:chExt cx="5760" cy="426"/>
          </a:xfrm>
        </p:grpSpPr>
        <p:sp>
          <p:nvSpPr>
            <p:cNvPr id="6263" name="Rectangle 3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rgbClr val="4F4E2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64" name="Line 4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1233489" y="133953"/>
            <a:ext cx="6638925" cy="41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Pemilihan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profil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lulusan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504826" y="912857"/>
            <a:ext cx="8029575" cy="152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Profil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lulusan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adalah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jawaban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terhadap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pertanyaan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:</a:t>
            </a:r>
            <a:endParaRPr lang="en-US" sz="2400" b="1" dirty="0">
              <a:solidFill>
                <a:srgbClr val="FF9900"/>
              </a:solidFill>
              <a:latin typeface="Comic Sans MS" pitchFamily="66" charset="0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US" sz="2000" b="1" dirty="0">
                <a:solidFill>
                  <a:srgbClr val="666633"/>
                </a:solidFill>
                <a:latin typeface="Comic Sans MS" pitchFamily="66" charset="0"/>
              </a:rPr>
              <a:t>Program studi ini akan </a:t>
            </a:r>
            <a:r>
              <a:rPr lang="en-US" sz="2000" b="1" dirty="0" err="1">
                <a:solidFill>
                  <a:srgbClr val="666633"/>
                </a:solidFill>
                <a:latin typeface="Comic Sans MS" pitchFamily="66" charset="0"/>
              </a:rPr>
              <a:t>menghasilkan</a:t>
            </a:r>
            <a:r>
              <a:rPr lang="en-US" sz="2000" b="1" dirty="0">
                <a:solidFill>
                  <a:srgbClr val="666633"/>
                </a:solidFill>
                <a:latin typeface="Comic Sans MS" pitchFamily="66" charset="0"/>
              </a:rPr>
              <a:t> lulusan </a:t>
            </a:r>
            <a:r>
              <a:rPr lang="en-US" sz="2000" b="1" dirty="0" err="1">
                <a:solidFill>
                  <a:srgbClr val="666633"/>
                </a:solidFill>
                <a:latin typeface="Comic Sans MS" pitchFamily="66" charset="0"/>
              </a:rPr>
              <a:t>seperti</a:t>
            </a:r>
            <a:r>
              <a:rPr lang="en-US" sz="2000" b="1" dirty="0">
                <a:solidFill>
                  <a:srgbClr val="666633"/>
                </a:solidFill>
                <a:latin typeface="Comic Sans MS" pitchFamily="66" charset="0"/>
              </a:rPr>
              <a:t> apa ?   </a:t>
            </a:r>
            <a:r>
              <a:rPr lang="en-US" sz="2000" dirty="0" err="1">
                <a:solidFill>
                  <a:srgbClr val="666633"/>
                </a:solidFill>
                <a:latin typeface="Comic Sans MS" pitchFamily="66" charset="0"/>
              </a:rPr>
              <a:t>Suatu</a:t>
            </a:r>
            <a:r>
              <a:rPr 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‘</a:t>
            </a:r>
            <a:r>
              <a:rPr lang="en-US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peran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’ </a:t>
            </a:r>
            <a:r>
              <a:rPr lang="en-US" sz="2000" dirty="0" err="1">
                <a:solidFill>
                  <a:srgbClr val="666633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666633"/>
                </a:solidFill>
                <a:latin typeface="Comic Sans MS" pitchFamily="66" charset="0"/>
              </a:rPr>
              <a:t>kehidupan</a:t>
            </a:r>
            <a:r>
              <a:rPr lang="en-US" sz="2000" dirty="0">
                <a:solidFill>
                  <a:srgbClr val="666633"/>
                </a:solidFill>
                <a:latin typeface="Comic Sans MS" pitchFamily="66" charset="0"/>
              </a:rPr>
              <a:t> yang dapat dilakukan oleh lulusan </a:t>
            </a:r>
            <a:r>
              <a:rPr lang="en-US" sz="2000" dirty="0" err="1">
                <a:solidFill>
                  <a:srgbClr val="666633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666633"/>
                </a:solidFill>
                <a:latin typeface="Comic Sans MS" pitchFamily="66" charset="0"/>
              </a:rPr>
              <a:t>kemudian</a:t>
            </a:r>
            <a:r>
              <a:rPr lang="en-US" sz="2000" dirty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666633"/>
                </a:solidFill>
                <a:latin typeface="Comic Sans MS" pitchFamily="66" charset="0"/>
              </a:rPr>
              <a:t>hari</a:t>
            </a:r>
            <a:r>
              <a:rPr lang="en-US" sz="2000" dirty="0">
                <a:solidFill>
                  <a:srgbClr val="666633"/>
                </a:solidFill>
                <a:latin typeface="Comic Sans MS" pitchFamily="66" charset="0"/>
              </a:rPr>
              <a:t> (</a:t>
            </a: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outcomes </a:t>
            </a:r>
            <a:r>
              <a:rPr lang="en-US" sz="2000" dirty="0">
                <a:solidFill>
                  <a:srgbClr val="666633"/>
                </a:solidFill>
                <a:latin typeface="Comic Sans MS" pitchFamily="66" charset="0"/>
              </a:rPr>
              <a:t>).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86100" y="2345701"/>
            <a:ext cx="3276600" cy="4588499"/>
            <a:chOff x="381000" y="2770188"/>
            <a:chExt cx="3276600" cy="4587877"/>
          </a:xfrm>
        </p:grpSpPr>
        <p:grpSp>
          <p:nvGrpSpPr>
            <p:cNvPr id="4" name="Group 102"/>
            <p:cNvGrpSpPr>
              <a:grpSpLocks/>
            </p:cNvGrpSpPr>
            <p:nvPr/>
          </p:nvGrpSpPr>
          <p:grpSpPr bwMode="auto">
            <a:xfrm>
              <a:off x="381000" y="2770188"/>
              <a:ext cx="3276600" cy="4587877"/>
              <a:chOff x="240" y="890"/>
              <a:chExt cx="2064" cy="2890"/>
            </a:xfrm>
          </p:grpSpPr>
          <p:pic>
            <p:nvPicPr>
              <p:cNvPr id="6261" name="Picture 98" descr="j024071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890"/>
                <a:ext cx="624" cy="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97"/>
              <p:cNvSpPr txBox="1">
                <a:spLocks noChangeArrowheads="1"/>
              </p:cNvSpPr>
              <p:nvPr/>
            </p:nvSpPr>
            <p:spPr bwMode="auto">
              <a:xfrm>
                <a:off x="240" y="1977"/>
                <a:ext cx="2064" cy="1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28575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2000" b="1" dirty="0" err="1" smtClean="0">
                    <a:solidFill>
                      <a:srgbClr val="E9610D"/>
                    </a:solidFill>
                    <a:latin typeface="Comic Sans MS" pitchFamily="66" charset="0"/>
                  </a:rPr>
                  <a:t>Konselor</a:t>
                </a:r>
                <a:r>
                  <a:rPr lang="en-US" sz="2000" b="1" dirty="0" smtClean="0">
                    <a:solidFill>
                      <a:srgbClr val="E9610D"/>
                    </a:solidFill>
                    <a:latin typeface="Comic Sans MS" pitchFamily="66" charset="0"/>
                  </a:rPr>
                  <a:t> </a:t>
                </a:r>
              </a:p>
              <a:p>
                <a:pPr marL="342900" indent="-28575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2000" b="1" dirty="0" smtClean="0">
                    <a:solidFill>
                      <a:srgbClr val="E9610D"/>
                    </a:solidFill>
                    <a:latin typeface="Comic Sans MS" pitchFamily="66" charset="0"/>
                  </a:rPr>
                  <a:t>Guru PAUD</a:t>
                </a:r>
              </a:p>
              <a:p>
                <a:pPr marL="342900" indent="-28575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2000" b="1" dirty="0" err="1" smtClean="0">
                    <a:solidFill>
                      <a:srgbClr val="E9610D"/>
                    </a:solidFill>
                    <a:latin typeface="Comic Sans MS" pitchFamily="66" charset="0"/>
                  </a:rPr>
                  <a:t>Konsultan</a:t>
                </a:r>
                <a:r>
                  <a:rPr lang="en-US" sz="2000" b="1" dirty="0" smtClean="0">
                    <a:solidFill>
                      <a:srgbClr val="E9610D"/>
                    </a:solidFill>
                    <a:latin typeface="Comic Sans MS" pitchFamily="66" charset="0"/>
                  </a:rPr>
                  <a:t> HRD</a:t>
                </a:r>
              </a:p>
              <a:p>
                <a:pPr marL="342900" indent="-28575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2000" b="1" dirty="0" err="1" smtClean="0">
                    <a:solidFill>
                      <a:srgbClr val="E9610D"/>
                    </a:solidFill>
                    <a:latin typeface="Comic Sans MS" pitchFamily="66" charset="0"/>
                  </a:rPr>
                  <a:t>Manajer</a:t>
                </a:r>
                <a:r>
                  <a:rPr lang="en-US" sz="2000" b="1" dirty="0" smtClean="0">
                    <a:solidFill>
                      <a:srgbClr val="E9610D"/>
                    </a:solidFill>
                    <a:latin typeface="Comic Sans MS" pitchFamily="66" charset="0"/>
                  </a:rPr>
                  <a:t> HRD</a:t>
                </a:r>
              </a:p>
              <a:p>
                <a:pPr marL="342900" indent="-28575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2000" b="1" dirty="0" smtClean="0">
                    <a:solidFill>
                      <a:srgbClr val="E9610D"/>
                    </a:solidFill>
                    <a:latin typeface="Comic Sans MS" pitchFamily="66" charset="0"/>
                  </a:rPr>
                  <a:t>Administrator </a:t>
                </a:r>
                <a:r>
                  <a:rPr lang="en-US" sz="2000" b="1" dirty="0" err="1" smtClean="0">
                    <a:solidFill>
                      <a:srgbClr val="E9610D"/>
                    </a:solidFill>
                    <a:latin typeface="Comic Sans MS" pitchFamily="66" charset="0"/>
                  </a:rPr>
                  <a:t>psikotes</a:t>
                </a:r>
                <a:endParaRPr lang="en-US" sz="2000" b="1" dirty="0" smtClean="0">
                  <a:solidFill>
                    <a:srgbClr val="E9610D"/>
                  </a:solidFill>
                  <a:latin typeface="Comic Sans MS" pitchFamily="66" charset="0"/>
                </a:endParaRPr>
              </a:p>
              <a:p>
                <a:pPr marL="342900" indent="-28575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2000" b="1" dirty="0" smtClean="0">
                    <a:solidFill>
                      <a:srgbClr val="E9610D"/>
                    </a:solidFill>
                    <a:latin typeface="Comic Sans MS" pitchFamily="66" charset="0"/>
                  </a:rPr>
                  <a:t>Trainer/</a:t>
                </a:r>
                <a:r>
                  <a:rPr lang="en-US" sz="2000" b="1" dirty="0" err="1" smtClean="0">
                    <a:solidFill>
                      <a:srgbClr val="E9610D"/>
                    </a:solidFill>
                    <a:latin typeface="Comic Sans MS" pitchFamily="66" charset="0"/>
                  </a:rPr>
                  <a:t>pengembang</a:t>
                </a:r>
                <a:r>
                  <a:rPr lang="en-US" sz="2000" b="1" dirty="0">
                    <a:solidFill>
                      <a:srgbClr val="E9610D"/>
                    </a:solidFill>
                    <a:latin typeface="Comic Sans MS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E9610D"/>
                    </a:solidFill>
                    <a:latin typeface="Comic Sans MS" pitchFamily="66" charset="0"/>
                  </a:rPr>
                  <a:t>SDM</a:t>
                </a:r>
              </a:p>
            </p:txBody>
          </p:sp>
        </p:grpSp>
        <p:sp>
          <p:nvSpPr>
            <p:cNvPr id="6260" name="TextBox 14"/>
            <p:cNvSpPr txBox="1">
              <a:spLocks noChangeArrowheads="1"/>
            </p:cNvSpPr>
            <p:nvPr/>
          </p:nvSpPr>
          <p:spPr bwMode="auto">
            <a:xfrm>
              <a:off x="1562100" y="3700961"/>
              <a:ext cx="1905000" cy="64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CONTOH PROFIL </a:t>
              </a:r>
              <a:r>
                <a:rPr lang="en-US" b="1" dirty="0" smtClean="0"/>
                <a:t>PSIKOLOGI</a:t>
              </a:r>
              <a:endParaRPr lang="en-US" b="1" dirty="0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42900" y="2692266"/>
            <a:ext cx="2819400" cy="3825527"/>
            <a:chOff x="3943350" y="2691825"/>
            <a:chExt cx="2819400" cy="3825789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4038600" y="3459168"/>
              <a:ext cx="1600200" cy="1600200"/>
              <a:chOff x="4344" y="2227"/>
              <a:chExt cx="1008" cy="1008"/>
            </a:xfrm>
          </p:grpSpPr>
          <p:sp>
            <p:nvSpPr>
              <p:cNvPr id="6254" name="Rectangle 39"/>
              <p:cNvSpPr>
                <a:spLocks noChangeArrowheads="1"/>
              </p:cNvSpPr>
              <p:nvPr/>
            </p:nvSpPr>
            <p:spPr bwMode="auto">
              <a:xfrm>
                <a:off x="4344" y="2227"/>
                <a:ext cx="1008" cy="1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255" name="Picture 28" descr="ARCHITKS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40" y="2290"/>
                <a:ext cx="440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56" name="Picture 34" descr="SURVEYO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32" y="2752"/>
                <a:ext cx="327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57" name="Picture 37" descr="COMPCLA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19" y="2740"/>
                <a:ext cx="480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58" name="Picture 38" descr="MEETNG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43" y="2287"/>
                <a:ext cx="35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3962400" y="2691825"/>
              <a:ext cx="2362200" cy="5232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8D884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CONTOH PROFIL SARJANA ARSITEKTUR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43350" y="5194084"/>
              <a:ext cx="2819400" cy="13235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Arsitek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profesional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Peneliti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/</a:t>
              </a: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Akademisi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Birokrat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lingkungan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 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Kontraktor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130"/>
          <p:cNvGrpSpPr>
            <a:grpSpLocks/>
          </p:cNvGrpSpPr>
          <p:nvPr/>
        </p:nvGrpSpPr>
        <p:grpSpPr bwMode="auto">
          <a:xfrm>
            <a:off x="6153150" y="2692265"/>
            <a:ext cx="2895600" cy="3815605"/>
            <a:chOff x="6229350" y="2640450"/>
            <a:chExt cx="2895600" cy="3816354"/>
          </a:xfrm>
        </p:grpSpPr>
        <p:sp>
          <p:nvSpPr>
            <p:cNvPr id="26" name="TextBox 25"/>
            <p:cNvSpPr txBox="1"/>
            <p:nvPr/>
          </p:nvSpPr>
          <p:spPr>
            <a:xfrm>
              <a:off x="6248400" y="2640450"/>
              <a:ext cx="2362200" cy="5233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8D884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CONTOH PROFIL SARJANA PERTANIAN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29350" y="5133105"/>
              <a:ext cx="2895600" cy="13236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Manajer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Peneliti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 &amp; </a:t>
              </a: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pengamat</a:t>
              </a:r>
              <a:endParaRPr lang="en-US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endParaRP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Administrator 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2000" b="1" dirty="0" err="1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Pendidik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8" name="Group 129"/>
            <p:cNvGrpSpPr>
              <a:grpSpLocks/>
            </p:cNvGrpSpPr>
            <p:nvPr/>
          </p:nvGrpSpPr>
          <p:grpSpPr bwMode="auto">
            <a:xfrm>
              <a:off x="6324600" y="3366777"/>
              <a:ext cx="1676400" cy="1639950"/>
              <a:chOff x="6477011" y="3558487"/>
              <a:chExt cx="1752603" cy="1678088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6477011" y="3558284"/>
                <a:ext cx="1752603" cy="1678976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6159" name="Picture 118" descr="EDUCAT1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369795" y="3761535"/>
                <a:ext cx="796638" cy="6039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0" name="Picture 24" descr="MANADESK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574828" y="3631428"/>
                <a:ext cx="762002" cy="665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6572250" y="4297278"/>
                <a:ext cx="728663" cy="831260"/>
                <a:chOff x="1339" y="1826"/>
                <a:chExt cx="459" cy="539"/>
              </a:xfrm>
            </p:grpSpPr>
            <p:sp>
              <p:nvSpPr>
                <p:cNvPr id="616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339" y="1826"/>
                  <a:ext cx="459" cy="539"/>
                </a:xfrm>
                <a:prstGeom prst="rect">
                  <a:avLst/>
                </a:prstGeom>
                <a:solidFill>
                  <a:srgbClr val="EDEB85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102"/>
                <p:cNvGrpSpPr>
                  <a:grpSpLocks/>
                </p:cNvGrpSpPr>
                <p:nvPr/>
              </p:nvGrpSpPr>
              <p:grpSpPr bwMode="auto">
                <a:xfrm flipH="1">
                  <a:off x="1418" y="1864"/>
                  <a:ext cx="338" cy="430"/>
                  <a:chOff x="958" y="2457"/>
                  <a:chExt cx="488" cy="588"/>
                </a:xfrm>
              </p:grpSpPr>
              <p:sp>
                <p:nvSpPr>
                  <p:cNvPr id="6165" name="Freeform 103"/>
                  <p:cNvSpPr>
                    <a:spLocks/>
                  </p:cNvSpPr>
                  <p:nvPr/>
                </p:nvSpPr>
                <p:spPr bwMode="auto">
                  <a:xfrm>
                    <a:off x="1212" y="2551"/>
                    <a:ext cx="123" cy="52"/>
                  </a:xfrm>
                  <a:custGeom>
                    <a:avLst/>
                    <a:gdLst>
                      <a:gd name="T0" fmla="*/ 0 w 2215"/>
                      <a:gd name="T1" fmla="*/ 0 h 939"/>
                      <a:gd name="T2" fmla="*/ 0 w 2215"/>
                      <a:gd name="T3" fmla="*/ 0 h 939"/>
                      <a:gd name="T4" fmla="*/ 0 w 2215"/>
                      <a:gd name="T5" fmla="*/ 0 h 939"/>
                      <a:gd name="T6" fmla="*/ 0 w 2215"/>
                      <a:gd name="T7" fmla="*/ 0 h 939"/>
                      <a:gd name="T8" fmla="*/ 0 w 2215"/>
                      <a:gd name="T9" fmla="*/ 0 h 939"/>
                      <a:gd name="T10" fmla="*/ 0 w 2215"/>
                      <a:gd name="T11" fmla="*/ 0 h 939"/>
                      <a:gd name="T12" fmla="*/ 0 w 2215"/>
                      <a:gd name="T13" fmla="*/ 0 h 939"/>
                      <a:gd name="T14" fmla="*/ 0 w 2215"/>
                      <a:gd name="T15" fmla="*/ 0 h 939"/>
                      <a:gd name="T16" fmla="*/ 0 w 2215"/>
                      <a:gd name="T17" fmla="*/ 0 h 939"/>
                      <a:gd name="T18" fmla="*/ 0 w 2215"/>
                      <a:gd name="T19" fmla="*/ 0 h 939"/>
                      <a:gd name="T20" fmla="*/ 0 w 2215"/>
                      <a:gd name="T21" fmla="*/ 0 h 939"/>
                      <a:gd name="T22" fmla="*/ 0 w 2215"/>
                      <a:gd name="T23" fmla="*/ 0 h 939"/>
                      <a:gd name="T24" fmla="*/ 0 w 2215"/>
                      <a:gd name="T25" fmla="*/ 0 h 93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215"/>
                      <a:gd name="T40" fmla="*/ 0 h 939"/>
                      <a:gd name="T41" fmla="*/ 2215 w 2215"/>
                      <a:gd name="T42" fmla="*/ 939 h 93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215" h="939">
                        <a:moveTo>
                          <a:pt x="87" y="125"/>
                        </a:moveTo>
                        <a:lnTo>
                          <a:pt x="142" y="60"/>
                        </a:lnTo>
                        <a:lnTo>
                          <a:pt x="506" y="244"/>
                        </a:lnTo>
                        <a:lnTo>
                          <a:pt x="676" y="0"/>
                        </a:lnTo>
                        <a:lnTo>
                          <a:pt x="1299" y="423"/>
                        </a:lnTo>
                        <a:lnTo>
                          <a:pt x="1924" y="423"/>
                        </a:lnTo>
                        <a:lnTo>
                          <a:pt x="2215" y="618"/>
                        </a:lnTo>
                        <a:lnTo>
                          <a:pt x="567" y="847"/>
                        </a:lnTo>
                        <a:lnTo>
                          <a:pt x="469" y="939"/>
                        </a:lnTo>
                        <a:lnTo>
                          <a:pt x="308" y="661"/>
                        </a:lnTo>
                        <a:lnTo>
                          <a:pt x="335" y="558"/>
                        </a:lnTo>
                        <a:lnTo>
                          <a:pt x="0" y="289"/>
                        </a:lnTo>
                        <a:lnTo>
                          <a:pt x="87" y="12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" name="Freeform 104"/>
                  <p:cNvSpPr>
                    <a:spLocks/>
                  </p:cNvSpPr>
                  <p:nvPr/>
                </p:nvSpPr>
                <p:spPr bwMode="auto">
                  <a:xfrm>
                    <a:off x="1262" y="2610"/>
                    <a:ext cx="183" cy="257"/>
                  </a:xfrm>
                  <a:custGeom>
                    <a:avLst/>
                    <a:gdLst>
                      <a:gd name="T0" fmla="*/ 0 w 3291"/>
                      <a:gd name="T1" fmla="*/ 0 h 4611"/>
                      <a:gd name="T2" fmla="*/ 0 w 3291"/>
                      <a:gd name="T3" fmla="*/ 0 h 4611"/>
                      <a:gd name="T4" fmla="*/ 0 w 3291"/>
                      <a:gd name="T5" fmla="*/ 0 h 4611"/>
                      <a:gd name="T6" fmla="*/ 0 w 3291"/>
                      <a:gd name="T7" fmla="*/ 0 h 4611"/>
                      <a:gd name="T8" fmla="*/ 0 w 3291"/>
                      <a:gd name="T9" fmla="*/ 0 h 4611"/>
                      <a:gd name="T10" fmla="*/ 0 w 3291"/>
                      <a:gd name="T11" fmla="*/ 0 h 4611"/>
                      <a:gd name="T12" fmla="*/ 0 w 3291"/>
                      <a:gd name="T13" fmla="*/ 0 h 4611"/>
                      <a:gd name="T14" fmla="*/ 0 w 3291"/>
                      <a:gd name="T15" fmla="*/ 0 h 4611"/>
                      <a:gd name="T16" fmla="*/ 0 w 3291"/>
                      <a:gd name="T17" fmla="*/ 0 h 4611"/>
                      <a:gd name="T18" fmla="*/ 0 w 3291"/>
                      <a:gd name="T19" fmla="*/ 0 h 4611"/>
                      <a:gd name="T20" fmla="*/ 0 w 3291"/>
                      <a:gd name="T21" fmla="*/ 0 h 4611"/>
                      <a:gd name="T22" fmla="*/ 0 w 3291"/>
                      <a:gd name="T23" fmla="*/ 0 h 4611"/>
                      <a:gd name="T24" fmla="*/ 0 w 3291"/>
                      <a:gd name="T25" fmla="*/ 0 h 4611"/>
                      <a:gd name="T26" fmla="*/ 0 w 3291"/>
                      <a:gd name="T27" fmla="*/ 0 h 4611"/>
                      <a:gd name="T28" fmla="*/ 0 w 3291"/>
                      <a:gd name="T29" fmla="*/ 0 h 461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291"/>
                      <a:gd name="T46" fmla="*/ 0 h 4611"/>
                      <a:gd name="T47" fmla="*/ 3291 w 3291"/>
                      <a:gd name="T48" fmla="*/ 4611 h 461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291" h="4611">
                        <a:moveTo>
                          <a:pt x="0" y="0"/>
                        </a:moveTo>
                        <a:lnTo>
                          <a:pt x="3098" y="0"/>
                        </a:lnTo>
                        <a:lnTo>
                          <a:pt x="3291" y="123"/>
                        </a:lnTo>
                        <a:lnTo>
                          <a:pt x="3291" y="4227"/>
                        </a:lnTo>
                        <a:lnTo>
                          <a:pt x="3059" y="4227"/>
                        </a:lnTo>
                        <a:lnTo>
                          <a:pt x="3059" y="4611"/>
                        </a:lnTo>
                        <a:lnTo>
                          <a:pt x="1458" y="4611"/>
                        </a:lnTo>
                        <a:lnTo>
                          <a:pt x="1458" y="2809"/>
                        </a:lnTo>
                        <a:lnTo>
                          <a:pt x="1160" y="1924"/>
                        </a:lnTo>
                        <a:lnTo>
                          <a:pt x="1440" y="1924"/>
                        </a:lnTo>
                        <a:lnTo>
                          <a:pt x="1655" y="2507"/>
                        </a:lnTo>
                        <a:lnTo>
                          <a:pt x="1655" y="1343"/>
                        </a:lnTo>
                        <a:lnTo>
                          <a:pt x="41" y="934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7" name="Freeform 105"/>
                  <p:cNvSpPr>
                    <a:spLocks/>
                  </p:cNvSpPr>
                  <p:nvPr/>
                </p:nvSpPr>
                <p:spPr bwMode="auto">
                  <a:xfrm>
                    <a:off x="1242" y="2692"/>
                    <a:ext cx="59" cy="45"/>
                  </a:xfrm>
                  <a:custGeom>
                    <a:avLst/>
                    <a:gdLst>
                      <a:gd name="T0" fmla="*/ 0 w 1065"/>
                      <a:gd name="T1" fmla="*/ 0 h 812"/>
                      <a:gd name="T2" fmla="*/ 0 w 1065"/>
                      <a:gd name="T3" fmla="*/ 0 h 812"/>
                      <a:gd name="T4" fmla="*/ 0 w 1065"/>
                      <a:gd name="T5" fmla="*/ 0 h 812"/>
                      <a:gd name="T6" fmla="*/ 0 w 1065"/>
                      <a:gd name="T7" fmla="*/ 0 h 812"/>
                      <a:gd name="T8" fmla="*/ 0 w 1065"/>
                      <a:gd name="T9" fmla="*/ 0 h 812"/>
                      <a:gd name="T10" fmla="*/ 0 w 1065"/>
                      <a:gd name="T11" fmla="*/ 0 h 812"/>
                      <a:gd name="T12" fmla="*/ 0 w 1065"/>
                      <a:gd name="T13" fmla="*/ 0 h 8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65"/>
                      <a:gd name="T22" fmla="*/ 0 h 812"/>
                      <a:gd name="T23" fmla="*/ 1065 w 1065"/>
                      <a:gd name="T24" fmla="*/ 812 h 8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65" h="812">
                        <a:moveTo>
                          <a:pt x="0" y="309"/>
                        </a:moveTo>
                        <a:lnTo>
                          <a:pt x="415" y="0"/>
                        </a:lnTo>
                        <a:lnTo>
                          <a:pt x="831" y="0"/>
                        </a:lnTo>
                        <a:lnTo>
                          <a:pt x="1065" y="281"/>
                        </a:lnTo>
                        <a:lnTo>
                          <a:pt x="572" y="482"/>
                        </a:lnTo>
                        <a:lnTo>
                          <a:pt x="237" y="812"/>
                        </a:lnTo>
                        <a:lnTo>
                          <a:pt x="0" y="30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8" name="Freeform 106"/>
                  <p:cNvSpPr>
                    <a:spLocks/>
                  </p:cNvSpPr>
                  <p:nvPr/>
                </p:nvSpPr>
                <p:spPr bwMode="auto">
                  <a:xfrm>
                    <a:off x="958" y="2608"/>
                    <a:ext cx="404" cy="437"/>
                  </a:xfrm>
                  <a:custGeom>
                    <a:avLst/>
                    <a:gdLst>
                      <a:gd name="T0" fmla="*/ 0 w 7258"/>
                      <a:gd name="T1" fmla="*/ 0 h 7875"/>
                      <a:gd name="T2" fmla="*/ 0 w 7258"/>
                      <a:gd name="T3" fmla="*/ 0 h 7875"/>
                      <a:gd name="T4" fmla="*/ 0 w 7258"/>
                      <a:gd name="T5" fmla="*/ 0 h 7875"/>
                      <a:gd name="T6" fmla="*/ 0 w 7258"/>
                      <a:gd name="T7" fmla="*/ 0 h 7875"/>
                      <a:gd name="T8" fmla="*/ 0 w 7258"/>
                      <a:gd name="T9" fmla="*/ 0 h 7875"/>
                      <a:gd name="T10" fmla="*/ 0 w 7258"/>
                      <a:gd name="T11" fmla="*/ 0 h 7875"/>
                      <a:gd name="T12" fmla="*/ 0 w 7258"/>
                      <a:gd name="T13" fmla="*/ 0 h 7875"/>
                      <a:gd name="T14" fmla="*/ 0 w 7258"/>
                      <a:gd name="T15" fmla="*/ 0 h 7875"/>
                      <a:gd name="T16" fmla="*/ 0 w 7258"/>
                      <a:gd name="T17" fmla="*/ 0 h 7875"/>
                      <a:gd name="T18" fmla="*/ 0 w 7258"/>
                      <a:gd name="T19" fmla="*/ 0 h 7875"/>
                      <a:gd name="T20" fmla="*/ 0 w 7258"/>
                      <a:gd name="T21" fmla="*/ 0 h 7875"/>
                      <a:gd name="T22" fmla="*/ 0 w 7258"/>
                      <a:gd name="T23" fmla="*/ 0 h 7875"/>
                      <a:gd name="T24" fmla="*/ 0 w 7258"/>
                      <a:gd name="T25" fmla="*/ 0 h 7875"/>
                      <a:gd name="T26" fmla="*/ 0 w 7258"/>
                      <a:gd name="T27" fmla="*/ 0 h 7875"/>
                      <a:gd name="T28" fmla="*/ 0 w 7258"/>
                      <a:gd name="T29" fmla="*/ 0 h 7875"/>
                      <a:gd name="T30" fmla="*/ 0 w 7258"/>
                      <a:gd name="T31" fmla="*/ 0 h 7875"/>
                      <a:gd name="T32" fmla="*/ 0 w 7258"/>
                      <a:gd name="T33" fmla="*/ 0 h 7875"/>
                      <a:gd name="T34" fmla="*/ 0 w 7258"/>
                      <a:gd name="T35" fmla="*/ 0 h 7875"/>
                      <a:gd name="T36" fmla="*/ 0 w 7258"/>
                      <a:gd name="T37" fmla="*/ 0 h 7875"/>
                      <a:gd name="T38" fmla="*/ 0 w 7258"/>
                      <a:gd name="T39" fmla="*/ 0 h 7875"/>
                      <a:gd name="T40" fmla="*/ 0 w 7258"/>
                      <a:gd name="T41" fmla="*/ 0 h 7875"/>
                      <a:gd name="T42" fmla="*/ 0 w 7258"/>
                      <a:gd name="T43" fmla="*/ 0 h 7875"/>
                      <a:gd name="T44" fmla="*/ 0 w 7258"/>
                      <a:gd name="T45" fmla="*/ 0 h 7875"/>
                      <a:gd name="T46" fmla="*/ 0 w 7258"/>
                      <a:gd name="T47" fmla="*/ 0 h 7875"/>
                      <a:gd name="T48" fmla="*/ 0 w 7258"/>
                      <a:gd name="T49" fmla="*/ 0 h 7875"/>
                      <a:gd name="T50" fmla="*/ 0 w 7258"/>
                      <a:gd name="T51" fmla="*/ 0 h 7875"/>
                      <a:gd name="T52" fmla="*/ 0 w 7258"/>
                      <a:gd name="T53" fmla="*/ 0 h 7875"/>
                      <a:gd name="T54" fmla="*/ 0 w 7258"/>
                      <a:gd name="T55" fmla="*/ 0 h 7875"/>
                      <a:gd name="T56" fmla="*/ 0 w 7258"/>
                      <a:gd name="T57" fmla="*/ 0 h 7875"/>
                      <a:gd name="T58" fmla="*/ 0 w 7258"/>
                      <a:gd name="T59" fmla="*/ 0 h 7875"/>
                      <a:gd name="T60" fmla="*/ 0 w 7258"/>
                      <a:gd name="T61" fmla="*/ 0 h 7875"/>
                      <a:gd name="T62" fmla="*/ 0 w 7258"/>
                      <a:gd name="T63" fmla="*/ 0 h 7875"/>
                      <a:gd name="T64" fmla="*/ 0 w 7258"/>
                      <a:gd name="T65" fmla="*/ 0 h 7875"/>
                      <a:gd name="T66" fmla="*/ 0 w 7258"/>
                      <a:gd name="T67" fmla="*/ 0 h 7875"/>
                      <a:gd name="T68" fmla="*/ 0 w 7258"/>
                      <a:gd name="T69" fmla="*/ 0 h 7875"/>
                      <a:gd name="T70" fmla="*/ 0 w 7258"/>
                      <a:gd name="T71" fmla="*/ 0 h 7875"/>
                      <a:gd name="T72" fmla="*/ 0 w 7258"/>
                      <a:gd name="T73" fmla="*/ 0 h 7875"/>
                      <a:gd name="T74" fmla="*/ 0 w 7258"/>
                      <a:gd name="T75" fmla="*/ 0 h 7875"/>
                      <a:gd name="T76" fmla="*/ 0 w 7258"/>
                      <a:gd name="T77" fmla="*/ 0 h 7875"/>
                      <a:gd name="T78" fmla="*/ 0 w 7258"/>
                      <a:gd name="T79" fmla="*/ 0 h 7875"/>
                      <a:gd name="T80" fmla="*/ 0 w 7258"/>
                      <a:gd name="T81" fmla="*/ 0 h 7875"/>
                      <a:gd name="T82" fmla="*/ 0 w 7258"/>
                      <a:gd name="T83" fmla="*/ 0 h 7875"/>
                      <a:gd name="T84" fmla="*/ 0 w 7258"/>
                      <a:gd name="T85" fmla="*/ 0 h 7875"/>
                      <a:gd name="T86" fmla="*/ 0 w 7258"/>
                      <a:gd name="T87" fmla="*/ 0 h 7875"/>
                      <a:gd name="T88" fmla="*/ 0 w 7258"/>
                      <a:gd name="T89" fmla="*/ 0 h 7875"/>
                      <a:gd name="T90" fmla="*/ 0 w 7258"/>
                      <a:gd name="T91" fmla="*/ 0 h 7875"/>
                      <a:gd name="T92" fmla="*/ 0 w 7258"/>
                      <a:gd name="T93" fmla="*/ 0 h 787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7258"/>
                      <a:gd name="T142" fmla="*/ 0 h 7875"/>
                      <a:gd name="T143" fmla="*/ 7258 w 7258"/>
                      <a:gd name="T144" fmla="*/ 7875 h 7875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7258" h="7875">
                        <a:moveTo>
                          <a:pt x="3413" y="253"/>
                        </a:moveTo>
                        <a:lnTo>
                          <a:pt x="3608" y="809"/>
                        </a:lnTo>
                        <a:lnTo>
                          <a:pt x="3489" y="1495"/>
                        </a:lnTo>
                        <a:lnTo>
                          <a:pt x="3511" y="1848"/>
                        </a:lnTo>
                        <a:lnTo>
                          <a:pt x="3530" y="2027"/>
                        </a:lnTo>
                        <a:lnTo>
                          <a:pt x="3667" y="1925"/>
                        </a:lnTo>
                        <a:lnTo>
                          <a:pt x="3708" y="1902"/>
                        </a:lnTo>
                        <a:lnTo>
                          <a:pt x="3843" y="2000"/>
                        </a:lnTo>
                        <a:lnTo>
                          <a:pt x="5084" y="1772"/>
                        </a:lnTo>
                        <a:lnTo>
                          <a:pt x="5379" y="2154"/>
                        </a:lnTo>
                        <a:lnTo>
                          <a:pt x="4105" y="2714"/>
                        </a:lnTo>
                        <a:lnTo>
                          <a:pt x="4338" y="2890"/>
                        </a:lnTo>
                        <a:lnTo>
                          <a:pt x="4377" y="3015"/>
                        </a:lnTo>
                        <a:lnTo>
                          <a:pt x="4556" y="3113"/>
                        </a:lnTo>
                        <a:lnTo>
                          <a:pt x="4593" y="3370"/>
                        </a:lnTo>
                        <a:lnTo>
                          <a:pt x="4770" y="3370"/>
                        </a:lnTo>
                        <a:lnTo>
                          <a:pt x="4930" y="3444"/>
                        </a:lnTo>
                        <a:lnTo>
                          <a:pt x="5264" y="3522"/>
                        </a:lnTo>
                        <a:lnTo>
                          <a:pt x="5425" y="3472"/>
                        </a:lnTo>
                        <a:lnTo>
                          <a:pt x="5540" y="3495"/>
                        </a:lnTo>
                        <a:lnTo>
                          <a:pt x="6291" y="3140"/>
                        </a:lnTo>
                        <a:lnTo>
                          <a:pt x="6843" y="3092"/>
                        </a:lnTo>
                        <a:lnTo>
                          <a:pt x="7119" y="3242"/>
                        </a:lnTo>
                        <a:lnTo>
                          <a:pt x="7258" y="4002"/>
                        </a:lnTo>
                        <a:lnTo>
                          <a:pt x="7156" y="4230"/>
                        </a:lnTo>
                        <a:lnTo>
                          <a:pt x="6468" y="4663"/>
                        </a:lnTo>
                        <a:lnTo>
                          <a:pt x="4969" y="5041"/>
                        </a:lnTo>
                        <a:lnTo>
                          <a:pt x="4076" y="4887"/>
                        </a:lnTo>
                        <a:lnTo>
                          <a:pt x="3575" y="4663"/>
                        </a:lnTo>
                        <a:lnTo>
                          <a:pt x="3179" y="3831"/>
                        </a:lnTo>
                        <a:lnTo>
                          <a:pt x="3041" y="6330"/>
                        </a:lnTo>
                        <a:lnTo>
                          <a:pt x="2780" y="7875"/>
                        </a:lnTo>
                        <a:lnTo>
                          <a:pt x="2088" y="7875"/>
                        </a:lnTo>
                        <a:lnTo>
                          <a:pt x="1577" y="7571"/>
                        </a:lnTo>
                        <a:lnTo>
                          <a:pt x="1499" y="7396"/>
                        </a:lnTo>
                        <a:lnTo>
                          <a:pt x="136" y="6330"/>
                        </a:lnTo>
                        <a:lnTo>
                          <a:pt x="0" y="5875"/>
                        </a:lnTo>
                        <a:lnTo>
                          <a:pt x="17" y="5041"/>
                        </a:lnTo>
                        <a:lnTo>
                          <a:pt x="236" y="3698"/>
                        </a:lnTo>
                        <a:lnTo>
                          <a:pt x="471" y="3219"/>
                        </a:lnTo>
                        <a:lnTo>
                          <a:pt x="651" y="2634"/>
                        </a:lnTo>
                        <a:lnTo>
                          <a:pt x="708" y="2127"/>
                        </a:lnTo>
                        <a:lnTo>
                          <a:pt x="885" y="1318"/>
                        </a:lnTo>
                        <a:lnTo>
                          <a:pt x="1144" y="733"/>
                        </a:lnTo>
                        <a:lnTo>
                          <a:pt x="1737" y="128"/>
                        </a:lnTo>
                        <a:lnTo>
                          <a:pt x="3019" y="0"/>
                        </a:lnTo>
                        <a:lnTo>
                          <a:pt x="3413" y="25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E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9" name="Freeform 107"/>
                  <p:cNvSpPr>
                    <a:spLocks/>
                  </p:cNvSpPr>
                  <p:nvPr/>
                </p:nvSpPr>
                <p:spPr bwMode="auto">
                  <a:xfrm>
                    <a:off x="1037" y="2457"/>
                    <a:ext cx="208" cy="183"/>
                  </a:xfrm>
                  <a:custGeom>
                    <a:avLst/>
                    <a:gdLst>
                      <a:gd name="T0" fmla="*/ 0 w 3741"/>
                      <a:gd name="T1" fmla="*/ 0 h 3302"/>
                      <a:gd name="T2" fmla="*/ 0 w 3741"/>
                      <a:gd name="T3" fmla="*/ 0 h 3302"/>
                      <a:gd name="T4" fmla="*/ 0 w 3741"/>
                      <a:gd name="T5" fmla="*/ 0 h 3302"/>
                      <a:gd name="T6" fmla="*/ 0 w 3741"/>
                      <a:gd name="T7" fmla="*/ 0 h 3302"/>
                      <a:gd name="T8" fmla="*/ 0 w 3741"/>
                      <a:gd name="T9" fmla="*/ 0 h 3302"/>
                      <a:gd name="T10" fmla="*/ 0 w 3741"/>
                      <a:gd name="T11" fmla="*/ 0 h 3302"/>
                      <a:gd name="T12" fmla="*/ 0 w 3741"/>
                      <a:gd name="T13" fmla="*/ 0 h 3302"/>
                      <a:gd name="T14" fmla="*/ 0 w 3741"/>
                      <a:gd name="T15" fmla="*/ 0 h 3302"/>
                      <a:gd name="T16" fmla="*/ 0 w 3741"/>
                      <a:gd name="T17" fmla="*/ 0 h 3302"/>
                      <a:gd name="T18" fmla="*/ 0 w 3741"/>
                      <a:gd name="T19" fmla="*/ 0 h 3302"/>
                      <a:gd name="T20" fmla="*/ 0 w 3741"/>
                      <a:gd name="T21" fmla="*/ 0 h 3302"/>
                      <a:gd name="T22" fmla="*/ 0 w 3741"/>
                      <a:gd name="T23" fmla="*/ 0 h 3302"/>
                      <a:gd name="T24" fmla="*/ 0 w 3741"/>
                      <a:gd name="T25" fmla="*/ 0 h 3302"/>
                      <a:gd name="T26" fmla="*/ 0 w 3741"/>
                      <a:gd name="T27" fmla="*/ 0 h 3302"/>
                      <a:gd name="T28" fmla="*/ 0 w 3741"/>
                      <a:gd name="T29" fmla="*/ 0 h 3302"/>
                      <a:gd name="T30" fmla="*/ 0 w 3741"/>
                      <a:gd name="T31" fmla="*/ 0 h 3302"/>
                      <a:gd name="T32" fmla="*/ 0 w 3741"/>
                      <a:gd name="T33" fmla="*/ 0 h 3302"/>
                      <a:gd name="T34" fmla="*/ 0 w 3741"/>
                      <a:gd name="T35" fmla="*/ 0 h 3302"/>
                      <a:gd name="T36" fmla="*/ 0 w 3741"/>
                      <a:gd name="T37" fmla="*/ 0 h 3302"/>
                      <a:gd name="T38" fmla="*/ 0 w 3741"/>
                      <a:gd name="T39" fmla="*/ 0 h 3302"/>
                      <a:gd name="T40" fmla="*/ 0 w 3741"/>
                      <a:gd name="T41" fmla="*/ 0 h 3302"/>
                      <a:gd name="T42" fmla="*/ 0 w 3741"/>
                      <a:gd name="T43" fmla="*/ 0 h 3302"/>
                      <a:gd name="T44" fmla="*/ 0 w 3741"/>
                      <a:gd name="T45" fmla="*/ 0 h 3302"/>
                      <a:gd name="T46" fmla="*/ 0 w 3741"/>
                      <a:gd name="T47" fmla="*/ 0 h 3302"/>
                      <a:gd name="T48" fmla="*/ 0 w 3741"/>
                      <a:gd name="T49" fmla="*/ 0 h 3302"/>
                      <a:gd name="T50" fmla="*/ 0 w 3741"/>
                      <a:gd name="T51" fmla="*/ 0 h 3302"/>
                      <a:gd name="T52" fmla="*/ 0 w 3741"/>
                      <a:gd name="T53" fmla="*/ 0 h 3302"/>
                      <a:gd name="T54" fmla="*/ 0 w 3741"/>
                      <a:gd name="T55" fmla="*/ 0 h 3302"/>
                      <a:gd name="T56" fmla="*/ 0 w 3741"/>
                      <a:gd name="T57" fmla="*/ 0 h 3302"/>
                      <a:gd name="T58" fmla="*/ 0 w 3741"/>
                      <a:gd name="T59" fmla="*/ 0 h 3302"/>
                      <a:gd name="T60" fmla="*/ 0 w 3741"/>
                      <a:gd name="T61" fmla="*/ 0 h 3302"/>
                      <a:gd name="T62" fmla="*/ 0 w 3741"/>
                      <a:gd name="T63" fmla="*/ 0 h 3302"/>
                      <a:gd name="T64" fmla="*/ 0 w 3741"/>
                      <a:gd name="T65" fmla="*/ 0 h 3302"/>
                      <a:gd name="T66" fmla="*/ 0 w 3741"/>
                      <a:gd name="T67" fmla="*/ 0 h 3302"/>
                      <a:gd name="T68" fmla="*/ 0 w 3741"/>
                      <a:gd name="T69" fmla="*/ 0 h 3302"/>
                      <a:gd name="T70" fmla="*/ 0 w 3741"/>
                      <a:gd name="T71" fmla="*/ 0 h 330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741"/>
                      <a:gd name="T109" fmla="*/ 0 h 3302"/>
                      <a:gd name="T110" fmla="*/ 3741 w 3741"/>
                      <a:gd name="T111" fmla="*/ 3302 h 3302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741" h="3302">
                        <a:moveTo>
                          <a:pt x="2189" y="2655"/>
                        </a:moveTo>
                        <a:lnTo>
                          <a:pt x="2199" y="2833"/>
                        </a:lnTo>
                        <a:lnTo>
                          <a:pt x="1998" y="2958"/>
                        </a:lnTo>
                        <a:lnTo>
                          <a:pt x="1893" y="2944"/>
                        </a:lnTo>
                        <a:lnTo>
                          <a:pt x="1817" y="3048"/>
                        </a:lnTo>
                        <a:lnTo>
                          <a:pt x="1862" y="3175"/>
                        </a:lnTo>
                        <a:lnTo>
                          <a:pt x="1796" y="3302"/>
                        </a:lnTo>
                        <a:lnTo>
                          <a:pt x="1238" y="3252"/>
                        </a:lnTo>
                        <a:lnTo>
                          <a:pt x="1109" y="3012"/>
                        </a:lnTo>
                        <a:lnTo>
                          <a:pt x="952" y="2958"/>
                        </a:lnTo>
                        <a:lnTo>
                          <a:pt x="667" y="2973"/>
                        </a:lnTo>
                        <a:lnTo>
                          <a:pt x="589" y="2821"/>
                        </a:lnTo>
                        <a:lnTo>
                          <a:pt x="216" y="3022"/>
                        </a:lnTo>
                        <a:lnTo>
                          <a:pt x="0" y="2645"/>
                        </a:lnTo>
                        <a:lnTo>
                          <a:pt x="156" y="2517"/>
                        </a:lnTo>
                        <a:lnTo>
                          <a:pt x="275" y="2341"/>
                        </a:lnTo>
                        <a:lnTo>
                          <a:pt x="234" y="2228"/>
                        </a:lnTo>
                        <a:lnTo>
                          <a:pt x="285" y="2079"/>
                        </a:lnTo>
                        <a:lnTo>
                          <a:pt x="596" y="1889"/>
                        </a:lnTo>
                        <a:lnTo>
                          <a:pt x="930" y="1347"/>
                        </a:lnTo>
                        <a:lnTo>
                          <a:pt x="1156" y="581"/>
                        </a:lnTo>
                        <a:lnTo>
                          <a:pt x="1481" y="214"/>
                        </a:lnTo>
                        <a:lnTo>
                          <a:pt x="1706" y="47"/>
                        </a:lnTo>
                        <a:lnTo>
                          <a:pt x="2176" y="0"/>
                        </a:lnTo>
                        <a:lnTo>
                          <a:pt x="2706" y="99"/>
                        </a:lnTo>
                        <a:lnTo>
                          <a:pt x="3090" y="355"/>
                        </a:lnTo>
                        <a:lnTo>
                          <a:pt x="3461" y="554"/>
                        </a:lnTo>
                        <a:lnTo>
                          <a:pt x="3610" y="706"/>
                        </a:lnTo>
                        <a:lnTo>
                          <a:pt x="3710" y="872"/>
                        </a:lnTo>
                        <a:lnTo>
                          <a:pt x="3741" y="1032"/>
                        </a:lnTo>
                        <a:lnTo>
                          <a:pt x="3741" y="1287"/>
                        </a:lnTo>
                        <a:lnTo>
                          <a:pt x="3618" y="1460"/>
                        </a:lnTo>
                        <a:lnTo>
                          <a:pt x="3499" y="1523"/>
                        </a:lnTo>
                        <a:lnTo>
                          <a:pt x="3495" y="1460"/>
                        </a:lnTo>
                        <a:lnTo>
                          <a:pt x="2982" y="1626"/>
                        </a:lnTo>
                        <a:lnTo>
                          <a:pt x="2189" y="265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0" name="Freeform 108"/>
                  <p:cNvSpPr>
                    <a:spLocks/>
                  </p:cNvSpPr>
                  <p:nvPr/>
                </p:nvSpPr>
                <p:spPr bwMode="auto">
                  <a:xfrm>
                    <a:off x="1132" y="2528"/>
                    <a:ext cx="93" cy="89"/>
                  </a:xfrm>
                  <a:custGeom>
                    <a:avLst/>
                    <a:gdLst>
                      <a:gd name="T0" fmla="*/ 0 w 1663"/>
                      <a:gd name="T1" fmla="*/ 0 h 1604"/>
                      <a:gd name="T2" fmla="*/ 0 w 1663"/>
                      <a:gd name="T3" fmla="*/ 0 h 1604"/>
                      <a:gd name="T4" fmla="*/ 0 w 1663"/>
                      <a:gd name="T5" fmla="*/ 0 h 1604"/>
                      <a:gd name="T6" fmla="*/ 0 w 1663"/>
                      <a:gd name="T7" fmla="*/ 0 h 1604"/>
                      <a:gd name="T8" fmla="*/ 0 w 1663"/>
                      <a:gd name="T9" fmla="*/ 0 h 1604"/>
                      <a:gd name="T10" fmla="*/ 0 w 1663"/>
                      <a:gd name="T11" fmla="*/ 0 h 1604"/>
                      <a:gd name="T12" fmla="*/ 0 w 1663"/>
                      <a:gd name="T13" fmla="*/ 0 h 1604"/>
                      <a:gd name="T14" fmla="*/ 0 w 1663"/>
                      <a:gd name="T15" fmla="*/ 0 h 1604"/>
                      <a:gd name="T16" fmla="*/ 0 w 1663"/>
                      <a:gd name="T17" fmla="*/ 0 h 1604"/>
                      <a:gd name="T18" fmla="*/ 0 w 1663"/>
                      <a:gd name="T19" fmla="*/ 0 h 1604"/>
                      <a:gd name="T20" fmla="*/ 0 w 1663"/>
                      <a:gd name="T21" fmla="*/ 0 h 1604"/>
                      <a:gd name="T22" fmla="*/ 0 w 1663"/>
                      <a:gd name="T23" fmla="*/ 0 h 1604"/>
                      <a:gd name="T24" fmla="*/ 0 w 1663"/>
                      <a:gd name="T25" fmla="*/ 0 h 1604"/>
                      <a:gd name="T26" fmla="*/ 0 w 1663"/>
                      <a:gd name="T27" fmla="*/ 0 h 1604"/>
                      <a:gd name="T28" fmla="*/ 0 w 1663"/>
                      <a:gd name="T29" fmla="*/ 0 h 1604"/>
                      <a:gd name="T30" fmla="*/ 0 w 1663"/>
                      <a:gd name="T31" fmla="*/ 0 h 1604"/>
                      <a:gd name="T32" fmla="*/ 0 w 1663"/>
                      <a:gd name="T33" fmla="*/ 0 h 1604"/>
                      <a:gd name="T34" fmla="*/ 0 w 1663"/>
                      <a:gd name="T35" fmla="*/ 0 h 1604"/>
                      <a:gd name="T36" fmla="*/ 0 w 1663"/>
                      <a:gd name="T37" fmla="*/ 0 h 1604"/>
                      <a:gd name="T38" fmla="*/ 0 w 1663"/>
                      <a:gd name="T39" fmla="*/ 0 h 1604"/>
                      <a:gd name="T40" fmla="*/ 0 w 1663"/>
                      <a:gd name="T41" fmla="*/ 0 h 1604"/>
                      <a:gd name="T42" fmla="*/ 0 w 1663"/>
                      <a:gd name="T43" fmla="*/ 0 h 1604"/>
                      <a:gd name="T44" fmla="*/ 0 w 1663"/>
                      <a:gd name="T45" fmla="*/ 0 h 1604"/>
                      <a:gd name="T46" fmla="*/ 0 w 1663"/>
                      <a:gd name="T47" fmla="*/ 0 h 1604"/>
                      <a:gd name="T48" fmla="*/ 0 w 1663"/>
                      <a:gd name="T49" fmla="*/ 0 h 1604"/>
                      <a:gd name="T50" fmla="*/ 0 w 1663"/>
                      <a:gd name="T51" fmla="*/ 0 h 1604"/>
                      <a:gd name="T52" fmla="*/ 0 w 1663"/>
                      <a:gd name="T53" fmla="*/ 0 h 1604"/>
                      <a:gd name="T54" fmla="*/ 0 w 1663"/>
                      <a:gd name="T55" fmla="*/ 0 h 1604"/>
                      <a:gd name="T56" fmla="*/ 0 w 1663"/>
                      <a:gd name="T57" fmla="*/ 0 h 1604"/>
                      <a:gd name="T58" fmla="*/ 0 w 1663"/>
                      <a:gd name="T59" fmla="*/ 0 h 1604"/>
                      <a:gd name="T60" fmla="*/ 0 w 1663"/>
                      <a:gd name="T61" fmla="*/ 0 h 1604"/>
                      <a:gd name="T62" fmla="*/ 0 w 1663"/>
                      <a:gd name="T63" fmla="*/ 0 h 160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63"/>
                      <a:gd name="T97" fmla="*/ 0 h 1604"/>
                      <a:gd name="T98" fmla="*/ 1663 w 1663"/>
                      <a:gd name="T99" fmla="*/ 1604 h 160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63" h="1604">
                        <a:moveTo>
                          <a:pt x="209" y="11"/>
                        </a:moveTo>
                        <a:lnTo>
                          <a:pt x="78" y="113"/>
                        </a:lnTo>
                        <a:lnTo>
                          <a:pt x="64" y="201"/>
                        </a:lnTo>
                        <a:lnTo>
                          <a:pt x="107" y="471"/>
                        </a:lnTo>
                        <a:lnTo>
                          <a:pt x="0" y="702"/>
                        </a:lnTo>
                        <a:lnTo>
                          <a:pt x="156" y="984"/>
                        </a:lnTo>
                        <a:lnTo>
                          <a:pt x="201" y="1273"/>
                        </a:lnTo>
                        <a:lnTo>
                          <a:pt x="209" y="1604"/>
                        </a:lnTo>
                        <a:lnTo>
                          <a:pt x="327" y="1311"/>
                        </a:lnTo>
                        <a:lnTo>
                          <a:pt x="446" y="1311"/>
                        </a:lnTo>
                        <a:lnTo>
                          <a:pt x="765" y="1581"/>
                        </a:lnTo>
                        <a:lnTo>
                          <a:pt x="871" y="1581"/>
                        </a:lnTo>
                        <a:lnTo>
                          <a:pt x="976" y="1538"/>
                        </a:lnTo>
                        <a:lnTo>
                          <a:pt x="1000" y="1444"/>
                        </a:lnTo>
                        <a:lnTo>
                          <a:pt x="996" y="1317"/>
                        </a:lnTo>
                        <a:lnTo>
                          <a:pt x="1041" y="1224"/>
                        </a:lnTo>
                        <a:lnTo>
                          <a:pt x="1193" y="1158"/>
                        </a:lnTo>
                        <a:lnTo>
                          <a:pt x="1266" y="1015"/>
                        </a:lnTo>
                        <a:lnTo>
                          <a:pt x="1487" y="984"/>
                        </a:lnTo>
                        <a:lnTo>
                          <a:pt x="1501" y="943"/>
                        </a:lnTo>
                        <a:lnTo>
                          <a:pt x="1391" y="524"/>
                        </a:lnTo>
                        <a:lnTo>
                          <a:pt x="1594" y="403"/>
                        </a:lnTo>
                        <a:lnTo>
                          <a:pt x="1663" y="201"/>
                        </a:lnTo>
                        <a:lnTo>
                          <a:pt x="1530" y="201"/>
                        </a:lnTo>
                        <a:lnTo>
                          <a:pt x="1446" y="140"/>
                        </a:lnTo>
                        <a:lnTo>
                          <a:pt x="1380" y="230"/>
                        </a:lnTo>
                        <a:lnTo>
                          <a:pt x="1327" y="154"/>
                        </a:lnTo>
                        <a:lnTo>
                          <a:pt x="1205" y="263"/>
                        </a:lnTo>
                        <a:lnTo>
                          <a:pt x="1097" y="95"/>
                        </a:lnTo>
                        <a:lnTo>
                          <a:pt x="853" y="154"/>
                        </a:lnTo>
                        <a:lnTo>
                          <a:pt x="292" y="0"/>
                        </a:lnTo>
                        <a:lnTo>
                          <a:pt x="209" y="1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FFC9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1" name="Freeform 109"/>
                  <p:cNvSpPr>
                    <a:spLocks/>
                  </p:cNvSpPr>
                  <p:nvPr/>
                </p:nvSpPr>
                <p:spPr bwMode="auto">
                  <a:xfrm>
                    <a:off x="1138" y="2563"/>
                    <a:ext cx="10" cy="7"/>
                  </a:xfrm>
                  <a:custGeom>
                    <a:avLst/>
                    <a:gdLst>
                      <a:gd name="T0" fmla="*/ 0 w 173"/>
                      <a:gd name="T1" fmla="*/ 0 h 141"/>
                      <a:gd name="T2" fmla="*/ 0 w 173"/>
                      <a:gd name="T3" fmla="*/ 0 h 141"/>
                      <a:gd name="T4" fmla="*/ 0 w 173"/>
                      <a:gd name="T5" fmla="*/ 0 h 141"/>
                      <a:gd name="T6" fmla="*/ 0 w 173"/>
                      <a:gd name="T7" fmla="*/ 0 h 141"/>
                      <a:gd name="T8" fmla="*/ 0 w 173"/>
                      <a:gd name="T9" fmla="*/ 0 h 141"/>
                      <a:gd name="T10" fmla="*/ 0 w 173"/>
                      <a:gd name="T11" fmla="*/ 0 h 141"/>
                      <a:gd name="T12" fmla="*/ 0 w 173"/>
                      <a:gd name="T13" fmla="*/ 0 h 141"/>
                      <a:gd name="T14" fmla="*/ 0 w 173"/>
                      <a:gd name="T15" fmla="*/ 0 h 1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3"/>
                      <a:gd name="T25" fmla="*/ 0 h 141"/>
                      <a:gd name="T26" fmla="*/ 173 w 173"/>
                      <a:gd name="T27" fmla="*/ 141 h 1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3" h="141">
                        <a:moveTo>
                          <a:pt x="55" y="14"/>
                        </a:moveTo>
                        <a:lnTo>
                          <a:pt x="125" y="0"/>
                        </a:lnTo>
                        <a:lnTo>
                          <a:pt x="173" y="29"/>
                        </a:lnTo>
                        <a:lnTo>
                          <a:pt x="161" y="82"/>
                        </a:lnTo>
                        <a:lnTo>
                          <a:pt x="110" y="135"/>
                        </a:lnTo>
                        <a:lnTo>
                          <a:pt x="41" y="141"/>
                        </a:lnTo>
                        <a:lnTo>
                          <a:pt x="0" y="82"/>
                        </a:lnTo>
                        <a:lnTo>
                          <a:pt x="55" y="1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2" name="Freeform 110"/>
                  <p:cNvSpPr>
                    <a:spLocks/>
                  </p:cNvSpPr>
                  <p:nvPr/>
                </p:nvSpPr>
                <p:spPr bwMode="auto">
                  <a:xfrm>
                    <a:off x="1351" y="2749"/>
                    <a:ext cx="72" cy="81"/>
                  </a:xfrm>
                  <a:custGeom>
                    <a:avLst/>
                    <a:gdLst>
                      <a:gd name="T0" fmla="*/ 0 w 1284"/>
                      <a:gd name="T1" fmla="*/ 0 h 1474"/>
                      <a:gd name="T2" fmla="*/ 0 w 1284"/>
                      <a:gd name="T3" fmla="*/ 0 h 1474"/>
                      <a:gd name="T4" fmla="*/ 0 w 1284"/>
                      <a:gd name="T5" fmla="*/ 0 h 1474"/>
                      <a:gd name="T6" fmla="*/ 0 w 1284"/>
                      <a:gd name="T7" fmla="*/ 0 h 1474"/>
                      <a:gd name="T8" fmla="*/ 0 w 1284"/>
                      <a:gd name="T9" fmla="*/ 0 h 1474"/>
                      <a:gd name="T10" fmla="*/ 0 w 1284"/>
                      <a:gd name="T11" fmla="*/ 0 h 1474"/>
                      <a:gd name="T12" fmla="*/ 0 w 1284"/>
                      <a:gd name="T13" fmla="*/ 0 h 1474"/>
                      <a:gd name="T14" fmla="*/ 0 w 1284"/>
                      <a:gd name="T15" fmla="*/ 0 h 1474"/>
                      <a:gd name="T16" fmla="*/ 0 w 1284"/>
                      <a:gd name="T17" fmla="*/ 0 h 1474"/>
                      <a:gd name="T18" fmla="*/ 0 w 1284"/>
                      <a:gd name="T19" fmla="*/ 0 h 1474"/>
                      <a:gd name="T20" fmla="*/ 0 w 1284"/>
                      <a:gd name="T21" fmla="*/ 0 h 1474"/>
                      <a:gd name="T22" fmla="*/ 0 w 1284"/>
                      <a:gd name="T23" fmla="*/ 0 h 1474"/>
                      <a:gd name="T24" fmla="*/ 0 w 1284"/>
                      <a:gd name="T25" fmla="*/ 0 h 1474"/>
                      <a:gd name="T26" fmla="*/ 0 w 1284"/>
                      <a:gd name="T27" fmla="*/ 0 h 147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84"/>
                      <a:gd name="T43" fmla="*/ 0 h 1474"/>
                      <a:gd name="T44" fmla="*/ 1284 w 1284"/>
                      <a:gd name="T45" fmla="*/ 1474 h 147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84" h="1474">
                        <a:moveTo>
                          <a:pt x="0" y="712"/>
                        </a:moveTo>
                        <a:lnTo>
                          <a:pt x="164" y="1474"/>
                        </a:lnTo>
                        <a:lnTo>
                          <a:pt x="636" y="1474"/>
                        </a:lnTo>
                        <a:lnTo>
                          <a:pt x="781" y="1349"/>
                        </a:lnTo>
                        <a:lnTo>
                          <a:pt x="1124" y="1315"/>
                        </a:lnTo>
                        <a:lnTo>
                          <a:pt x="1184" y="1228"/>
                        </a:lnTo>
                        <a:lnTo>
                          <a:pt x="1284" y="749"/>
                        </a:lnTo>
                        <a:lnTo>
                          <a:pt x="1090" y="452"/>
                        </a:lnTo>
                        <a:lnTo>
                          <a:pt x="854" y="354"/>
                        </a:lnTo>
                        <a:lnTo>
                          <a:pt x="597" y="234"/>
                        </a:lnTo>
                        <a:lnTo>
                          <a:pt x="509" y="0"/>
                        </a:lnTo>
                        <a:lnTo>
                          <a:pt x="369" y="23"/>
                        </a:lnTo>
                        <a:lnTo>
                          <a:pt x="291" y="313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FFEA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3" name="Freeform 111"/>
                  <p:cNvSpPr>
                    <a:spLocks/>
                  </p:cNvSpPr>
                  <p:nvPr/>
                </p:nvSpPr>
                <p:spPr bwMode="auto">
                  <a:xfrm>
                    <a:off x="1172" y="2460"/>
                    <a:ext cx="54" cy="36"/>
                  </a:xfrm>
                  <a:custGeom>
                    <a:avLst/>
                    <a:gdLst>
                      <a:gd name="T0" fmla="*/ 0 w 963"/>
                      <a:gd name="T1" fmla="*/ 0 h 637"/>
                      <a:gd name="T2" fmla="*/ 0 w 963"/>
                      <a:gd name="T3" fmla="*/ 0 h 637"/>
                      <a:gd name="T4" fmla="*/ 0 w 963"/>
                      <a:gd name="T5" fmla="*/ 0 h 637"/>
                      <a:gd name="T6" fmla="*/ 0 w 963"/>
                      <a:gd name="T7" fmla="*/ 0 h 637"/>
                      <a:gd name="T8" fmla="*/ 0 w 963"/>
                      <a:gd name="T9" fmla="*/ 0 h 637"/>
                      <a:gd name="T10" fmla="*/ 0 w 963"/>
                      <a:gd name="T11" fmla="*/ 0 h 637"/>
                      <a:gd name="T12" fmla="*/ 0 w 963"/>
                      <a:gd name="T13" fmla="*/ 0 h 637"/>
                      <a:gd name="T14" fmla="*/ 0 w 963"/>
                      <a:gd name="T15" fmla="*/ 0 h 637"/>
                      <a:gd name="T16" fmla="*/ 0 w 963"/>
                      <a:gd name="T17" fmla="*/ 0 h 637"/>
                      <a:gd name="T18" fmla="*/ 0 w 963"/>
                      <a:gd name="T19" fmla="*/ 0 h 637"/>
                      <a:gd name="T20" fmla="*/ 0 w 963"/>
                      <a:gd name="T21" fmla="*/ 0 h 637"/>
                      <a:gd name="T22" fmla="*/ 0 w 963"/>
                      <a:gd name="T23" fmla="*/ 0 h 637"/>
                      <a:gd name="T24" fmla="*/ 0 w 963"/>
                      <a:gd name="T25" fmla="*/ 0 h 637"/>
                      <a:gd name="T26" fmla="*/ 0 w 963"/>
                      <a:gd name="T27" fmla="*/ 0 h 637"/>
                      <a:gd name="T28" fmla="*/ 0 w 963"/>
                      <a:gd name="T29" fmla="*/ 0 h 637"/>
                      <a:gd name="T30" fmla="*/ 0 w 963"/>
                      <a:gd name="T31" fmla="*/ 0 h 637"/>
                      <a:gd name="T32" fmla="*/ 0 w 963"/>
                      <a:gd name="T33" fmla="*/ 0 h 637"/>
                      <a:gd name="T34" fmla="*/ 0 w 963"/>
                      <a:gd name="T35" fmla="*/ 0 h 637"/>
                      <a:gd name="T36" fmla="*/ 0 w 963"/>
                      <a:gd name="T37" fmla="*/ 0 h 637"/>
                      <a:gd name="T38" fmla="*/ 0 w 963"/>
                      <a:gd name="T39" fmla="*/ 0 h 637"/>
                      <a:gd name="T40" fmla="*/ 0 w 963"/>
                      <a:gd name="T41" fmla="*/ 0 h 637"/>
                      <a:gd name="T42" fmla="*/ 0 w 963"/>
                      <a:gd name="T43" fmla="*/ 0 h 637"/>
                      <a:gd name="T44" fmla="*/ 0 w 963"/>
                      <a:gd name="T45" fmla="*/ 0 h 637"/>
                      <a:gd name="T46" fmla="*/ 0 w 963"/>
                      <a:gd name="T47" fmla="*/ 0 h 637"/>
                      <a:gd name="T48" fmla="*/ 0 w 963"/>
                      <a:gd name="T49" fmla="*/ 0 h 637"/>
                      <a:gd name="T50" fmla="*/ 0 w 963"/>
                      <a:gd name="T51" fmla="*/ 0 h 637"/>
                      <a:gd name="T52" fmla="*/ 0 w 963"/>
                      <a:gd name="T53" fmla="*/ 0 h 637"/>
                      <a:gd name="T54" fmla="*/ 0 w 963"/>
                      <a:gd name="T55" fmla="*/ 0 h 637"/>
                      <a:gd name="T56" fmla="*/ 0 w 963"/>
                      <a:gd name="T57" fmla="*/ 0 h 637"/>
                      <a:gd name="T58" fmla="*/ 0 w 963"/>
                      <a:gd name="T59" fmla="*/ 0 h 637"/>
                      <a:gd name="T60" fmla="*/ 0 w 963"/>
                      <a:gd name="T61" fmla="*/ 0 h 637"/>
                      <a:gd name="T62" fmla="*/ 0 w 963"/>
                      <a:gd name="T63" fmla="*/ 0 h 637"/>
                      <a:gd name="T64" fmla="*/ 0 w 963"/>
                      <a:gd name="T65" fmla="*/ 0 h 637"/>
                      <a:gd name="T66" fmla="*/ 0 w 963"/>
                      <a:gd name="T67" fmla="*/ 0 h 63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963"/>
                      <a:gd name="T103" fmla="*/ 0 h 637"/>
                      <a:gd name="T104" fmla="*/ 963 w 963"/>
                      <a:gd name="T105" fmla="*/ 637 h 63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963" h="637">
                        <a:moveTo>
                          <a:pt x="963" y="464"/>
                        </a:moveTo>
                        <a:lnTo>
                          <a:pt x="834" y="401"/>
                        </a:lnTo>
                        <a:lnTo>
                          <a:pt x="877" y="464"/>
                        </a:lnTo>
                        <a:lnTo>
                          <a:pt x="784" y="507"/>
                        </a:lnTo>
                        <a:lnTo>
                          <a:pt x="694" y="596"/>
                        </a:lnTo>
                        <a:lnTo>
                          <a:pt x="663" y="568"/>
                        </a:lnTo>
                        <a:lnTo>
                          <a:pt x="466" y="637"/>
                        </a:lnTo>
                        <a:lnTo>
                          <a:pt x="706" y="507"/>
                        </a:lnTo>
                        <a:lnTo>
                          <a:pt x="614" y="464"/>
                        </a:lnTo>
                        <a:lnTo>
                          <a:pt x="784" y="429"/>
                        </a:lnTo>
                        <a:lnTo>
                          <a:pt x="631" y="296"/>
                        </a:lnTo>
                        <a:lnTo>
                          <a:pt x="421" y="366"/>
                        </a:lnTo>
                        <a:lnTo>
                          <a:pt x="515" y="415"/>
                        </a:lnTo>
                        <a:lnTo>
                          <a:pt x="521" y="493"/>
                        </a:lnTo>
                        <a:lnTo>
                          <a:pt x="320" y="529"/>
                        </a:lnTo>
                        <a:lnTo>
                          <a:pt x="396" y="568"/>
                        </a:lnTo>
                        <a:lnTo>
                          <a:pt x="185" y="582"/>
                        </a:lnTo>
                        <a:lnTo>
                          <a:pt x="103" y="479"/>
                        </a:lnTo>
                        <a:lnTo>
                          <a:pt x="173" y="464"/>
                        </a:lnTo>
                        <a:lnTo>
                          <a:pt x="103" y="347"/>
                        </a:lnTo>
                        <a:lnTo>
                          <a:pt x="263" y="452"/>
                        </a:lnTo>
                        <a:lnTo>
                          <a:pt x="433" y="464"/>
                        </a:lnTo>
                        <a:lnTo>
                          <a:pt x="273" y="347"/>
                        </a:lnTo>
                        <a:lnTo>
                          <a:pt x="443" y="296"/>
                        </a:lnTo>
                        <a:lnTo>
                          <a:pt x="355" y="259"/>
                        </a:lnTo>
                        <a:lnTo>
                          <a:pt x="515" y="222"/>
                        </a:lnTo>
                        <a:lnTo>
                          <a:pt x="294" y="143"/>
                        </a:lnTo>
                        <a:lnTo>
                          <a:pt x="226" y="56"/>
                        </a:lnTo>
                        <a:lnTo>
                          <a:pt x="0" y="0"/>
                        </a:lnTo>
                        <a:lnTo>
                          <a:pt x="240" y="30"/>
                        </a:lnTo>
                        <a:lnTo>
                          <a:pt x="480" y="108"/>
                        </a:lnTo>
                        <a:lnTo>
                          <a:pt x="651" y="259"/>
                        </a:lnTo>
                        <a:lnTo>
                          <a:pt x="801" y="366"/>
                        </a:lnTo>
                        <a:lnTo>
                          <a:pt x="963" y="46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4" name="Freeform 112"/>
                  <p:cNvSpPr>
                    <a:spLocks/>
                  </p:cNvSpPr>
                  <p:nvPr/>
                </p:nvSpPr>
                <p:spPr bwMode="auto">
                  <a:xfrm>
                    <a:off x="1198" y="2492"/>
                    <a:ext cx="29" cy="38"/>
                  </a:xfrm>
                  <a:custGeom>
                    <a:avLst/>
                    <a:gdLst>
                      <a:gd name="T0" fmla="*/ 0 w 522"/>
                      <a:gd name="T1" fmla="*/ 0 h 685"/>
                      <a:gd name="T2" fmla="*/ 0 w 522"/>
                      <a:gd name="T3" fmla="*/ 0 h 685"/>
                      <a:gd name="T4" fmla="*/ 0 w 522"/>
                      <a:gd name="T5" fmla="*/ 0 h 685"/>
                      <a:gd name="T6" fmla="*/ 0 w 522"/>
                      <a:gd name="T7" fmla="*/ 0 h 685"/>
                      <a:gd name="T8" fmla="*/ 0 w 522"/>
                      <a:gd name="T9" fmla="*/ 0 h 685"/>
                      <a:gd name="T10" fmla="*/ 0 w 522"/>
                      <a:gd name="T11" fmla="*/ 0 h 685"/>
                      <a:gd name="T12" fmla="*/ 0 w 522"/>
                      <a:gd name="T13" fmla="*/ 0 h 685"/>
                      <a:gd name="T14" fmla="*/ 0 w 522"/>
                      <a:gd name="T15" fmla="*/ 0 h 685"/>
                      <a:gd name="T16" fmla="*/ 0 w 522"/>
                      <a:gd name="T17" fmla="*/ 0 h 685"/>
                      <a:gd name="T18" fmla="*/ 0 w 522"/>
                      <a:gd name="T19" fmla="*/ 0 h 685"/>
                      <a:gd name="T20" fmla="*/ 0 w 522"/>
                      <a:gd name="T21" fmla="*/ 0 h 685"/>
                      <a:gd name="T22" fmla="*/ 0 w 522"/>
                      <a:gd name="T23" fmla="*/ 0 h 685"/>
                      <a:gd name="T24" fmla="*/ 0 w 522"/>
                      <a:gd name="T25" fmla="*/ 0 h 685"/>
                      <a:gd name="T26" fmla="*/ 0 w 522"/>
                      <a:gd name="T27" fmla="*/ 0 h 685"/>
                      <a:gd name="T28" fmla="*/ 0 w 522"/>
                      <a:gd name="T29" fmla="*/ 0 h 685"/>
                      <a:gd name="T30" fmla="*/ 0 w 522"/>
                      <a:gd name="T31" fmla="*/ 0 h 68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22"/>
                      <a:gd name="T49" fmla="*/ 0 h 685"/>
                      <a:gd name="T50" fmla="*/ 522 w 522"/>
                      <a:gd name="T51" fmla="*/ 685 h 68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22" h="685">
                        <a:moveTo>
                          <a:pt x="370" y="0"/>
                        </a:moveTo>
                        <a:lnTo>
                          <a:pt x="313" y="231"/>
                        </a:lnTo>
                        <a:lnTo>
                          <a:pt x="262" y="155"/>
                        </a:lnTo>
                        <a:lnTo>
                          <a:pt x="198" y="324"/>
                        </a:lnTo>
                        <a:lnTo>
                          <a:pt x="0" y="531"/>
                        </a:lnTo>
                        <a:lnTo>
                          <a:pt x="299" y="324"/>
                        </a:lnTo>
                        <a:lnTo>
                          <a:pt x="340" y="399"/>
                        </a:lnTo>
                        <a:lnTo>
                          <a:pt x="340" y="685"/>
                        </a:lnTo>
                        <a:lnTo>
                          <a:pt x="501" y="480"/>
                        </a:lnTo>
                        <a:lnTo>
                          <a:pt x="522" y="182"/>
                        </a:lnTo>
                        <a:lnTo>
                          <a:pt x="473" y="464"/>
                        </a:lnTo>
                        <a:lnTo>
                          <a:pt x="381" y="544"/>
                        </a:lnTo>
                        <a:lnTo>
                          <a:pt x="381" y="336"/>
                        </a:lnTo>
                        <a:lnTo>
                          <a:pt x="348" y="297"/>
                        </a:lnTo>
                        <a:lnTo>
                          <a:pt x="401" y="92"/>
                        </a:lnTo>
                        <a:lnTo>
                          <a:pt x="37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5" name="Freeform 113"/>
                  <p:cNvSpPr>
                    <a:spLocks/>
                  </p:cNvSpPr>
                  <p:nvPr/>
                </p:nvSpPr>
                <p:spPr bwMode="auto">
                  <a:xfrm>
                    <a:off x="1200" y="2528"/>
                    <a:ext cx="10" cy="14"/>
                  </a:xfrm>
                  <a:custGeom>
                    <a:avLst/>
                    <a:gdLst>
                      <a:gd name="T0" fmla="*/ 0 w 192"/>
                      <a:gd name="T1" fmla="*/ 0 h 254"/>
                      <a:gd name="T2" fmla="*/ 0 w 192"/>
                      <a:gd name="T3" fmla="*/ 0 h 254"/>
                      <a:gd name="T4" fmla="*/ 0 w 192"/>
                      <a:gd name="T5" fmla="*/ 0 h 254"/>
                      <a:gd name="T6" fmla="*/ 0 w 192"/>
                      <a:gd name="T7" fmla="*/ 0 h 254"/>
                      <a:gd name="T8" fmla="*/ 0 w 192"/>
                      <a:gd name="T9" fmla="*/ 0 h 254"/>
                      <a:gd name="T10" fmla="*/ 0 w 192"/>
                      <a:gd name="T11" fmla="*/ 0 h 254"/>
                      <a:gd name="T12" fmla="*/ 0 w 192"/>
                      <a:gd name="T13" fmla="*/ 0 h 254"/>
                      <a:gd name="T14" fmla="*/ 0 w 192"/>
                      <a:gd name="T15" fmla="*/ 0 h 2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2"/>
                      <a:gd name="T25" fmla="*/ 0 h 254"/>
                      <a:gd name="T26" fmla="*/ 192 w 192"/>
                      <a:gd name="T27" fmla="*/ 254 h 25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2" h="254">
                        <a:moveTo>
                          <a:pt x="130" y="0"/>
                        </a:moveTo>
                        <a:lnTo>
                          <a:pt x="21" y="148"/>
                        </a:lnTo>
                        <a:lnTo>
                          <a:pt x="0" y="254"/>
                        </a:lnTo>
                        <a:lnTo>
                          <a:pt x="130" y="179"/>
                        </a:lnTo>
                        <a:lnTo>
                          <a:pt x="169" y="242"/>
                        </a:lnTo>
                        <a:lnTo>
                          <a:pt x="192" y="101"/>
                        </a:lnTo>
                        <a:lnTo>
                          <a:pt x="130" y="138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6" name="Freeform 114"/>
                  <p:cNvSpPr>
                    <a:spLocks/>
                  </p:cNvSpPr>
                  <p:nvPr/>
                </p:nvSpPr>
                <p:spPr bwMode="auto">
                  <a:xfrm>
                    <a:off x="1216" y="2513"/>
                    <a:ext cx="31" cy="30"/>
                  </a:xfrm>
                  <a:custGeom>
                    <a:avLst/>
                    <a:gdLst>
                      <a:gd name="T0" fmla="*/ 0 w 552"/>
                      <a:gd name="T1" fmla="*/ 0 h 536"/>
                      <a:gd name="T2" fmla="*/ 0 w 552"/>
                      <a:gd name="T3" fmla="*/ 0 h 536"/>
                      <a:gd name="T4" fmla="*/ 0 w 552"/>
                      <a:gd name="T5" fmla="*/ 0 h 536"/>
                      <a:gd name="T6" fmla="*/ 0 w 552"/>
                      <a:gd name="T7" fmla="*/ 0 h 536"/>
                      <a:gd name="T8" fmla="*/ 0 w 552"/>
                      <a:gd name="T9" fmla="*/ 0 h 536"/>
                      <a:gd name="T10" fmla="*/ 0 w 552"/>
                      <a:gd name="T11" fmla="*/ 0 h 536"/>
                      <a:gd name="T12" fmla="*/ 0 w 552"/>
                      <a:gd name="T13" fmla="*/ 0 h 536"/>
                      <a:gd name="T14" fmla="*/ 0 w 552"/>
                      <a:gd name="T15" fmla="*/ 0 h 536"/>
                      <a:gd name="T16" fmla="*/ 0 w 552"/>
                      <a:gd name="T17" fmla="*/ 0 h 536"/>
                      <a:gd name="T18" fmla="*/ 0 w 552"/>
                      <a:gd name="T19" fmla="*/ 0 h 536"/>
                      <a:gd name="T20" fmla="*/ 0 w 552"/>
                      <a:gd name="T21" fmla="*/ 0 h 536"/>
                      <a:gd name="T22" fmla="*/ 0 w 552"/>
                      <a:gd name="T23" fmla="*/ 0 h 536"/>
                      <a:gd name="T24" fmla="*/ 0 w 552"/>
                      <a:gd name="T25" fmla="*/ 0 h 536"/>
                      <a:gd name="T26" fmla="*/ 0 w 552"/>
                      <a:gd name="T27" fmla="*/ 0 h 536"/>
                      <a:gd name="T28" fmla="*/ 0 w 552"/>
                      <a:gd name="T29" fmla="*/ 0 h 536"/>
                      <a:gd name="T30" fmla="*/ 0 w 552"/>
                      <a:gd name="T31" fmla="*/ 0 h 536"/>
                      <a:gd name="T32" fmla="*/ 0 w 552"/>
                      <a:gd name="T33" fmla="*/ 0 h 536"/>
                      <a:gd name="T34" fmla="*/ 0 w 552"/>
                      <a:gd name="T35" fmla="*/ 0 h 536"/>
                      <a:gd name="T36" fmla="*/ 0 w 552"/>
                      <a:gd name="T37" fmla="*/ 0 h 536"/>
                      <a:gd name="T38" fmla="*/ 0 w 552"/>
                      <a:gd name="T39" fmla="*/ 0 h 536"/>
                      <a:gd name="T40" fmla="*/ 0 w 552"/>
                      <a:gd name="T41" fmla="*/ 0 h 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52"/>
                      <a:gd name="T64" fmla="*/ 0 h 536"/>
                      <a:gd name="T65" fmla="*/ 552 w 552"/>
                      <a:gd name="T66" fmla="*/ 536 h 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52" h="536">
                        <a:moveTo>
                          <a:pt x="0" y="525"/>
                        </a:moveTo>
                        <a:lnTo>
                          <a:pt x="0" y="419"/>
                        </a:lnTo>
                        <a:lnTo>
                          <a:pt x="84" y="372"/>
                        </a:lnTo>
                        <a:lnTo>
                          <a:pt x="84" y="437"/>
                        </a:lnTo>
                        <a:lnTo>
                          <a:pt x="170" y="343"/>
                        </a:lnTo>
                        <a:lnTo>
                          <a:pt x="253" y="179"/>
                        </a:lnTo>
                        <a:lnTo>
                          <a:pt x="211" y="419"/>
                        </a:lnTo>
                        <a:lnTo>
                          <a:pt x="294" y="343"/>
                        </a:lnTo>
                        <a:lnTo>
                          <a:pt x="304" y="409"/>
                        </a:lnTo>
                        <a:lnTo>
                          <a:pt x="351" y="372"/>
                        </a:lnTo>
                        <a:lnTo>
                          <a:pt x="382" y="409"/>
                        </a:lnTo>
                        <a:lnTo>
                          <a:pt x="474" y="308"/>
                        </a:lnTo>
                        <a:lnTo>
                          <a:pt x="517" y="167"/>
                        </a:lnTo>
                        <a:lnTo>
                          <a:pt x="517" y="0"/>
                        </a:lnTo>
                        <a:lnTo>
                          <a:pt x="552" y="154"/>
                        </a:lnTo>
                        <a:lnTo>
                          <a:pt x="517" y="396"/>
                        </a:lnTo>
                        <a:lnTo>
                          <a:pt x="351" y="525"/>
                        </a:lnTo>
                        <a:lnTo>
                          <a:pt x="229" y="536"/>
                        </a:lnTo>
                        <a:lnTo>
                          <a:pt x="253" y="460"/>
                        </a:lnTo>
                        <a:lnTo>
                          <a:pt x="133" y="525"/>
                        </a:lnTo>
                        <a:lnTo>
                          <a:pt x="0" y="52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7" name="Freeform 115"/>
                  <p:cNvSpPr>
                    <a:spLocks/>
                  </p:cNvSpPr>
                  <p:nvPr/>
                </p:nvSpPr>
                <p:spPr bwMode="auto">
                  <a:xfrm>
                    <a:off x="1210" y="2552"/>
                    <a:ext cx="6" cy="5"/>
                  </a:xfrm>
                  <a:custGeom>
                    <a:avLst/>
                    <a:gdLst>
                      <a:gd name="T0" fmla="*/ 0 w 98"/>
                      <a:gd name="T1" fmla="*/ 0 h 90"/>
                      <a:gd name="T2" fmla="*/ 0 w 98"/>
                      <a:gd name="T3" fmla="*/ 0 h 90"/>
                      <a:gd name="T4" fmla="*/ 0 w 98"/>
                      <a:gd name="T5" fmla="*/ 0 h 90"/>
                      <a:gd name="T6" fmla="*/ 0 w 98"/>
                      <a:gd name="T7" fmla="*/ 0 h 90"/>
                      <a:gd name="T8" fmla="*/ 0 w 98"/>
                      <a:gd name="T9" fmla="*/ 0 h 90"/>
                      <a:gd name="T10" fmla="*/ 0 w 98"/>
                      <a:gd name="T11" fmla="*/ 0 h 9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8"/>
                      <a:gd name="T19" fmla="*/ 0 h 90"/>
                      <a:gd name="T20" fmla="*/ 98 w 98"/>
                      <a:gd name="T21" fmla="*/ 90 h 9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8" h="90">
                        <a:moveTo>
                          <a:pt x="0" y="0"/>
                        </a:moveTo>
                        <a:lnTo>
                          <a:pt x="0" y="90"/>
                        </a:lnTo>
                        <a:lnTo>
                          <a:pt x="39" y="90"/>
                        </a:lnTo>
                        <a:lnTo>
                          <a:pt x="98" y="16"/>
                        </a:lnTo>
                        <a:lnTo>
                          <a:pt x="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8" name="Freeform 116"/>
                  <p:cNvSpPr>
                    <a:spLocks/>
                  </p:cNvSpPr>
                  <p:nvPr/>
                </p:nvSpPr>
                <p:spPr bwMode="auto">
                  <a:xfrm>
                    <a:off x="1201" y="2557"/>
                    <a:ext cx="9" cy="11"/>
                  </a:xfrm>
                  <a:custGeom>
                    <a:avLst/>
                    <a:gdLst>
                      <a:gd name="T0" fmla="*/ 0 w 159"/>
                      <a:gd name="T1" fmla="*/ 0 h 194"/>
                      <a:gd name="T2" fmla="*/ 0 w 159"/>
                      <a:gd name="T3" fmla="*/ 0 h 194"/>
                      <a:gd name="T4" fmla="*/ 0 w 159"/>
                      <a:gd name="T5" fmla="*/ 0 h 194"/>
                      <a:gd name="T6" fmla="*/ 0 w 159"/>
                      <a:gd name="T7" fmla="*/ 0 h 194"/>
                      <a:gd name="T8" fmla="*/ 0 w 159"/>
                      <a:gd name="T9" fmla="*/ 0 h 194"/>
                      <a:gd name="T10" fmla="*/ 0 w 159"/>
                      <a:gd name="T11" fmla="*/ 0 h 19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9"/>
                      <a:gd name="T19" fmla="*/ 0 h 194"/>
                      <a:gd name="T20" fmla="*/ 159 w 159"/>
                      <a:gd name="T21" fmla="*/ 194 h 19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9" h="194">
                        <a:moveTo>
                          <a:pt x="159" y="0"/>
                        </a:moveTo>
                        <a:lnTo>
                          <a:pt x="159" y="69"/>
                        </a:lnTo>
                        <a:lnTo>
                          <a:pt x="116" y="69"/>
                        </a:lnTo>
                        <a:lnTo>
                          <a:pt x="0" y="194"/>
                        </a:lnTo>
                        <a:lnTo>
                          <a:pt x="0" y="0"/>
                        </a:lnTo>
                        <a:lnTo>
                          <a:pt x="159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9" name="Freeform 117"/>
                  <p:cNvSpPr>
                    <a:spLocks/>
                  </p:cNvSpPr>
                  <p:nvPr/>
                </p:nvSpPr>
                <p:spPr bwMode="auto">
                  <a:xfrm>
                    <a:off x="1195" y="2567"/>
                    <a:ext cx="8" cy="8"/>
                  </a:xfrm>
                  <a:custGeom>
                    <a:avLst/>
                    <a:gdLst>
                      <a:gd name="T0" fmla="*/ 0 w 143"/>
                      <a:gd name="T1" fmla="*/ 0 h 142"/>
                      <a:gd name="T2" fmla="*/ 0 w 143"/>
                      <a:gd name="T3" fmla="*/ 0 h 142"/>
                      <a:gd name="T4" fmla="*/ 0 w 143"/>
                      <a:gd name="T5" fmla="*/ 0 h 142"/>
                      <a:gd name="T6" fmla="*/ 0 w 143"/>
                      <a:gd name="T7" fmla="*/ 0 h 142"/>
                      <a:gd name="T8" fmla="*/ 0 w 143"/>
                      <a:gd name="T9" fmla="*/ 0 h 1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3"/>
                      <a:gd name="T16" fmla="*/ 0 h 142"/>
                      <a:gd name="T17" fmla="*/ 143 w 143"/>
                      <a:gd name="T18" fmla="*/ 142 h 1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3" h="142">
                        <a:moveTo>
                          <a:pt x="113" y="0"/>
                        </a:moveTo>
                        <a:lnTo>
                          <a:pt x="0" y="142"/>
                        </a:lnTo>
                        <a:lnTo>
                          <a:pt x="113" y="142"/>
                        </a:lnTo>
                        <a:lnTo>
                          <a:pt x="143" y="51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0" name="Freeform 118"/>
                  <p:cNvSpPr>
                    <a:spLocks/>
                  </p:cNvSpPr>
                  <p:nvPr/>
                </p:nvSpPr>
                <p:spPr bwMode="auto">
                  <a:xfrm>
                    <a:off x="1191" y="2583"/>
                    <a:ext cx="24" cy="14"/>
                  </a:xfrm>
                  <a:custGeom>
                    <a:avLst/>
                    <a:gdLst>
                      <a:gd name="T0" fmla="*/ 0 w 433"/>
                      <a:gd name="T1" fmla="*/ 0 h 244"/>
                      <a:gd name="T2" fmla="*/ 0 w 433"/>
                      <a:gd name="T3" fmla="*/ 0 h 244"/>
                      <a:gd name="T4" fmla="*/ 0 w 433"/>
                      <a:gd name="T5" fmla="*/ 0 h 244"/>
                      <a:gd name="T6" fmla="*/ 0 w 433"/>
                      <a:gd name="T7" fmla="*/ 0 h 244"/>
                      <a:gd name="T8" fmla="*/ 0 w 433"/>
                      <a:gd name="T9" fmla="*/ 0 h 244"/>
                      <a:gd name="T10" fmla="*/ 0 w 433"/>
                      <a:gd name="T11" fmla="*/ 0 h 244"/>
                      <a:gd name="T12" fmla="*/ 0 w 433"/>
                      <a:gd name="T13" fmla="*/ 0 h 244"/>
                      <a:gd name="T14" fmla="*/ 0 w 433"/>
                      <a:gd name="T15" fmla="*/ 0 h 244"/>
                      <a:gd name="T16" fmla="*/ 0 w 433"/>
                      <a:gd name="T17" fmla="*/ 0 h 2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3"/>
                      <a:gd name="T28" fmla="*/ 0 h 244"/>
                      <a:gd name="T29" fmla="*/ 433 w 433"/>
                      <a:gd name="T30" fmla="*/ 244 h 24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3" h="244">
                        <a:moveTo>
                          <a:pt x="212" y="0"/>
                        </a:moveTo>
                        <a:lnTo>
                          <a:pt x="120" y="166"/>
                        </a:lnTo>
                        <a:lnTo>
                          <a:pt x="0" y="229"/>
                        </a:lnTo>
                        <a:lnTo>
                          <a:pt x="40" y="244"/>
                        </a:lnTo>
                        <a:lnTo>
                          <a:pt x="161" y="180"/>
                        </a:lnTo>
                        <a:lnTo>
                          <a:pt x="220" y="51"/>
                        </a:lnTo>
                        <a:lnTo>
                          <a:pt x="419" y="14"/>
                        </a:lnTo>
                        <a:lnTo>
                          <a:pt x="433" y="0"/>
                        </a:lnTo>
                        <a:lnTo>
                          <a:pt x="212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1" name="Freeform 119"/>
                  <p:cNvSpPr>
                    <a:spLocks/>
                  </p:cNvSpPr>
                  <p:nvPr/>
                </p:nvSpPr>
                <p:spPr bwMode="auto">
                  <a:xfrm>
                    <a:off x="1141" y="2568"/>
                    <a:ext cx="45" cy="49"/>
                  </a:xfrm>
                  <a:custGeom>
                    <a:avLst/>
                    <a:gdLst>
                      <a:gd name="T0" fmla="*/ 0 w 801"/>
                      <a:gd name="T1" fmla="*/ 0 h 888"/>
                      <a:gd name="T2" fmla="*/ 0 w 801"/>
                      <a:gd name="T3" fmla="*/ 0 h 888"/>
                      <a:gd name="T4" fmla="*/ 0 w 801"/>
                      <a:gd name="T5" fmla="*/ 0 h 888"/>
                      <a:gd name="T6" fmla="*/ 0 w 801"/>
                      <a:gd name="T7" fmla="*/ 0 h 888"/>
                      <a:gd name="T8" fmla="*/ 0 w 801"/>
                      <a:gd name="T9" fmla="*/ 0 h 888"/>
                      <a:gd name="T10" fmla="*/ 0 w 801"/>
                      <a:gd name="T11" fmla="*/ 0 h 888"/>
                      <a:gd name="T12" fmla="*/ 0 w 801"/>
                      <a:gd name="T13" fmla="*/ 0 h 888"/>
                      <a:gd name="T14" fmla="*/ 0 w 801"/>
                      <a:gd name="T15" fmla="*/ 0 h 888"/>
                      <a:gd name="T16" fmla="*/ 0 w 801"/>
                      <a:gd name="T17" fmla="*/ 0 h 888"/>
                      <a:gd name="T18" fmla="*/ 0 w 801"/>
                      <a:gd name="T19" fmla="*/ 0 h 888"/>
                      <a:gd name="T20" fmla="*/ 0 w 801"/>
                      <a:gd name="T21" fmla="*/ 0 h 888"/>
                      <a:gd name="T22" fmla="*/ 0 w 801"/>
                      <a:gd name="T23" fmla="*/ 0 h 888"/>
                      <a:gd name="T24" fmla="*/ 0 w 801"/>
                      <a:gd name="T25" fmla="*/ 0 h 888"/>
                      <a:gd name="T26" fmla="*/ 0 w 801"/>
                      <a:gd name="T27" fmla="*/ 0 h 888"/>
                      <a:gd name="T28" fmla="*/ 0 w 801"/>
                      <a:gd name="T29" fmla="*/ 0 h 888"/>
                      <a:gd name="T30" fmla="*/ 0 w 801"/>
                      <a:gd name="T31" fmla="*/ 0 h 888"/>
                      <a:gd name="T32" fmla="*/ 0 w 801"/>
                      <a:gd name="T33" fmla="*/ 0 h 88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801"/>
                      <a:gd name="T52" fmla="*/ 0 h 888"/>
                      <a:gd name="T53" fmla="*/ 801 w 801"/>
                      <a:gd name="T54" fmla="*/ 888 h 88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801" h="888">
                        <a:moveTo>
                          <a:pt x="801" y="824"/>
                        </a:moveTo>
                        <a:lnTo>
                          <a:pt x="705" y="863"/>
                        </a:lnTo>
                        <a:lnTo>
                          <a:pt x="627" y="863"/>
                        </a:lnTo>
                        <a:lnTo>
                          <a:pt x="263" y="516"/>
                        </a:lnTo>
                        <a:lnTo>
                          <a:pt x="92" y="0"/>
                        </a:lnTo>
                        <a:lnTo>
                          <a:pt x="53" y="39"/>
                        </a:lnTo>
                        <a:lnTo>
                          <a:pt x="130" y="299"/>
                        </a:lnTo>
                        <a:lnTo>
                          <a:pt x="92" y="337"/>
                        </a:lnTo>
                        <a:lnTo>
                          <a:pt x="0" y="272"/>
                        </a:lnTo>
                        <a:lnTo>
                          <a:pt x="101" y="493"/>
                        </a:lnTo>
                        <a:lnTo>
                          <a:pt x="101" y="617"/>
                        </a:lnTo>
                        <a:lnTo>
                          <a:pt x="53" y="888"/>
                        </a:lnTo>
                        <a:lnTo>
                          <a:pt x="181" y="646"/>
                        </a:lnTo>
                        <a:lnTo>
                          <a:pt x="253" y="646"/>
                        </a:lnTo>
                        <a:lnTo>
                          <a:pt x="603" y="888"/>
                        </a:lnTo>
                        <a:lnTo>
                          <a:pt x="693" y="888"/>
                        </a:lnTo>
                        <a:lnTo>
                          <a:pt x="801" y="82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2" name="Freeform 120"/>
                  <p:cNvSpPr>
                    <a:spLocks/>
                  </p:cNvSpPr>
                  <p:nvPr/>
                </p:nvSpPr>
                <p:spPr bwMode="auto">
                  <a:xfrm>
                    <a:off x="1187" y="2602"/>
                    <a:ext cx="2" cy="7"/>
                  </a:xfrm>
                  <a:custGeom>
                    <a:avLst/>
                    <a:gdLst>
                      <a:gd name="T0" fmla="*/ 0 w 21"/>
                      <a:gd name="T1" fmla="*/ 0 h 131"/>
                      <a:gd name="T2" fmla="*/ 0 w 21"/>
                      <a:gd name="T3" fmla="*/ 0 h 131"/>
                      <a:gd name="T4" fmla="*/ 0 w 21"/>
                      <a:gd name="T5" fmla="*/ 0 h 131"/>
                      <a:gd name="T6" fmla="*/ 0 w 21"/>
                      <a:gd name="T7" fmla="*/ 0 h 131"/>
                      <a:gd name="T8" fmla="*/ 0 w 21"/>
                      <a:gd name="T9" fmla="*/ 0 h 1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131"/>
                      <a:gd name="T17" fmla="*/ 21 w 21"/>
                      <a:gd name="T18" fmla="*/ 131 h 1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131">
                        <a:moveTo>
                          <a:pt x="0" y="0"/>
                        </a:moveTo>
                        <a:lnTo>
                          <a:pt x="0" y="131"/>
                        </a:lnTo>
                        <a:lnTo>
                          <a:pt x="21" y="107"/>
                        </a:lnTo>
                        <a:lnTo>
                          <a:pt x="21" y="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3" name="Freeform 121"/>
                  <p:cNvSpPr>
                    <a:spLocks/>
                  </p:cNvSpPr>
                  <p:nvPr/>
                </p:nvSpPr>
                <p:spPr bwMode="auto">
                  <a:xfrm>
                    <a:off x="1171" y="2493"/>
                    <a:ext cx="24" cy="21"/>
                  </a:xfrm>
                  <a:custGeom>
                    <a:avLst/>
                    <a:gdLst>
                      <a:gd name="T0" fmla="*/ 0 w 423"/>
                      <a:gd name="T1" fmla="*/ 0 h 385"/>
                      <a:gd name="T2" fmla="*/ 0 w 423"/>
                      <a:gd name="T3" fmla="*/ 0 h 385"/>
                      <a:gd name="T4" fmla="*/ 0 w 423"/>
                      <a:gd name="T5" fmla="*/ 0 h 385"/>
                      <a:gd name="T6" fmla="*/ 0 w 423"/>
                      <a:gd name="T7" fmla="*/ 0 h 385"/>
                      <a:gd name="T8" fmla="*/ 0 w 423"/>
                      <a:gd name="T9" fmla="*/ 0 h 385"/>
                      <a:gd name="T10" fmla="*/ 0 w 423"/>
                      <a:gd name="T11" fmla="*/ 0 h 385"/>
                      <a:gd name="T12" fmla="*/ 0 w 423"/>
                      <a:gd name="T13" fmla="*/ 0 h 385"/>
                      <a:gd name="T14" fmla="*/ 0 w 423"/>
                      <a:gd name="T15" fmla="*/ 0 h 385"/>
                      <a:gd name="T16" fmla="*/ 0 w 423"/>
                      <a:gd name="T17" fmla="*/ 0 h 385"/>
                      <a:gd name="T18" fmla="*/ 0 w 423"/>
                      <a:gd name="T19" fmla="*/ 0 h 385"/>
                      <a:gd name="T20" fmla="*/ 0 w 423"/>
                      <a:gd name="T21" fmla="*/ 0 h 38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23"/>
                      <a:gd name="T34" fmla="*/ 0 h 385"/>
                      <a:gd name="T35" fmla="*/ 423 w 423"/>
                      <a:gd name="T36" fmla="*/ 385 h 38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23" h="385">
                        <a:moveTo>
                          <a:pt x="423" y="195"/>
                        </a:moveTo>
                        <a:lnTo>
                          <a:pt x="284" y="168"/>
                        </a:lnTo>
                        <a:lnTo>
                          <a:pt x="194" y="64"/>
                        </a:lnTo>
                        <a:lnTo>
                          <a:pt x="63" y="0"/>
                        </a:lnTo>
                        <a:lnTo>
                          <a:pt x="153" y="141"/>
                        </a:lnTo>
                        <a:lnTo>
                          <a:pt x="0" y="64"/>
                        </a:lnTo>
                        <a:lnTo>
                          <a:pt x="106" y="244"/>
                        </a:lnTo>
                        <a:lnTo>
                          <a:pt x="315" y="385"/>
                        </a:lnTo>
                        <a:lnTo>
                          <a:pt x="194" y="258"/>
                        </a:lnTo>
                        <a:lnTo>
                          <a:pt x="323" y="244"/>
                        </a:lnTo>
                        <a:lnTo>
                          <a:pt x="423" y="19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4" name="Freeform 122"/>
                  <p:cNvSpPr>
                    <a:spLocks/>
                  </p:cNvSpPr>
                  <p:nvPr/>
                </p:nvSpPr>
                <p:spPr bwMode="auto">
                  <a:xfrm>
                    <a:off x="1157" y="2494"/>
                    <a:ext cx="28" cy="22"/>
                  </a:xfrm>
                  <a:custGeom>
                    <a:avLst/>
                    <a:gdLst>
                      <a:gd name="T0" fmla="*/ 0 w 505"/>
                      <a:gd name="T1" fmla="*/ 0 h 401"/>
                      <a:gd name="T2" fmla="*/ 0 w 505"/>
                      <a:gd name="T3" fmla="*/ 0 h 401"/>
                      <a:gd name="T4" fmla="*/ 0 w 505"/>
                      <a:gd name="T5" fmla="*/ 0 h 401"/>
                      <a:gd name="T6" fmla="*/ 0 w 505"/>
                      <a:gd name="T7" fmla="*/ 0 h 401"/>
                      <a:gd name="T8" fmla="*/ 0 w 505"/>
                      <a:gd name="T9" fmla="*/ 0 h 401"/>
                      <a:gd name="T10" fmla="*/ 0 w 505"/>
                      <a:gd name="T11" fmla="*/ 0 h 401"/>
                      <a:gd name="T12" fmla="*/ 0 w 505"/>
                      <a:gd name="T13" fmla="*/ 0 h 401"/>
                      <a:gd name="T14" fmla="*/ 0 w 505"/>
                      <a:gd name="T15" fmla="*/ 0 h 401"/>
                      <a:gd name="T16" fmla="*/ 0 w 505"/>
                      <a:gd name="T17" fmla="*/ 0 h 401"/>
                      <a:gd name="T18" fmla="*/ 0 w 505"/>
                      <a:gd name="T19" fmla="*/ 0 h 4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5"/>
                      <a:gd name="T31" fmla="*/ 0 h 401"/>
                      <a:gd name="T32" fmla="*/ 505 w 505"/>
                      <a:gd name="T33" fmla="*/ 401 h 4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5" h="401">
                        <a:moveTo>
                          <a:pt x="505" y="401"/>
                        </a:moveTo>
                        <a:lnTo>
                          <a:pt x="411" y="401"/>
                        </a:lnTo>
                        <a:lnTo>
                          <a:pt x="180" y="346"/>
                        </a:lnTo>
                        <a:lnTo>
                          <a:pt x="0" y="192"/>
                        </a:lnTo>
                        <a:lnTo>
                          <a:pt x="219" y="219"/>
                        </a:lnTo>
                        <a:lnTo>
                          <a:pt x="151" y="75"/>
                        </a:lnTo>
                        <a:lnTo>
                          <a:pt x="31" y="0"/>
                        </a:lnTo>
                        <a:lnTo>
                          <a:pt x="193" y="90"/>
                        </a:lnTo>
                        <a:lnTo>
                          <a:pt x="345" y="323"/>
                        </a:lnTo>
                        <a:lnTo>
                          <a:pt x="505" y="40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5" name="Freeform 123"/>
                  <p:cNvSpPr>
                    <a:spLocks/>
                  </p:cNvSpPr>
                  <p:nvPr/>
                </p:nvSpPr>
                <p:spPr bwMode="auto">
                  <a:xfrm>
                    <a:off x="1130" y="2493"/>
                    <a:ext cx="57" cy="49"/>
                  </a:xfrm>
                  <a:custGeom>
                    <a:avLst/>
                    <a:gdLst>
                      <a:gd name="T0" fmla="*/ 0 w 1041"/>
                      <a:gd name="T1" fmla="*/ 0 h 874"/>
                      <a:gd name="T2" fmla="*/ 0 w 1041"/>
                      <a:gd name="T3" fmla="*/ 0 h 874"/>
                      <a:gd name="T4" fmla="*/ 0 w 1041"/>
                      <a:gd name="T5" fmla="*/ 0 h 874"/>
                      <a:gd name="T6" fmla="*/ 0 w 1041"/>
                      <a:gd name="T7" fmla="*/ 0 h 874"/>
                      <a:gd name="T8" fmla="*/ 0 w 1041"/>
                      <a:gd name="T9" fmla="*/ 0 h 874"/>
                      <a:gd name="T10" fmla="*/ 0 w 1041"/>
                      <a:gd name="T11" fmla="*/ 0 h 874"/>
                      <a:gd name="T12" fmla="*/ 0 w 1041"/>
                      <a:gd name="T13" fmla="*/ 0 h 874"/>
                      <a:gd name="T14" fmla="*/ 0 w 1041"/>
                      <a:gd name="T15" fmla="*/ 0 h 874"/>
                      <a:gd name="T16" fmla="*/ 0 w 1041"/>
                      <a:gd name="T17" fmla="*/ 0 h 874"/>
                      <a:gd name="T18" fmla="*/ 0 w 1041"/>
                      <a:gd name="T19" fmla="*/ 0 h 874"/>
                      <a:gd name="T20" fmla="*/ 0 w 1041"/>
                      <a:gd name="T21" fmla="*/ 0 h 874"/>
                      <a:gd name="T22" fmla="*/ 0 w 1041"/>
                      <a:gd name="T23" fmla="*/ 0 h 874"/>
                      <a:gd name="T24" fmla="*/ 0 w 1041"/>
                      <a:gd name="T25" fmla="*/ 0 h 874"/>
                      <a:gd name="T26" fmla="*/ 0 w 1041"/>
                      <a:gd name="T27" fmla="*/ 0 h 874"/>
                      <a:gd name="T28" fmla="*/ 0 w 1041"/>
                      <a:gd name="T29" fmla="*/ 0 h 874"/>
                      <a:gd name="T30" fmla="*/ 0 w 1041"/>
                      <a:gd name="T31" fmla="*/ 0 h 874"/>
                      <a:gd name="T32" fmla="*/ 0 w 1041"/>
                      <a:gd name="T33" fmla="*/ 0 h 874"/>
                      <a:gd name="T34" fmla="*/ 0 w 1041"/>
                      <a:gd name="T35" fmla="*/ 0 h 874"/>
                      <a:gd name="T36" fmla="*/ 0 w 1041"/>
                      <a:gd name="T37" fmla="*/ 0 h 874"/>
                      <a:gd name="T38" fmla="*/ 0 w 1041"/>
                      <a:gd name="T39" fmla="*/ 0 h 874"/>
                      <a:gd name="T40" fmla="*/ 0 w 1041"/>
                      <a:gd name="T41" fmla="*/ 0 h 874"/>
                      <a:gd name="T42" fmla="*/ 0 w 1041"/>
                      <a:gd name="T43" fmla="*/ 0 h 874"/>
                      <a:gd name="T44" fmla="*/ 0 w 1041"/>
                      <a:gd name="T45" fmla="*/ 0 h 874"/>
                      <a:gd name="T46" fmla="*/ 0 w 1041"/>
                      <a:gd name="T47" fmla="*/ 0 h 874"/>
                      <a:gd name="T48" fmla="*/ 0 w 1041"/>
                      <a:gd name="T49" fmla="*/ 0 h 874"/>
                      <a:gd name="T50" fmla="*/ 0 w 1041"/>
                      <a:gd name="T51" fmla="*/ 0 h 874"/>
                      <a:gd name="T52" fmla="*/ 0 w 1041"/>
                      <a:gd name="T53" fmla="*/ 0 h 874"/>
                      <a:gd name="T54" fmla="*/ 0 w 1041"/>
                      <a:gd name="T55" fmla="*/ 0 h 874"/>
                      <a:gd name="T56" fmla="*/ 0 w 1041"/>
                      <a:gd name="T57" fmla="*/ 0 h 874"/>
                      <a:gd name="T58" fmla="*/ 0 w 1041"/>
                      <a:gd name="T59" fmla="*/ 0 h 874"/>
                      <a:gd name="T60" fmla="*/ 0 w 1041"/>
                      <a:gd name="T61" fmla="*/ 0 h 874"/>
                      <a:gd name="T62" fmla="*/ 0 w 1041"/>
                      <a:gd name="T63" fmla="*/ 0 h 874"/>
                      <a:gd name="T64" fmla="*/ 0 w 1041"/>
                      <a:gd name="T65" fmla="*/ 0 h 874"/>
                      <a:gd name="T66" fmla="*/ 0 w 1041"/>
                      <a:gd name="T67" fmla="*/ 0 h 87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041"/>
                      <a:gd name="T103" fmla="*/ 0 h 874"/>
                      <a:gd name="T104" fmla="*/ 1041 w 1041"/>
                      <a:gd name="T105" fmla="*/ 874 h 87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041" h="874">
                        <a:moveTo>
                          <a:pt x="969" y="473"/>
                        </a:moveTo>
                        <a:lnTo>
                          <a:pt x="853" y="473"/>
                        </a:lnTo>
                        <a:lnTo>
                          <a:pt x="651" y="426"/>
                        </a:lnTo>
                        <a:lnTo>
                          <a:pt x="470" y="308"/>
                        </a:lnTo>
                        <a:lnTo>
                          <a:pt x="319" y="269"/>
                        </a:lnTo>
                        <a:lnTo>
                          <a:pt x="438" y="388"/>
                        </a:lnTo>
                        <a:lnTo>
                          <a:pt x="419" y="473"/>
                        </a:lnTo>
                        <a:lnTo>
                          <a:pt x="267" y="371"/>
                        </a:lnTo>
                        <a:lnTo>
                          <a:pt x="176" y="0"/>
                        </a:lnTo>
                        <a:lnTo>
                          <a:pt x="129" y="11"/>
                        </a:lnTo>
                        <a:lnTo>
                          <a:pt x="97" y="101"/>
                        </a:lnTo>
                        <a:lnTo>
                          <a:pt x="0" y="230"/>
                        </a:lnTo>
                        <a:lnTo>
                          <a:pt x="0" y="396"/>
                        </a:lnTo>
                        <a:lnTo>
                          <a:pt x="156" y="735"/>
                        </a:lnTo>
                        <a:lnTo>
                          <a:pt x="260" y="643"/>
                        </a:lnTo>
                        <a:lnTo>
                          <a:pt x="407" y="786"/>
                        </a:lnTo>
                        <a:lnTo>
                          <a:pt x="479" y="786"/>
                        </a:lnTo>
                        <a:lnTo>
                          <a:pt x="407" y="643"/>
                        </a:lnTo>
                        <a:lnTo>
                          <a:pt x="579" y="786"/>
                        </a:lnTo>
                        <a:lnTo>
                          <a:pt x="682" y="799"/>
                        </a:lnTo>
                        <a:lnTo>
                          <a:pt x="571" y="874"/>
                        </a:lnTo>
                        <a:lnTo>
                          <a:pt x="861" y="874"/>
                        </a:lnTo>
                        <a:lnTo>
                          <a:pt x="747" y="735"/>
                        </a:lnTo>
                        <a:lnTo>
                          <a:pt x="900" y="786"/>
                        </a:lnTo>
                        <a:lnTo>
                          <a:pt x="1041" y="745"/>
                        </a:lnTo>
                        <a:lnTo>
                          <a:pt x="912" y="745"/>
                        </a:lnTo>
                        <a:lnTo>
                          <a:pt x="798" y="657"/>
                        </a:lnTo>
                        <a:lnTo>
                          <a:pt x="892" y="643"/>
                        </a:lnTo>
                        <a:lnTo>
                          <a:pt x="953" y="604"/>
                        </a:lnTo>
                        <a:lnTo>
                          <a:pt x="861" y="592"/>
                        </a:lnTo>
                        <a:lnTo>
                          <a:pt x="759" y="551"/>
                        </a:lnTo>
                        <a:lnTo>
                          <a:pt x="881" y="551"/>
                        </a:lnTo>
                        <a:lnTo>
                          <a:pt x="822" y="503"/>
                        </a:lnTo>
                        <a:lnTo>
                          <a:pt x="969" y="47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6" name="Freeform 124"/>
                  <p:cNvSpPr>
                    <a:spLocks/>
                  </p:cNvSpPr>
                  <p:nvPr/>
                </p:nvSpPr>
                <p:spPr bwMode="auto">
                  <a:xfrm>
                    <a:off x="1143" y="2537"/>
                    <a:ext cx="10" cy="17"/>
                  </a:xfrm>
                  <a:custGeom>
                    <a:avLst/>
                    <a:gdLst>
                      <a:gd name="T0" fmla="*/ 0 w 179"/>
                      <a:gd name="T1" fmla="*/ 0 h 307"/>
                      <a:gd name="T2" fmla="*/ 0 w 179"/>
                      <a:gd name="T3" fmla="*/ 0 h 307"/>
                      <a:gd name="T4" fmla="*/ 0 w 179"/>
                      <a:gd name="T5" fmla="*/ 0 h 307"/>
                      <a:gd name="T6" fmla="*/ 0 w 179"/>
                      <a:gd name="T7" fmla="*/ 0 h 307"/>
                      <a:gd name="T8" fmla="*/ 0 w 179"/>
                      <a:gd name="T9" fmla="*/ 0 h 307"/>
                      <a:gd name="T10" fmla="*/ 0 w 179"/>
                      <a:gd name="T11" fmla="*/ 0 h 307"/>
                      <a:gd name="T12" fmla="*/ 0 w 179"/>
                      <a:gd name="T13" fmla="*/ 0 h 307"/>
                      <a:gd name="T14" fmla="*/ 0 w 179"/>
                      <a:gd name="T15" fmla="*/ 0 h 307"/>
                      <a:gd name="T16" fmla="*/ 0 w 179"/>
                      <a:gd name="T17" fmla="*/ 0 h 3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9"/>
                      <a:gd name="T28" fmla="*/ 0 h 307"/>
                      <a:gd name="T29" fmla="*/ 179 w 179"/>
                      <a:gd name="T30" fmla="*/ 307 h 3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9" h="307">
                        <a:moveTo>
                          <a:pt x="27" y="0"/>
                        </a:moveTo>
                        <a:lnTo>
                          <a:pt x="27" y="51"/>
                        </a:lnTo>
                        <a:lnTo>
                          <a:pt x="0" y="129"/>
                        </a:lnTo>
                        <a:lnTo>
                          <a:pt x="97" y="307"/>
                        </a:lnTo>
                        <a:lnTo>
                          <a:pt x="108" y="231"/>
                        </a:lnTo>
                        <a:lnTo>
                          <a:pt x="87" y="184"/>
                        </a:lnTo>
                        <a:lnTo>
                          <a:pt x="179" y="99"/>
                        </a:lnTo>
                        <a:lnTo>
                          <a:pt x="9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7" name="Freeform 125"/>
                  <p:cNvSpPr>
                    <a:spLocks/>
                  </p:cNvSpPr>
                  <p:nvPr/>
                </p:nvSpPr>
                <p:spPr bwMode="auto">
                  <a:xfrm>
                    <a:off x="1097" y="2579"/>
                    <a:ext cx="15" cy="30"/>
                  </a:xfrm>
                  <a:custGeom>
                    <a:avLst/>
                    <a:gdLst>
                      <a:gd name="T0" fmla="*/ 0 w 267"/>
                      <a:gd name="T1" fmla="*/ 0 h 540"/>
                      <a:gd name="T2" fmla="*/ 0 w 267"/>
                      <a:gd name="T3" fmla="*/ 0 h 540"/>
                      <a:gd name="T4" fmla="*/ 0 w 267"/>
                      <a:gd name="T5" fmla="*/ 0 h 540"/>
                      <a:gd name="T6" fmla="*/ 0 w 267"/>
                      <a:gd name="T7" fmla="*/ 0 h 540"/>
                      <a:gd name="T8" fmla="*/ 0 w 267"/>
                      <a:gd name="T9" fmla="*/ 0 h 540"/>
                      <a:gd name="T10" fmla="*/ 0 w 267"/>
                      <a:gd name="T11" fmla="*/ 0 h 540"/>
                      <a:gd name="T12" fmla="*/ 0 w 267"/>
                      <a:gd name="T13" fmla="*/ 0 h 540"/>
                      <a:gd name="T14" fmla="*/ 0 w 267"/>
                      <a:gd name="T15" fmla="*/ 0 h 540"/>
                      <a:gd name="T16" fmla="*/ 0 w 267"/>
                      <a:gd name="T17" fmla="*/ 0 h 540"/>
                      <a:gd name="T18" fmla="*/ 0 w 267"/>
                      <a:gd name="T19" fmla="*/ 0 h 540"/>
                      <a:gd name="T20" fmla="*/ 0 w 267"/>
                      <a:gd name="T21" fmla="*/ 0 h 540"/>
                      <a:gd name="T22" fmla="*/ 0 w 267"/>
                      <a:gd name="T23" fmla="*/ 0 h 540"/>
                      <a:gd name="T24" fmla="*/ 0 w 267"/>
                      <a:gd name="T25" fmla="*/ 0 h 540"/>
                      <a:gd name="T26" fmla="*/ 0 w 267"/>
                      <a:gd name="T27" fmla="*/ 0 h 540"/>
                      <a:gd name="T28" fmla="*/ 0 w 267"/>
                      <a:gd name="T29" fmla="*/ 0 h 54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67"/>
                      <a:gd name="T46" fmla="*/ 0 h 540"/>
                      <a:gd name="T47" fmla="*/ 267 w 267"/>
                      <a:gd name="T48" fmla="*/ 540 h 54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67" h="540">
                        <a:moveTo>
                          <a:pt x="95" y="64"/>
                        </a:moveTo>
                        <a:lnTo>
                          <a:pt x="39" y="105"/>
                        </a:lnTo>
                        <a:lnTo>
                          <a:pt x="29" y="180"/>
                        </a:lnTo>
                        <a:lnTo>
                          <a:pt x="86" y="166"/>
                        </a:lnTo>
                        <a:lnTo>
                          <a:pt x="47" y="258"/>
                        </a:lnTo>
                        <a:lnTo>
                          <a:pt x="95" y="283"/>
                        </a:lnTo>
                        <a:lnTo>
                          <a:pt x="8" y="413"/>
                        </a:lnTo>
                        <a:lnTo>
                          <a:pt x="66" y="377"/>
                        </a:lnTo>
                        <a:lnTo>
                          <a:pt x="0" y="540"/>
                        </a:lnTo>
                        <a:lnTo>
                          <a:pt x="189" y="359"/>
                        </a:lnTo>
                        <a:lnTo>
                          <a:pt x="267" y="111"/>
                        </a:lnTo>
                        <a:lnTo>
                          <a:pt x="205" y="111"/>
                        </a:lnTo>
                        <a:lnTo>
                          <a:pt x="117" y="129"/>
                        </a:lnTo>
                        <a:lnTo>
                          <a:pt x="136" y="0"/>
                        </a:lnTo>
                        <a:lnTo>
                          <a:pt x="95" y="6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8" name="Freeform 126"/>
                  <p:cNvSpPr>
                    <a:spLocks/>
                  </p:cNvSpPr>
                  <p:nvPr/>
                </p:nvSpPr>
                <p:spPr bwMode="auto">
                  <a:xfrm>
                    <a:off x="1117" y="2458"/>
                    <a:ext cx="46" cy="45"/>
                  </a:xfrm>
                  <a:custGeom>
                    <a:avLst/>
                    <a:gdLst>
                      <a:gd name="T0" fmla="*/ 0 w 834"/>
                      <a:gd name="T1" fmla="*/ 0 h 811"/>
                      <a:gd name="T2" fmla="*/ 0 w 834"/>
                      <a:gd name="T3" fmla="*/ 0 h 811"/>
                      <a:gd name="T4" fmla="*/ 0 w 834"/>
                      <a:gd name="T5" fmla="*/ 0 h 811"/>
                      <a:gd name="T6" fmla="*/ 0 w 834"/>
                      <a:gd name="T7" fmla="*/ 0 h 811"/>
                      <a:gd name="T8" fmla="*/ 0 w 834"/>
                      <a:gd name="T9" fmla="*/ 0 h 811"/>
                      <a:gd name="T10" fmla="*/ 0 w 834"/>
                      <a:gd name="T11" fmla="*/ 0 h 811"/>
                      <a:gd name="T12" fmla="*/ 0 w 834"/>
                      <a:gd name="T13" fmla="*/ 0 h 811"/>
                      <a:gd name="T14" fmla="*/ 0 w 834"/>
                      <a:gd name="T15" fmla="*/ 0 h 811"/>
                      <a:gd name="T16" fmla="*/ 0 w 834"/>
                      <a:gd name="T17" fmla="*/ 0 h 811"/>
                      <a:gd name="T18" fmla="*/ 0 w 834"/>
                      <a:gd name="T19" fmla="*/ 0 h 811"/>
                      <a:gd name="T20" fmla="*/ 0 w 834"/>
                      <a:gd name="T21" fmla="*/ 0 h 811"/>
                      <a:gd name="T22" fmla="*/ 0 w 834"/>
                      <a:gd name="T23" fmla="*/ 0 h 811"/>
                      <a:gd name="T24" fmla="*/ 0 w 834"/>
                      <a:gd name="T25" fmla="*/ 0 h 811"/>
                      <a:gd name="T26" fmla="*/ 0 w 834"/>
                      <a:gd name="T27" fmla="*/ 0 h 811"/>
                      <a:gd name="T28" fmla="*/ 0 w 834"/>
                      <a:gd name="T29" fmla="*/ 0 h 811"/>
                      <a:gd name="T30" fmla="*/ 0 w 834"/>
                      <a:gd name="T31" fmla="*/ 0 h 81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834"/>
                      <a:gd name="T49" fmla="*/ 0 h 811"/>
                      <a:gd name="T50" fmla="*/ 834 w 834"/>
                      <a:gd name="T51" fmla="*/ 811 h 81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834" h="811">
                        <a:moveTo>
                          <a:pt x="0" y="811"/>
                        </a:moveTo>
                        <a:lnTo>
                          <a:pt x="124" y="607"/>
                        </a:lnTo>
                        <a:lnTo>
                          <a:pt x="333" y="513"/>
                        </a:lnTo>
                        <a:lnTo>
                          <a:pt x="204" y="513"/>
                        </a:lnTo>
                        <a:lnTo>
                          <a:pt x="563" y="298"/>
                        </a:lnTo>
                        <a:lnTo>
                          <a:pt x="402" y="298"/>
                        </a:lnTo>
                        <a:lnTo>
                          <a:pt x="574" y="179"/>
                        </a:lnTo>
                        <a:lnTo>
                          <a:pt x="723" y="179"/>
                        </a:lnTo>
                        <a:lnTo>
                          <a:pt x="493" y="105"/>
                        </a:lnTo>
                        <a:lnTo>
                          <a:pt x="834" y="39"/>
                        </a:lnTo>
                        <a:lnTo>
                          <a:pt x="737" y="0"/>
                        </a:lnTo>
                        <a:lnTo>
                          <a:pt x="355" y="105"/>
                        </a:lnTo>
                        <a:lnTo>
                          <a:pt x="62" y="386"/>
                        </a:lnTo>
                        <a:lnTo>
                          <a:pt x="355" y="208"/>
                        </a:lnTo>
                        <a:lnTo>
                          <a:pt x="103" y="478"/>
                        </a:lnTo>
                        <a:lnTo>
                          <a:pt x="0" y="81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9" name="Freeform 127"/>
                  <p:cNvSpPr>
                    <a:spLocks/>
                  </p:cNvSpPr>
                  <p:nvPr/>
                </p:nvSpPr>
                <p:spPr bwMode="auto">
                  <a:xfrm>
                    <a:off x="1055" y="2461"/>
                    <a:ext cx="76" cy="127"/>
                  </a:xfrm>
                  <a:custGeom>
                    <a:avLst/>
                    <a:gdLst>
                      <a:gd name="T0" fmla="*/ 0 w 1364"/>
                      <a:gd name="T1" fmla="*/ 0 h 2279"/>
                      <a:gd name="T2" fmla="*/ 0 w 1364"/>
                      <a:gd name="T3" fmla="*/ 0 h 2279"/>
                      <a:gd name="T4" fmla="*/ 0 w 1364"/>
                      <a:gd name="T5" fmla="*/ 0 h 2279"/>
                      <a:gd name="T6" fmla="*/ 0 w 1364"/>
                      <a:gd name="T7" fmla="*/ 0 h 2279"/>
                      <a:gd name="T8" fmla="*/ 0 w 1364"/>
                      <a:gd name="T9" fmla="*/ 0 h 2279"/>
                      <a:gd name="T10" fmla="*/ 0 w 1364"/>
                      <a:gd name="T11" fmla="*/ 0 h 2279"/>
                      <a:gd name="T12" fmla="*/ 0 w 1364"/>
                      <a:gd name="T13" fmla="*/ 0 h 2279"/>
                      <a:gd name="T14" fmla="*/ 0 w 1364"/>
                      <a:gd name="T15" fmla="*/ 0 h 2279"/>
                      <a:gd name="T16" fmla="*/ 0 w 1364"/>
                      <a:gd name="T17" fmla="*/ 0 h 2279"/>
                      <a:gd name="T18" fmla="*/ 0 w 1364"/>
                      <a:gd name="T19" fmla="*/ 0 h 2279"/>
                      <a:gd name="T20" fmla="*/ 0 w 1364"/>
                      <a:gd name="T21" fmla="*/ 0 h 2279"/>
                      <a:gd name="T22" fmla="*/ 0 w 1364"/>
                      <a:gd name="T23" fmla="*/ 0 h 2279"/>
                      <a:gd name="T24" fmla="*/ 0 w 1364"/>
                      <a:gd name="T25" fmla="*/ 0 h 2279"/>
                      <a:gd name="T26" fmla="*/ 0 w 1364"/>
                      <a:gd name="T27" fmla="*/ 0 h 2279"/>
                      <a:gd name="T28" fmla="*/ 0 w 1364"/>
                      <a:gd name="T29" fmla="*/ 0 h 2279"/>
                      <a:gd name="T30" fmla="*/ 0 w 1364"/>
                      <a:gd name="T31" fmla="*/ 0 h 2279"/>
                      <a:gd name="T32" fmla="*/ 0 w 1364"/>
                      <a:gd name="T33" fmla="*/ 0 h 2279"/>
                      <a:gd name="T34" fmla="*/ 0 w 1364"/>
                      <a:gd name="T35" fmla="*/ 0 h 2279"/>
                      <a:gd name="T36" fmla="*/ 0 w 1364"/>
                      <a:gd name="T37" fmla="*/ 0 h 2279"/>
                      <a:gd name="T38" fmla="*/ 0 w 1364"/>
                      <a:gd name="T39" fmla="*/ 0 h 2279"/>
                      <a:gd name="T40" fmla="*/ 0 w 1364"/>
                      <a:gd name="T41" fmla="*/ 0 h 2279"/>
                      <a:gd name="T42" fmla="*/ 0 w 1364"/>
                      <a:gd name="T43" fmla="*/ 0 h 2279"/>
                      <a:gd name="T44" fmla="*/ 0 w 1364"/>
                      <a:gd name="T45" fmla="*/ 0 h 2279"/>
                      <a:gd name="T46" fmla="*/ 0 w 1364"/>
                      <a:gd name="T47" fmla="*/ 0 h 2279"/>
                      <a:gd name="T48" fmla="*/ 0 w 1364"/>
                      <a:gd name="T49" fmla="*/ 0 h 2279"/>
                      <a:gd name="T50" fmla="*/ 0 w 1364"/>
                      <a:gd name="T51" fmla="*/ 0 h 227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364"/>
                      <a:gd name="T79" fmla="*/ 0 h 2279"/>
                      <a:gd name="T80" fmla="*/ 1364 w 1364"/>
                      <a:gd name="T81" fmla="*/ 2279 h 227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364" h="2279">
                        <a:moveTo>
                          <a:pt x="1364" y="0"/>
                        </a:moveTo>
                        <a:lnTo>
                          <a:pt x="1165" y="115"/>
                        </a:lnTo>
                        <a:lnTo>
                          <a:pt x="793" y="543"/>
                        </a:lnTo>
                        <a:lnTo>
                          <a:pt x="562" y="1289"/>
                        </a:lnTo>
                        <a:lnTo>
                          <a:pt x="276" y="1803"/>
                        </a:lnTo>
                        <a:lnTo>
                          <a:pt x="27" y="1999"/>
                        </a:lnTo>
                        <a:lnTo>
                          <a:pt x="0" y="2113"/>
                        </a:lnTo>
                        <a:lnTo>
                          <a:pt x="57" y="2242"/>
                        </a:lnTo>
                        <a:lnTo>
                          <a:pt x="190" y="2279"/>
                        </a:lnTo>
                        <a:lnTo>
                          <a:pt x="107" y="2218"/>
                        </a:lnTo>
                        <a:lnTo>
                          <a:pt x="88" y="2113"/>
                        </a:lnTo>
                        <a:lnTo>
                          <a:pt x="231" y="2007"/>
                        </a:lnTo>
                        <a:lnTo>
                          <a:pt x="310" y="2007"/>
                        </a:lnTo>
                        <a:lnTo>
                          <a:pt x="360" y="2154"/>
                        </a:lnTo>
                        <a:lnTo>
                          <a:pt x="503" y="2049"/>
                        </a:lnTo>
                        <a:lnTo>
                          <a:pt x="599" y="1842"/>
                        </a:lnTo>
                        <a:lnTo>
                          <a:pt x="752" y="1674"/>
                        </a:lnTo>
                        <a:lnTo>
                          <a:pt x="509" y="1803"/>
                        </a:lnTo>
                        <a:lnTo>
                          <a:pt x="579" y="1557"/>
                        </a:lnTo>
                        <a:lnTo>
                          <a:pt x="772" y="1316"/>
                        </a:lnTo>
                        <a:lnTo>
                          <a:pt x="900" y="811"/>
                        </a:lnTo>
                        <a:lnTo>
                          <a:pt x="731" y="1261"/>
                        </a:lnTo>
                        <a:lnTo>
                          <a:pt x="721" y="1084"/>
                        </a:lnTo>
                        <a:lnTo>
                          <a:pt x="871" y="528"/>
                        </a:lnTo>
                        <a:lnTo>
                          <a:pt x="1181" y="128"/>
                        </a:lnTo>
                        <a:lnTo>
                          <a:pt x="1364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0" name="Freeform 128"/>
                  <p:cNvSpPr>
                    <a:spLocks/>
                  </p:cNvSpPr>
                  <p:nvPr/>
                </p:nvSpPr>
                <p:spPr bwMode="auto">
                  <a:xfrm>
                    <a:off x="1043" y="2581"/>
                    <a:ext cx="15" cy="18"/>
                  </a:xfrm>
                  <a:custGeom>
                    <a:avLst/>
                    <a:gdLst>
                      <a:gd name="T0" fmla="*/ 0 w 272"/>
                      <a:gd name="T1" fmla="*/ 0 h 308"/>
                      <a:gd name="T2" fmla="*/ 0 w 272"/>
                      <a:gd name="T3" fmla="*/ 0 h 308"/>
                      <a:gd name="T4" fmla="*/ 0 w 272"/>
                      <a:gd name="T5" fmla="*/ 0 h 308"/>
                      <a:gd name="T6" fmla="*/ 0 w 272"/>
                      <a:gd name="T7" fmla="*/ 0 h 308"/>
                      <a:gd name="T8" fmla="*/ 0 w 272"/>
                      <a:gd name="T9" fmla="*/ 0 h 308"/>
                      <a:gd name="T10" fmla="*/ 0 w 272"/>
                      <a:gd name="T11" fmla="*/ 0 h 308"/>
                      <a:gd name="T12" fmla="*/ 0 w 272"/>
                      <a:gd name="T13" fmla="*/ 0 h 308"/>
                      <a:gd name="T14" fmla="*/ 0 w 272"/>
                      <a:gd name="T15" fmla="*/ 0 h 3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2"/>
                      <a:gd name="T25" fmla="*/ 0 h 308"/>
                      <a:gd name="T26" fmla="*/ 272 w 272"/>
                      <a:gd name="T27" fmla="*/ 308 h 3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2" h="308">
                        <a:moveTo>
                          <a:pt x="272" y="129"/>
                        </a:moveTo>
                        <a:lnTo>
                          <a:pt x="200" y="115"/>
                        </a:lnTo>
                        <a:lnTo>
                          <a:pt x="131" y="0"/>
                        </a:lnTo>
                        <a:lnTo>
                          <a:pt x="71" y="138"/>
                        </a:lnTo>
                        <a:lnTo>
                          <a:pt x="71" y="217"/>
                        </a:lnTo>
                        <a:lnTo>
                          <a:pt x="0" y="308"/>
                        </a:lnTo>
                        <a:lnTo>
                          <a:pt x="182" y="232"/>
                        </a:lnTo>
                        <a:lnTo>
                          <a:pt x="272" y="12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1" name="Freeform 129"/>
                  <p:cNvSpPr>
                    <a:spLocks/>
                  </p:cNvSpPr>
                  <p:nvPr/>
                </p:nvSpPr>
                <p:spPr bwMode="auto">
                  <a:xfrm>
                    <a:off x="1091" y="2517"/>
                    <a:ext cx="24" cy="67"/>
                  </a:xfrm>
                  <a:custGeom>
                    <a:avLst/>
                    <a:gdLst>
                      <a:gd name="T0" fmla="*/ 0 w 432"/>
                      <a:gd name="T1" fmla="*/ 0 h 1198"/>
                      <a:gd name="T2" fmla="*/ 0 w 432"/>
                      <a:gd name="T3" fmla="*/ 0 h 1198"/>
                      <a:gd name="T4" fmla="*/ 0 w 432"/>
                      <a:gd name="T5" fmla="*/ 0 h 1198"/>
                      <a:gd name="T6" fmla="*/ 0 w 432"/>
                      <a:gd name="T7" fmla="*/ 0 h 1198"/>
                      <a:gd name="T8" fmla="*/ 0 w 432"/>
                      <a:gd name="T9" fmla="*/ 0 h 1198"/>
                      <a:gd name="T10" fmla="*/ 0 w 432"/>
                      <a:gd name="T11" fmla="*/ 0 h 1198"/>
                      <a:gd name="T12" fmla="*/ 0 w 432"/>
                      <a:gd name="T13" fmla="*/ 0 h 1198"/>
                      <a:gd name="T14" fmla="*/ 0 w 432"/>
                      <a:gd name="T15" fmla="*/ 0 h 1198"/>
                      <a:gd name="T16" fmla="*/ 0 w 432"/>
                      <a:gd name="T17" fmla="*/ 0 h 1198"/>
                      <a:gd name="T18" fmla="*/ 0 w 432"/>
                      <a:gd name="T19" fmla="*/ 0 h 1198"/>
                      <a:gd name="T20" fmla="*/ 0 w 432"/>
                      <a:gd name="T21" fmla="*/ 0 h 119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2"/>
                      <a:gd name="T34" fmla="*/ 0 h 1198"/>
                      <a:gd name="T35" fmla="*/ 432 w 432"/>
                      <a:gd name="T36" fmla="*/ 1198 h 119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2" h="1198">
                        <a:moveTo>
                          <a:pt x="432" y="0"/>
                        </a:moveTo>
                        <a:lnTo>
                          <a:pt x="241" y="667"/>
                        </a:lnTo>
                        <a:lnTo>
                          <a:pt x="19" y="992"/>
                        </a:lnTo>
                        <a:lnTo>
                          <a:pt x="112" y="939"/>
                        </a:lnTo>
                        <a:lnTo>
                          <a:pt x="81" y="1069"/>
                        </a:lnTo>
                        <a:lnTo>
                          <a:pt x="0" y="1198"/>
                        </a:lnTo>
                        <a:lnTo>
                          <a:pt x="251" y="912"/>
                        </a:lnTo>
                        <a:lnTo>
                          <a:pt x="354" y="679"/>
                        </a:lnTo>
                        <a:lnTo>
                          <a:pt x="143" y="925"/>
                        </a:lnTo>
                        <a:lnTo>
                          <a:pt x="268" y="667"/>
                        </a:lnTo>
                        <a:lnTo>
                          <a:pt x="432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2" name="Freeform 130"/>
                  <p:cNvSpPr>
                    <a:spLocks/>
                  </p:cNvSpPr>
                  <p:nvPr/>
                </p:nvSpPr>
                <p:spPr bwMode="auto">
                  <a:xfrm>
                    <a:off x="1136" y="2563"/>
                    <a:ext cx="10" cy="11"/>
                  </a:xfrm>
                  <a:custGeom>
                    <a:avLst/>
                    <a:gdLst>
                      <a:gd name="T0" fmla="*/ 0 w 174"/>
                      <a:gd name="T1" fmla="*/ 0 h 196"/>
                      <a:gd name="T2" fmla="*/ 0 w 174"/>
                      <a:gd name="T3" fmla="*/ 0 h 196"/>
                      <a:gd name="T4" fmla="*/ 0 w 174"/>
                      <a:gd name="T5" fmla="*/ 0 h 196"/>
                      <a:gd name="T6" fmla="*/ 0 w 174"/>
                      <a:gd name="T7" fmla="*/ 0 h 196"/>
                      <a:gd name="T8" fmla="*/ 0 w 174"/>
                      <a:gd name="T9" fmla="*/ 0 h 196"/>
                      <a:gd name="T10" fmla="*/ 0 w 174"/>
                      <a:gd name="T11" fmla="*/ 0 h 196"/>
                      <a:gd name="T12" fmla="*/ 0 w 174"/>
                      <a:gd name="T13" fmla="*/ 0 h 196"/>
                      <a:gd name="T14" fmla="*/ 0 w 174"/>
                      <a:gd name="T15" fmla="*/ 0 h 1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4"/>
                      <a:gd name="T25" fmla="*/ 0 h 196"/>
                      <a:gd name="T26" fmla="*/ 174 w 174"/>
                      <a:gd name="T27" fmla="*/ 196 h 19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4" h="196">
                        <a:moveTo>
                          <a:pt x="49" y="25"/>
                        </a:moveTo>
                        <a:lnTo>
                          <a:pt x="0" y="103"/>
                        </a:lnTo>
                        <a:lnTo>
                          <a:pt x="100" y="196"/>
                        </a:lnTo>
                        <a:lnTo>
                          <a:pt x="174" y="103"/>
                        </a:lnTo>
                        <a:lnTo>
                          <a:pt x="100" y="103"/>
                        </a:lnTo>
                        <a:lnTo>
                          <a:pt x="70" y="78"/>
                        </a:lnTo>
                        <a:lnTo>
                          <a:pt x="90" y="0"/>
                        </a:lnTo>
                        <a:lnTo>
                          <a:pt x="49" y="2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3" name="Freeform 131"/>
                  <p:cNvSpPr>
                    <a:spLocks/>
                  </p:cNvSpPr>
                  <p:nvPr/>
                </p:nvSpPr>
                <p:spPr bwMode="auto">
                  <a:xfrm>
                    <a:off x="1120" y="2531"/>
                    <a:ext cx="19" cy="36"/>
                  </a:xfrm>
                  <a:custGeom>
                    <a:avLst/>
                    <a:gdLst>
                      <a:gd name="T0" fmla="*/ 0 w 346"/>
                      <a:gd name="T1" fmla="*/ 0 h 646"/>
                      <a:gd name="T2" fmla="*/ 0 w 346"/>
                      <a:gd name="T3" fmla="*/ 0 h 646"/>
                      <a:gd name="T4" fmla="*/ 0 w 346"/>
                      <a:gd name="T5" fmla="*/ 0 h 646"/>
                      <a:gd name="T6" fmla="*/ 0 w 346"/>
                      <a:gd name="T7" fmla="*/ 0 h 646"/>
                      <a:gd name="T8" fmla="*/ 0 w 346"/>
                      <a:gd name="T9" fmla="*/ 0 h 646"/>
                      <a:gd name="T10" fmla="*/ 0 w 346"/>
                      <a:gd name="T11" fmla="*/ 0 h 646"/>
                      <a:gd name="T12" fmla="*/ 0 w 346"/>
                      <a:gd name="T13" fmla="*/ 0 h 646"/>
                      <a:gd name="T14" fmla="*/ 0 w 346"/>
                      <a:gd name="T15" fmla="*/ 0 h 646"/>
                      <a:gd name="T16" fmla="*/ 0 w 346"/>
                      <a:gd name="T17" fmla="*/ 0 h 646"/>
                      <a:gd name="T18" fmla="*/ 0 w 346"/>
                      <a:gd name="T19" fmla="*/ 0 h 646"/>
                      <a:gd name="T20" fmla="*/ 0 w 346"/>
                      <a:gd name="T21" fmla="*/ 0 h 646"/>
                      <a:gd name="T22" fmla="*/ 0 w 346"/>
                      <a:gd name="T23" fmla="*/ 0 h 646"/>
                      <a:gd name="T24" fmla="*/ 0 w 346"/>
                      <a:gd name="T25" fmla="*/ 0 h 64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6"/>
                      <a:gd name="T40" fmla="*/ 0 h 646"/>
                      <a:gd name="T41" fmla="*/ 346 w 346"/>
                      <a:gd name="T42" fmla="*/ 646 h 64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6" h="646">
                        <a:moveTo>
                          <a:pt x="139" y="0"/>
                        </a:moveTo>
                        <a:lnTo>
                          <a:pt x="287" y="119"/>
                        </a:lnTo>
                        <a:lnTo>
                          <a:pt x="346" y="273"/>
                        </a:lnTo>
                        <a:lnTo>
                          <a:pt x="346" y="400"/>
                        </a:lnTo>
                        <a:lnTo>
                          <a:pt x="227" y="646"/>
                        </a:lnTo>
                        <a:lnTo>
                          <a:pt x="248" y="439"/>
                        </a:lnTo>
                        <a:lnTo>
                          <a:pt x="117" y="235"/>
                        </a:lnTo>
                        <a:lnTo>
                          <a:pt x="117" y="390"/>
                        </a:lnTo>
                        <a:lnTo>
                          <a:pt x="0" y="0"/>
                        </a:lnTo>
                        <a:lnTo>
                          <a:pt x="258" y="337"/>
                        </a:lnTo>
                        <a:lnTo>
                          <a:pt x="238" y="194"/>
                        </a:lnTo>
                        <a:lnTo>
                          <a:pt x="149" y="65"/>
                        </a:lnTo>
                        <a:lnTo>
                          <a:pt x="139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4" name="Freeform 132"/>
                  <p:cNvSpPr>
                    <a:spLocks/>
                  </p:cNvSpPr>
                  <p:nvPr/>
                </p:nvSpPr>
                <p:spPr bwMode="auto">
                  <a:xfrm>
                    <a:off x="1109" y="2544"/>
                    <a:ext cx="18" cy="29"/>
                  </a:xfrm>
                  <a:custGeom>
                    <a:avLst/>
                    <a:gdLst>
                      <a:gd name="T0" fmla="*/ 0 w 323"/>
                      <a:gd name="T1" fmla="*/ 0 h 511"/>
                      <a:gd name="T2" fmla="*/ 0 w 323"/>
                      <a:gd name="T3" fmla="*/ 0 h 511"/>
                      <a:gd name="T4" fmla="*/ 0 w 323"/>
                      <a:gd name="T5" fmla="*/ 0 h 511"/>
                      <a:gd name="T6" fmla="*/ 0 w 323"/>
                      <a:gd name="T7" fmla="*/ 0 h 511"/>
                      <a:gd name="T8" fmla="*/ 0 w 323"/>
                      <a:gd name="T9" fmla="*/ 0 h 511"/>
                      <a:gd name="T10" fmla="*/ 0 w 323"/>
                      <a:gd name="T11" fmla="*/ 0 h 511"/>
                      <a:gd name="T12" fmla="*/ 0 w 323"/>
                      <a:gd name="T13" fmla="*/ 0 h 511"/>
                      <a:gd name="T14" fmla="*/ 0 w 323"/>
                      <a:gd name="T15" fmla="*/ 0 h 511"/>
                      <a:gd name="T16" fmla="*/ 0 w 323"/>
                      <a:gd name="T17" fmla="*/ 0 h 511"/>
                      <a:gd name="T18" fmla="*/ 0 w 323"/>
                      <a:gd name="T19" fmla="*/ 0 h 5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23"/>
                      <a:gd name="T31" fmla="*/ 0 h 511"/>
                      <a:gd name="T32" fmla="*/ 323 w 323"/>
                      <a:gd name="T33" fmla="*/ 511 h 5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23" h="511">
                        <a:moveTo>
                          <a:pt x="200" y="0"/>
                        </a:moveTo>
                        <a:lnTo>
                          <a:pt x="323" y="374"/>
                        </a:lnTo>
                        <a:lnTo>
                          <a:pt x="138" y="473"/>
                        </a:lnTo>
                        <a:lnTo>
                          <a:pt x="152" y="358"/>
                        </a:lnTo>
                        <a:lnTo>
                          <a:pt x="0" y="511"/>
                        </a:lnTo>
                        <a:lnTo>
                          <a:pt x="119" y="298"/>
                        </a:lnTo>
                        <a:lnTo>
                          <a:pt x="128" y="114"/>
                        </a:lnTo>
                        <a:lnTo>
                          <a:pt x="200" y="282"/>
                        </a:lnTo>
                        <a:lnTo>
                          <a:pt x="241" y="229"/>
                        </a:lnTo>
                        <a:lnTo>
                          <a:pt x="20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5" name="Freeform 133"/>
                  <p:cNvSpPr>
                    <a:spLocks/>
                  </p:cNvSpPr>
                  <p:nvPr/>
                </p:nvSpPr>
                <p:spPr bwMode="auto">
                  <a:xfrm>
                    <a:off x="1107" y="2556"/>
                    <a:ext cx="7" cy="11"/>
                  </a:xfrm>
                  <a:custGeom>
                    <a:avLst/>
                    <a:gdLst>
                      <a:gd name="T0" fmla="*/ 0 w 115"/>
                      <a:gd name="T1" fmla="*/ 0 h 192"/>
                      <a:gd name="T2" fmla="*/ 0 w 115"/>
                      <a:gd name="T3" fmla="*/ 0 h 192"/>
                      <a:gd name="T4" fmla="*/ 0 w 115"/>
                      <a:gd name="T5" fmla="*/ 0 h 192"/>
                      <a:gd name="T6" fmla="*/ 0 w 115"/>
                      <a:gd name="T7" fmla="*/ 0 h 192"/>
                      <a:gd name="T8" fmla="*/ 0 w 115"/>
                      <a:gd name="T9" fmla="*/ 0 h 1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92"/>
                      <a:gd name="T17" fmla="*/ 115 w 115"/>
                      <a:gd name="T18" fmla="*/ 192 h 1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92">
                        <a:moveTo>
                          <a:pt x="72" y="0"/>
                        </a:moveTo>
                        <a:lnTo>
                          <a:pt x="0" y="192"/>
                        </a:lnTo>
                        <a:lnTo>
                          <a:pt x="115" y="88"/>
                        </a:lnTo>
                        <a:lnTo>
                          <a:pt x="115" y="24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6" name="Freeform 134"/>
                  <p:cNvSpPr>
                    <a:spLocks/>
                  </p:cNvSpPr>
                  <p:nvPr/>
                </p:nvSpPr>
                <p:spPr bwMode="auto">
                  <a:xfrm>
                    <a:off x="1098" y="2589"/>
                    <a:ext cx="44" cy="80"/>
                  </a:xfrm>
                  <a:custGeom>
                    <a:avLst/>
                    <a:gdLst>
                      <a:gd name="T0" fmla="*/ 0 w 790"/>
                      <a:gd name="T1" fmla="*/ 0 h 1433"/>
                      <a:gd name="T2" fmla="*/ 0 w 790"/>
                      <a:gd name="T3" fmla="*/ 0 h 1433"/>
                      <a:gd name="T4" fmla="*/ 0 w 790"/>
                      <a:gd name="T5" fmla="*/ 0 h 1433"/>
                      <a:gd name="T6" fmla="*/ 0 w 790"/>
                      <a:gd name="T7" fmla="*/ 0 h 1433"/>
                      <a:gd name="T8" fmla="*/ 0 w 790"/>
                      <a:gd name="T9" fmla="*/ 0 h 1433"/>
                      <a:gd name="T10" fmla="*/ 0 w 790"/>
                      <a:gd name="T11" fmla="*/ 0 h 1433"/>
                      <a:gd name="T12" fmla="*/ 0 w 790"/>
                      <a:gd name="T13" fmla="*/ 0 h 1433"/>
                      <a:gd name="T14" fmla="*/ 0 w 790"/>
                      <a:gd name="T15" fmla="*/ 0 h 1433"/>
                      <a:gd name="T16" fmla="*/ 0 w 790"/>
                      <a:gd name="T17" fmla="*/ 0 h 1433"/>
                      <a:gd name="T18" fmla="*/ 0 w 790"/>
                      <a:gd name="T19" fmla="*/ 0 h 1433"/>
                      <a:gd name="T20" fmla="*/ 0 w 790"/>
                      <a:gd name="T21" fmla="*/ 0 h 1433"/>
                      <a:gd name="T22" fmla="*/ 0 w 790"/>
                      <a:gd name="T23" fmla="*/ 0 h 1433"/>
                      <a:gd name="T24" fmla="*/ 0 w 790"/>
                      <a:gd name="T25" fmla="*/ 0 h 1433"/>
                      <a:gd name="T26" fmla="*/ 0 w 790"/>
                      <a:gd name="T27" fmla="*/ 0 h 1433"/>
                      <a:gd name="T28" fmla="*/ 0 w 790"/>
                      <a:gd name="T29" fmla="*/ 0 h 1433"/>
                      <a:gd name="T30" fmla="*/ 0 w 790"/>
                      <a:gd name="T31" fmla="*/ 0 h 1433"/>
                      <a:gd name="T32" fmla="*/ 0 w 790"/>
                      <a:gd name="T33" fmla="*/ 0 h 1433"/>
                      <a:gd name="T34" fmla="*/ 0 w 790"/>
                      <a:gd name="T35" fmla="*/ 0 h 1433"/>
                      <a:gd name="T36" fmla="*/ 0 w 790"/>
                      <a:gd name="T37" fmla="*/ 0 h 1433"/>
                      <a:gd name="T38" fmla="*/ 0 w 790"/>
                      <a:gd name="T39" fmla="*/ 0 h 1433"/>
                      <a:gd name="T40" fmla="*/ 0 w 790"/>
                      <a:gd name="T41" fmla="*/ 0 h 1433"/>
                      <a:gd name="T42" fmla="*/ 0 w 790"/>
                      <a:gd name="T43" fmla="*/ 0 h 1433"/>
                      <a:gd name="T44" fmla="*/ 0 w 790"/>
                      <a:gd name="T45" fmla="*/ 0 h 1433"/>
                      <a:gd name="T46" fmla="*/ 0 w 790"/>
                      <a:gd name="T47" fmla="*/ 0 h 1433"/>
                      <a:gd name="T48" fmla="*/ 0 w 790"/>
                      <a:gd name="T49" fmla="*/ 0 h 1433"/>
                      <a:gd name="T50" fmla="*/ 0 w 790"/>
                      <a:gd name="T51" fmla="*/ 0 h 1433"/>
                      <a:gd name="T52" fmla="*/ 0 w 790"/>
                      <a:gd name="T53" fmla="*/ 0 h 1433"/>
                      <a:gd name="T54" fmla="*/ 0 w 790"/>
                      <a:gd name="T55" fmla="*/ 0 h 1433"/>
                      <a:gd name="T56" fmla="*/ 0 w 790"/>
                      <a:gd name="T57" fmla="*/ 0 h 1433"/>
                      <a:gd name="T58" fmla="*/ 0 w 790"/>
                      <a:gd name="T59" fmla="*/ 0 h 1433"/>
                      <a:gd name="T60" fmla="*/ 0 w 790"/>
                      <a:gd name="T61" fmla="*/ 0 h 1433"/>
                      <a:gd name="T62" fmla="*/ 0 w 790"/>
                      <a:gd name="T63" fmla="*/ 0 h 1433"/>
                      <a:gd name="T64" fmla="*/ 0 w 790"/>
                      <a:gd name="T65" fmla="*/ 0 h 1433"/>
                      <a:gd name="T66" fmla="*/ 0 w 790"/>
                      <a:gd name="T67" fmla="*/ 0 h 143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90"/>
                      <a:gd name="T103" fmla="*/ 0 h 1433"/>
                      <a:gd name="T104" fmla="*/ 790 w 790"/>
                      <a:gd name="T105" fmla="*/ 1433 h 143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90" h="1433">
                        <a:moveTo>
                          <a:pt x="651" y="39"/>
                        </a:moveTo>
                        <a:lnTo>
                          <a:pt x="614" y="94"/>
                        </a:lnTo>
                        <a:lnTo>
                          <a:pt x="499" y="378"/>
                        </a:lnTo>
                        <a:lnTo>
                          <a:pt x="460" y="94"/>
                        </a:lnTo>
                        <a:lnTo>
                          <a:pt x="409" y="378"/>
                        </a:lnTo>
                        <a:lnTo>
                          <a:pt x="289" y="607"/>
                        </a:lnTo>
                        <a:lnTo>
                          <a:pt x="306" y="351"/>
                        </a:lnTo>
                        <a:lnTo>
                          <a:pt x="209" y="521"/>
                        </a:lnTo>
                        <a:lnTo>
                          <a:pt x="222" y="713"/>
                        </a:lnTo>
                        <a:lnTo>
                          <a:pt x="87" y="494"/>
                        </a:lnTo>
                        <a:lnTo>
                          <a:pt x="72" y="698"/>
                        </a:lnTo>
                        <a:lnTo>
                          <a:pt x="150" y="971"/>
                        </a:lnTo>
                        <a:lnTo>
                          <a:pt x="0" y="879"/>
                        </a:lnTo>
                        <a:lnTo>
                          <a:pt x="119" y="1059"/>
                        </a:lnTo>
                        <a:lnTo>
                          <a:pt x="300" y="1110"/>
                        </a:lnTo>
                        <a:lnTo>
                          <a:pt x="499" y="1433"/>
                        </a:lnTo>
                        <a:lnTo>
                          <a:pt x="542" y="1316"/>
                        </a:lnTo>
                        <a:lnTo>
                          <a:pt x="542" y="1188"/>
                        </a:lnTo>
                        <a:lnTo>
                          <a:pt x="760" y="958"/>
                        </a:lnTo>
                        <a:lnTo>
                          <a:pt x="790" y="792"/>
                        </a:lnTo>
                        <a:lnTo>
                          <a:pt x="721" y="673"/>
                        </a:lnTo>
                        <a:lnTo>
                          <a:pt x="749" y="792"/>
                        </a:lnTo>
                        <a:lnTo>
                          <a:pt x="711" y="879"/>
                        </a:lnTo>
                        <a:lnTo>
                          <a:pt x="532" y="879"/>
                        </a:lnTo>
                        <a:lnTo>
                          <a:pt x="520" y="815"/>
                        </a:lnTo>
                        <a:lnTo>
                          <a:pt x="641" y="644"/>
                        </a:lnTo>
                        <a:lnTo>
                          <a:pt x="702" y="441"/>
                        </a:lnTo>
                        <a:lnTo>
                          <a:pt x="532" y="658"/>
                        </a:lnTo>
                        <a:lnTo>
                          <a:pt x="542" y="466"/>
                        </a:lnTo>
                        <a:lnTo>
                          <a:pt x="641" y="170"/>
                        </a:lnTo>
                        <a:lnTo>
                          <a:pt x="614" y="441"/>
                        </a:lnTo>
                        <a:lnTo>
                          <a:pt x="739" y="0"/>
                        </a:lnTo>
                        <a:lnTo>
                          <a:pt x="670" y="118"/>
                        </a:lnTo>
                        <a:lnTo>
                          <a:pt x="651" y="3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7" name="Freeform 135"/>
                  <p:cNvSpPr>
                    <a:spLocks/>
                  </p:cNvSpPr>
                  <p:nvPr/>
                </p:nvSpPr>
                <p:spPr bwMode="auto">
                  <a:xfrm>
                    <a:off x="1148" y="2611"/>
                    <a:ext cx="12" cy="11"/>
                  </a:xfrm>
                  <a:custGeom>
                    <a:avLst/>
                    <a:gdLst>
                      <a:gd name="T0" fmla="*/ 0 w 203"/>
                      <a:gd name="T1" fmla="*/ 0 h 193"/>
                      <a:gd name="T2" fmla="*/ 0 w 203"/>
                      <a:gd name="T3" fmla="*/ 0 h 193"/>
                      <a:gd name="T4" fmla="*/ 0 w 203"/>
                      <a:gd name="T5" fmla="*/ 0 h 193"/>
                      <a:gd name="T6" fmla="*/ 0 w 203"/>
                      <a:gd name="T7" fmla="*/ 0 h 193"/>
                      <a:gd name="T8" fmla="*/ 0 w 203"/>
                      <a:gd name="T9" fmla="*/ 0 h 193"/>
                      <a:gd name="T10" fmla="*/ 0 w 203"/>
                      <a:gd name="T11" fmla="*/ 0 h 193"/>
                      <a:gd name="T12" fmla="*/ 0 w 203"/>
                      <a:gd name="T13" fmla="*/ 0 h 193"/>
                      <a:gd name="T14" fmla="*/ 0 w 203"/>
                      <a:gd name="T15" fmla="*/ 0 h 193"/>
                      <a:gd name="T16" fmla="*/ 0 w 203"/>
                      <a:gd name="T17" fmla="*/ 0 h 193"/>
                      <a:gd name="T18" fmla="*/ 0 w 203"/>
                      <a:gd name="T19" fmla="*/ 0 h 19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3"/>
                      <a:gd name="T31" fmla="*/ 0 h 193"/>
                      <a:gd name="T32" fmla="*/ 203 w 203"/>
                      <a:gd name="T33" fmla="*/ 193 h 19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3" h="193">
                        <a:moveTo>
                          <a:pt x="41" y="115"/>
                        </a:moveTo>
                        <a:lnTo>
                          <a:pt x="0" y="193"/>
                        </a:lnTo>
                        <a:lnTo>
                          <a:pt x="92" y="180"/>
                        </a:lnTo>
                        <a:lnTo>
                          <a:pt x="152" y="104"/>
                        </a:lnTo>
                        <a:lnTo>
                          <a:pt x="203" y="139"/>
                        </a:lnTo>
                        <a:lnTo>
                          <a:pt x="193" y="0"/>
                        </a:lnTo>
                        <a:lnTo>
                          <a:pt x="152" y="67"/>
                        </a:lnTo>
                        <a:lnTo>
                          <a:pt x="123" y="39"/>
                        </a:lnTo>
                        <a:lnTo>
                          <a:pt x="70" y="104"/>
                        </a:lnTo>
                        <a:lnTo>
                          <a:pt x="41" y="11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8" name="Freeform 136"/>
                  <p:cNvSpPr>
                    <a:spLocks/>
                  </p:cNvSpPr>
                  <p:nvPr/>
                </p:nvSpPr>
                <p:spPr bwMode="auto">
                  <a:xfrm>
                    <a:off x="1064" y="2592"/>
                    <a:ext cx="36" cy="38"/>
                  </a:xfrm>
                  <a:custGeom>
                    <a:avLst/>
                    <a:gdLst>
                      <a:gd name="T0" fmla="*/ 0 w 643"/>
                      <a:gd name="T1" fmla="*/ 0 h 674"/>
                      <a:gd name="T2" fmla="*/ 0 w 643"/>
                      <a:gd name="T3" fmla="*/ 0 h 674"/>
                      <a:gd name="T4" fmla="*/ 0 w 643"/>
                      <a:gd name="T5" fmla="*/ 0 h 674"/>
                      <a:gd name="T6" fmla="*/ 0 w 643"/>
                      <a:gd name="T7" fmla="*/ 0 h 674"/>
                      <a:gd name="T8" fmla="*/ 0 w 643"/>
                      <a:gd name="T9" fmla="*/ 0 h 674"/>
                      <a:gd name="T10" fmla="*/ 0 w 643"/>
                      <a:gd name="T11" fmla="*/ 0 h 674"/>
                      <a:gd name="T12" fmla="*/ 0 w 643"/>
                      <a:gd name="T13" fmla="*/ 0 h 674"/>
                      <a:gd name="T14" fmla="*/ 0 w 643"/>
                      <a:gd name="T15" fmla="*/ 0 h 674"/>
                      <a:gd name="T16" fmla="*/ 0 w 643"/>
                      <a:gd name="T17" fmla="*/ 0 h 674"/>
                      <a:gd name="T18" fmla="*/ 0 w 643"/>
                      <a:gd name="T19" fmla="*/ 0 h 674"/>
                      <a:gd name="T20" fmla="*/ 0 w 643"/>
                      <a:gd name="T21" fmla="*/ 0 h 674"/>
                      <a:gd name="T22" fmla="*/ 0 w 643"/>
                      <a:gd name="T23" fmla="*/ 0 h 674"/>
                      <a:gd name="T24" fmla="*/ 0 w 643"/>
                      <a:gd name="T25" fmla="*/ 0 h 674"/>
                      <a:gd name="T26" fmla="*/ 0 w 643"/>
                      <a:gd name="T27" fmla="*/ 0 h 674"/>
                      <a:gd name="T28" fmla="*/ 0 w 643"/>
                      <a:gd name="T29" fmla="*/ 0 h 674"/>
                      <a:gd name="T30" fmla="*/ 0 w 643"/>
                      <a:gd name="T31" fmla="*/ 0 h 674"/>
                      <a:gd name="T32" fmla="*/ 0 w 643"/>
                      <a:gd name="T33" fmla="*/ 0 h 674"/>
                      <a:gd name="T34" fmla="*/ 0 w 643"/>
                      <a:gd name="T35" fmla="*/ 0 h 67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43"/>
                      <a:gd name="T55" fmla="*/ 0 h 674"/>
                      <a:gd name="T56" fmla="*/ 643 w 643"/>
                      <a:gd name="T57" fmla="*/ 674 h 67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43" h="674">
                        <a:moveTo>
                          <a:pt x="643" y="402"/>
                        </a:moveTo>
                        <a:lnTo>
                          <a:pt x="549" y="528"/>
                        </a:lnTo>
                        <a:lnTo>
                          <a:pt x="431" y="552"/>
                        </a:lnTo>
                        <a:lnTo>
                          <a:pt x="290" y="552"/>
                        </a:lnTo>
                        <a:lnTo>
                          <a:pt x="50" y="674"/>
                        </a:lnTo>
                        <a:lnTo>
                          <a:pt x="109" y="425"/>
                        </a:lnTo>
                        <a:lnTo>
                          <a:pt x="30" y="466"/>
                        </a:lnTo>
                        <a:lnTo>
                          <a:pt x="99" y="232"/>
                        </a:lnTo>
                        <a:lnTo>
                          <a:pt x="0" y="271"/>
                        </a:lnTo>
                        <a:lnTo>
                          <a:pt x="191" y="0"/>
                        </a:lnTo>
                        <a:lnTo>
                          <a:pt x="140" y="169"/>
                        </a:lnTo>
                        <a:lnTo>
                          <a:pt x="220" y="139"/>
                        </a:lnTo>
                        <a:lnTo>
                          <a:pt x="140" y="374"/>
                        </a:lnTo>
                        <a:lnTo>
                          <a:pt x="241" y="323"/>
                        </a:lnTo>
                        <a:lnTo>
                          <a:pt x="241" y="425"/>
                        </a:lnTo>
                        <a:lnTo>
                          <a:pt x="472" y="474"/>
                        </a:lnTo>
                        <a:lnTo>
                          <a:pt x="549" y="487"/>
                        </a:lnTo>
                        <a:lnTo>
                          <a:pt x="643" y="40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9" name="Freeform 137"/>
                  <p:cNvSpPr>
                    <a:spLocks/>
                  </p:cNvSpPr>
                  <p:nvPr/>
                </p:nvSpPr>
                <p:spPr bwMode="auto">
                  <a:xfrm>
                    <a:off x="1015" y="2598"/>
                    <a:ext cx="45" cy="73"/>
                  </a:xfrm>
                  <a:custGeom>
                    <a:avLst/>
                    <a:gdLst>
                      <a:gd name="T0" fmla="*/ 0 w 824"/>
                      <a:gd name="T1" fmla="*/ 0 h 1325"/>
                      <a:gd name="T2" fmla="*/ 0 w 824"/>
                      <a:gd name="T3" fmla="*/ 0 h 1325"/>
                      <a:gd name="T4" fmla="*/ 0 w 824"/>
                      <a:gd name="T5" fmla="*/ 0 h 1325"/>
                      <a:gd name="T6" fmla="*/ 0 w 824"/>
                      <a:gd name="T7" fmla="*/ 0 h 1325"/>
                      <a:gd name="T8" fmla="*/ 0 w 824"/>
                      <a:gd name="T9" fmla="*/ 0 h 1325"/>
                      <a:gd name="T10" fmla="*/ 0 w 824"/>
                      <a:gd name="T11" fmla="*/ 0 h 1325"/>
                      <a:gd name="T12" fmla="*/ 0 w 824"/>
                      <a:gd name="T13" fmla="*/ 0 h 1325"/>
                      <a:gd name="T14" fmla="*/ 0 w 824"/>
                      <a:gd name="T15" fmla="*/ 0 h 1325"/>
                      <a:gd name="T16" fmla="*/ 0 w 824"/>
                      <a:gd name="T17" fmla="*/ 0 h 1325"/>
                      <a:gd name="T18" fmla="*/ 0 w 824"/>
                      <a:gd name="T19" fmla="*/ 0 h 1325"/>
                      <a:gd name="T20" fmla="*/ 0 w 824"/>
                      <a:gd name="T21" fmla="*/ 0 h 1325"/>
                      <a:gd name="T22" fmla="*/ 0 w 824"/>
                      <a:gd name="T23" fmla="*/ 0 h 1325"/>
                      <a:gd name="T24" fmla="*/ 0 w 824"/>
                      <a:gd name="T25" fmla="*/ 0 h 1325"/>
                      <a:gd name="T26" fmla="*/ 0 w 824"/>
                      <a:gd name="T27" fmla="*/ 0 h 1325"/>
                      <a:gd name="T28" fmla="*/ 0 w 824"/>
                      <a:gd name="T29" fmla="*/ 0 h 1325"/>
                      <a:gd name="T30" fmla="*/ 0 w 824"/>
                      <a:gd name="T31" fmla="*/ 0 h 1325"/>
                      <a:gd name="T32" fmla="*/ 0 w 824"/>
                      <a:gd name="T33" fmla="*/ 0 h 1325"/>
                      <a:gd name="T34" fmla="*/ 0 w 824"/>
                      <a:gd name="T35" fmla="*/ 0 h 13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824"/>
                      <a:gd name="T55" fmla="*/ 0 h 1325"/>
                      <a:gd name="T56" fmla="*/ 824 w 824"/>
                      <a:gd name="T57" fmla="*/ 1325 h 13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824" h="1325">
                        <a:moveTo>
                          <a:pt x="824" y="0"/>
                        </a:moveTo>
                        <a:lnTo>
                          <a:pt x="574" y="155"/>
                        </a:lnTo>
                        <a:lnTo>
                          <a:pt x="484" y="143"/>
                        </a:lnTo>
                        <a:lnTo>
                          <a:pt x="373" y="77"/>
                        </a:lnTo>
                        <a:lnTo>
                          <a:pt x="325" y="309"/>
                        </a:lnTo>
                        <a:lnTo>
                          <a:pt x="433" y="541"/>
                        </a:lnTo>
                        <a:lnTo>
                          <a:pt x="235" y="487"/>
                        </a:lnTo>
                        <a:lnTo>
                          <a:pt x="266" y="635"/>
                        </a:lnTo>
                        <a:lnTo>
                          <a:pt x="221" y="748"/>
                        </a:lnTo>
                        <a:lnTo>
                          <a:pt x="157" y="773"/>
                        </a:lnTo>
                        <a:lnTo>
                          <a:pt x="51" y="980"/>
                        </a:lnTo>
                        <a:lnTo>
                          <a:pt x="0" y="1325"/>
                        </a:lnTo>
                        <a:lnTo>
                          <a:pt x="141" y="967"/>
                        </a:lnTo>
                        <a:lnTo>
                          <a:pt x="373" y="736"/>
                        </a:lnTo>
                        <a:lnTo>
                          <a:pt x="663" y="450"/>
                        </a:lnTo>
                        <a:lnTo>
                          <a:pt x="714" y="284"/>
                        </a:lnTo>
                        <a:lnTo>
                          <a:pt x="703" y="169"/>
                        </a:lnTo>
                        <a:lnTo>
                          <a:pt x="824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0" name="Freeform 138"/>
                  <p:cNvSpPr>
                    <a:spLocks/>
                  </p:cNvSpPr>
                  <p:nvPr/>
                </p:nvSpPr>
                <p:spPr bwMode="auto">
                  <a:xfrm>
                    <a:off x="1103" y="2671"/>
                    <a:ext cx="41" cy="37"/>
                  </a:xfrm>
                  <a:custGeom>
                    <a:avLst/>
                    <a:gdLst>
                      <a:gd name="T0" fmla="*/ 0 w 738"/>
                      <a:gd name="T1" fmla="*/ 0 h 665"/>
                      <a:gd name="T2" fmla="*/ 0 w 738"/>
                      <a:gd name="T3" fmla="*/ 0 h 665"/>
                      <a:gd name="T4" fmla="*/ 0 w 738"/>
                      <a:gd name="T5" fmla="*/ 0 h 665"/>
                      <a:gd name="T6" fmla="*/ 0 w 738"/>
                      <a:gd name="T7" fmla="*/ 0 h 665"/>
                      <a:gd name="T8" fmla="*/ 0 w 738"/>
                      <a:gd name="T9" fmla="*/ 0 h 665"/>
                      <a:gd name="T10" fmla="*/ 0 w 738"/>
                      <a:gd name="T11" fmla="*/ 0 h 665"/>
                      <a:gd name="T12" fmla="*/ 0 w 738"/>
                      <a:gd name="T13" fmla="*/ 0 h 665"/>
                      <a:gd name="T14" fmla="*/ 0 w 738"/>
                      <a:gd name="T15" fmla="*/ 0 h 6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38"/>
                      <a:gd name="T25" fmla="*/ 0 h 665"/>
                      <a:gd name="T26" fmla="*/ 738 w 738"/>
                      <a:gd name="T27" fmla="*/ 665 h 6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38" h="665">
                        <a:moveTo>
                          <a:pt x="738" y="665"/>
                        </a:moveTo>
                        <a:lnTo>
                          <a:pt x="738" y="552"/>
                        </a:lnTo>
                        <a:lnTo>
                          <a:pt x="333" y="114"/>
                        </a:lnTo>
                        <a:lnTo>
                          <a:pt x="0" y="0"/>
                        </a:lnTo>
                        <a:lnTo>
                          <a:pt x="290" y="178"/>
                        </a:lnTo>
                        <a:lnTo>
                          <a:pt x="349" y="345"/>
                        </a:lnTo>
                        <a:lnTo>
                          <a:pt x="659" y="552"/>
                        </a:lnTo>
                        <a:lnTo>
                          <a:pt x="738" y="66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1" name="Freeform 139"/>
                  <p:cNvSpPr>
                    <a:spLocks/>
                  </p:cNvSpPr>
                  <p:nvPr/>
                </p:nvSpPr>
                <p:spPr bwMode="auto">
                  <a:xfrm>
                    <a:off x="1083" y="2680"/>
                    <a:ext cx="69" cy="65"/>
                  </a:xfrm>
                  <a:custGeom>
                    <a:avLst/>
                    <a:gdLst>
                      <a:gd name="T0" fmla="*/ 0 w 1247"/>
                      <a:gd name="T1" fmla="*/ 0 h 1183"/>
                      <a:gd name="T2" fmla="*/ 0 w 1247"/>
                      <a:gd name="T3" fmla="*/ 0 h 1183"/>
                      <a:gd name="T4" fmla="*/ 0 w 1247"/>
                      <a:gd name="T5" fmla="*/ 0 h 1183"/>
                      <a:gd name="T6" fmla="*/ 0 w 1247"/>
                      <a:gd name="T7" fmla="*/ 0 h 1183"/>
                      <a:gd name="T8" fmla="*/ 0 w 1247"/>
                      <a:gd name="T9" fmla="*/ 0 h 1183"/>
                      <a:gd name="T10" fmla="*/ 0 w 1247"/>
                      <a:gd name="T11" fmla="*/ 0 h 1183"/>
                      <a:gd name="T12" fmla="*/ 0 w 1247"/>
                      <a:gd name="T13" fmla="*/ 0 h 1183"/>
                      <a:gd name="T14" fmla="*/ 0 w 1247"/>
                      <a:gd name="T15" fmla="*/ 0 h 1183"/>
                      <a:gd name="T16" fmla="*/ 0 w 1247"/>
                      <a:gd name="T17" fmla="*/ 0 h 1183"/>
                      <a:gd name="T18" fmla="*/ 0 w 1247"/>
                      <a:gd name="T19" fmla="*/ 0 h 118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47"/>
                      <a:gd name="T31" fmla="*/ 0 h 1183"/>
                      <a:gd name="T32" fmla="*/ 1247 w 1247"/>
                      <a:gd name="T33" fmla="*/ 1183 h 118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47" h="1183">
                        <a:moveTo>
                          <a:pt x="1247" y="1183"/>
                        </a:moveTo>
                        <a:lnTo>
                          <a:pt x="988" y="774"/>
                        </a:lnTo>
                        <a:lnTo>
                          <a:pt x="0" y="0"/>
                        </a:lnTo>
                        <a:lnTo>
                          <a:pt x="88" y="158"/>
                        </a:lnTo>
                        <a:lnTo>
                          <a:pt x="427" y="492"/>
                        </a:lnTo>
                        <a:lnTo>
                          <a:pt x="466" y="618"/>
                        </a:lnTo>
                        <a:lnTo>
                          <a:pt x="347" y="706"/>
                        </a:lnTo>
                        <a:lnTo>
                          <a:pt x="606" y="838"/>
                        </a:lnTo>
                        <a:lnTo>
                          <a:pt x="957" y="940"/>
                        </a:lnTo>
                        <a:lnTo>
                          <a:pt x="1247" y="118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2" name="Freeform 140"/>
                  <p:cNvSpPr>
                    <a:spLocks/>
                  </p:cNvSpPr>
                  <p:nvPr/>
                </p:nvSpPr>
                <p:spPr bwMode="auto">
                  <a:xfrm>
                    <a:off x="1087" y="2728"/>
                    <a:ext cx="76" cy="70"/>
                  </a:xfrm>
                  <a:custGeom>
                    <a:avLst/>
                    <a:gdLst>
                      <a:gd name="T0" fmla="*/ 0 w 1378"/>
                      <a:gd name="T1" fmla="*/ 0 h 1260"/>
                      <a:gd name="T2" fmla="*/ 0 w 1378"/>
                      <a:gd name="T3" fmla="*/ 0 h 1260"/>
                      <a:gd name="T4" fmla="*/ 0 w 1378"/>
                      <a:gd name="T5" fmla="*/ 0 h 1260"/>
                      <a:gd name="T6" fmla="*/ 0 w 1378"/>
                      <a:gd name="T7" fmla="*/ 0 h 1260"/>
                      <a:gd name="T8" fmla="*/ 0 w 1378"/>
                      <a:gd name="T9" fmla="*/ 0 h 1260"/>
                      <a:gd name="T10" fmla="*/ 0 w 1378"/>
                      <a:gd name="T11" fmla="*/ 0 h 1260"/>
                      <a:gd name="T12" fmla="*/ 0 w 1378"/>
                      <a:gd name="T13" fmla="*/ 0 h 1260"/>
                      <a:gd name="T14" fmla="*/ 0 w 1378"/>
                      <a:gd name="T15" fmla="*/ 0 h 1260"/>
                      <a:gd name="T16" fmla="*/ 0 w 1378"/>
                      <a:gd name="T17" fmla="*/ 0 h 1260"/>
                      <a:gd name="T18" fmla="*/ 0 w 1378"/>
                      <a:gd name="T19" fmla="*/ 0 h 126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78"/>
                      <a:gd name="T31" fmla="*/ 0 h 1260"/>
                      <a:gd name="T32" fmla="*/ 1378 w 1378"/>
                      <a:gd name="T33" fmla="*/ 1260 h 126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78" h="1260">
                        <a:moveTo>
                          <a:pt x="1378" y="1127"/>
                        </a:moveTo>
                        <a:lnTo>
                          <a:pt x="1208" y="963"/>
                        </a:lnTo>
                        <a:lnTo>
                          <a:pt x="1087" y="1013"/>
                        </a:lnTo>
                        <a:lnTo>
                          <a:pt x="752" y="643"/>
                        </a:lnTo>
                        <a:lnTo>
                          <a:pt x="240" y="333"/>
                        </a:lnTo>
                        <a:lnTo>
                          <a:pt x="0" y="0"/>
                        </a:lnTo>
                        <a:lnTo>
                          <a:pt x="257" y="461"/>
                        </a:lnTo>
                        <a:lnTo>
                          <a:pt x="633" y="857"/>
                        </a:lnTo>
                        <a:lnTo>
                          <a:pt x="1378" y="1260"/>
                        </a:lnTo>
                        <a:lnTo>
                          <a:pt x="1378" y="112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3" name="Freeform 141"/>
                  <p:cNvSpPr>
                    <a:spLocks/>
                  </p:cNvSpPr>
                  <p:nvPr/>
                </p:nvSpPr>
                <p:spPr bwMode="auto">
                  <a:xfrm>
                    <a:off x="1109" y="2738"/>
                    <a:ext cx="95" cy="44"/>
                  </a:xfrm>
                  <a:custGeom>
                    <a:avLst/>
                    <a:gdLst>
                      <a:gd name="T0" fmla="*/ 0 w 1709"/>
                      <a:gd name="T1" fmla="*/ 0 h 794"/>
                      <a:gd name="T2" fmla="*/ 0 w 1709"/>
                      <a:gd name="T3" fmla="*/ 0 h 794"/>
                      <a:gd name="T4" fmla="*/ 0 w 1709"/>
                      <a:gd name="T5" fmla="*/ 0 h 794"/>
                      <a:gd name="T6" fmla="*/ 0 w 1709"/>
                      <a:gd name="T7" fmla="*/ 0 h 794"/>
                      <a:gd name="T8" fmla="*/ 0 w 1709"/>
                      <a:gd name="T9" fmla="*/ 0 h 794"/>
                      <a:gd name="T10" fmla="*/ 0 w 1709"/>
                      <a:gd name="T11" fmla="*/ 0 h 794"/>
                      <a:gd name="T12" fmla="*/ 0 w 1709"/>
                      <a:gd name="T13" fmla="*/ 0 h 794"/>
                      <a:gd name="T14" fmla="*/ 0 w 1709"/>
                      <a:gd name="T15" fmla="*/ 0 h 794"/>
                      <a:gd name="T16" fmla="*/ 0 w 1709"/>
                      <a:gd name="T17" fmla="*/ 0 h 794"/>
                      <a:gd name="T18" fmla="*/ 0 w 1709"/>
                      <a:gd name="T19" fmla="*/ 0 h 794"/>
                      <a:gd name="T20" fmla="*/ 0 w 1709"/>
                      <a:gd name="T21" fmla="*/ 0 h 794"/>
                      <a:gd name="T22" fmla="*/ 0 w 1709"/>
                      <a:gd name="T23" fmla="*/ 0 h 794"/>
                      <a:gd name="T24" fmla="*/ 0 w 1709"/>
                      <a:gd name="T25" fmla="*/ 0 h 794"/>
                      <a:gd name="T26" fmla="*/ 0 w 1709"/>
                      <a:gd name="T27" fmla="*/ 0 h 794"/>
                      <a:gd name="T28" fmla="*/ 0 w 1709"/>
                      <a:gd name="T29" fmla="*/ 0 h 79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09"/>
                      <a:gd name="T46" fmla="*/ 0 h 794"/>
                      <a:gd name="T47" fmla="*/ 1709 w 1709"/>
                      <a:gd name="T48" fmla="*/ 794 h 79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09" h="794">
                        <a:moveTo>
                          <a:pt x="0" y="0"/>
                        </a:moveTo>
                        <a:lnTo>
                          <a:pt x="810" y="295"/>
                        </a:lnTo>
                        <a:lnTo>
                          <a:pt x="1058" y="330"/>
                        </a:lnTo>
                        <a:lnTo>
                          <a:pt x="1598" y="601"/>
                        </a:lnTo>
                        <a:lnTo>
                          <a:pt x="1481" y="652"/>
                        </a:lnTo>
                        <a:lnTo>
                          <a:pt x="1709" y="794"/>
                        </a:lnTo>
                        <a:lnTo>
                          <a:pt x="1577" y="794"/>
                        </a:lnTo>
                        <a:lnTo>
                          <a:pt x="1078" y="640"/>
                        </a:lnTo>
                        <a:lnTo>
                          <a:pt x="949" y="743"/>
                        </a:lnTo>
                        <a:lnTo>
                          <a:pt x="798" y="446"/>
                        </a:lnTo>
                        <a:lnTo>
                          <a:pt x="720" y="538"/>
                        </a:lnTo>
                        <a:lnTo>
                          <a:pt x="409" y="360"/>
                        </a:lnTo>
                        <a:lnTo>
                          <a:pt x="280" y="188"/>
                        </a:lnTo>
                        <a:lnTo>
                          <a:pt x="31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4" name="Freeform 142"/>
                  <p:cNvSpPr>
                    <a:spLocks/>
                  </p:cNvSpPr>
                  <p:nvPr/>
                </p:nvSpPr>
                <p:spPr bwMode="auto">
                  <a:xfrm>
                    <a:off x="1144" y="2649"/>
                    <a:ext cx="18" cy="62"/>
                  </a:xfrm>
                  <a:custGeom>
                    <a:avLst/>
                    <a:gdLst>
                      <a:gd name="T0" fmla="*/ 0 w 321"/>
                      <a:gd name="T1" fmla="*/ 0 h 1116"/>
                      <a:gd name="T2" fmla="*/ 0 w 321"/>
                      <a:gd name="T3" fmla="*/ 0 h 1116"/>
                      <a:gd name="T4" fmla="*/ 0 w 321"/>
                      <a:gd name="T5" fmla="*/ 0 h 1116"/>
                      <a:gd name="T6" fmla="*/ 0 w 321"/>
                      <a:gd name="T7" fmla="*/ 0 h 1116"/>
                      <a:gd name="T8" fmla="*/ 0 w 321"/>
                      <a:gd name="T9" fmla="*/ 0 h 1116"/>
                      <a:gd name="T10" fmla="*/ 0 w 321"/>
                      <a:gd name="T11" fmla="*/ 0 h 1116"/>
                      <a:gd name="T12" fmla="*/ 0 w 321"/>
                      <a:gd name="T13" fmla="*/ 0 h 1116"/>
                      <a:gd name="T14" fmla="*/ 0 w 321"/>
                      <a:gd name="T15" fmla="*/ 0 h 1116"/>
                      <a:gd name="T16" fmla="*/ 0 w 321"/>
                      <a:gd name="T17" fmla="*/ 0 h 1116"/>
                      <a:gd name="T18" fmla="*/ 0 w 321"/>
                      <a:gd name="T19" fmla="*/ 0 h 1116"/>
                      <a:gd name="T20" fmla="*/ 0 w 321"/>
                      <a:gd name="T21" fmla="*/ 0 h 11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21"/>
                      <a:gd name="T34" fmla="*/ 0 h 1116"/>
                      <a:gd name="T35" fmla="*/ 321 w 321"/>
                      <a:gd name="T36" fmla="*/ 1116 h 11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21" h="1116">
                        <a:moveTo>
                          <a:pt x="249" y="0"/>
                        </a:moveTo>
                        <a:lnTo>
                          <a:pt x="303" y="89"/>
                        </a:lnTo>
                        <a:lnTo>
                          <a:pt x="303" y="266"/>
                        </a:lnTo>
                        <a:lnTo>
                          <a:pt x="239" y="549"/>
                        </a:lnTo>
                        <a:lnTo>
                          <a:pt x="321" y="744"/>
                        </a:lnTo>
                        <a:lnTo>
                          <a:pt x="170" y="1116"/>
                        </a:lnTo>
                        <a:lnTo>
                          <a:pt x="151" y="976"/>
                        </a:lnTo>
                        <a:lnTo>
                          <a:pt x="83" y="884"/>
                        </a:lnTo>
                        <a:lnTo>
                          <a:pt x="0" y="526"/>
                        </a:lnTo>
                        <a:lnTo>
                          <a:pt x="233" y="204"/>
                        </a:lnTo>
                        <a:lnTo>
                          <a:pt x="249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5" name="Freeform 143"/>
                  <p:cNvSpPr>
                    <a:spLocks/>
                  </p:cNvSpPr>
                  <p:nvPr/>
                </p:nvSpPr>
                <p:spPr bwMode="auto">
                  <a:xfrm>
                    <a:off x="961" y="2681"/>
                    <a:ext cx="351" cy="284"/>
                  </a:xfrm>
                  <a:custGeom>
                    <a:avLst/>
                    <a:gdLst>
                      <a:gd name="T0" fmla="*/ 0 w 6327"/>
                      <a:gd name="T1" fmla="*/ 0 h 5107"/>
                      <a:gd name="T2" fmla="*/ 0 w 6327"/>
                      <a:gd name="T3" fmla="*/ 0 h 5107"/>
                      <a:gd name="T4" fmla="*/ 0 w 6327"/>
                      <a:gd name="T5" fmla="*/ 0 h 5107"/>
                      <a:gd name="T6" fmla="*/ 0 w 6327"/>
                      <a:gd name="T7" fmla="*/ 0 h 5107"/>
                      <a:gd name="T8" fmla="*/ 0 w 6327"/>
                      <a:gd name="T9" fmla="*/ 0 h 5107"/>
                      <a:gd name="T10" fmla="*/ 0 w 6327"/>
                      <a:gd name="T11" fmla="*/ 0 h 5107"/>
                      <a:gd name="T12" fmla="*/ 0 w 6327"/>
                      <a:gd name="T13" fmla="*/ 0 h 5107"/>
                      <a:gd name="T14" fmla="*/ 0 w 6327"/>
                      <a:gd name="T15" fmla="*/ 0 h 5107"/>
                      <a:gd name="T16" fmla="*/ 0 w 6327"/>
                      <a:gd name="T17" fmla="*/ 0 h 5107"/>
                      <a:gd name="T18" fmla="*/ 0 w 6327"/>
                      <a:gd name="T19" fmla="*/ 0 h 5107"/>
                      <a:gd name="T20" fmla="*/ 0 w 6327"/>
                      <a:gd name="T21" fmla="*/ 0 h 5107"/>
                      <a:gd name="T22" fmla="*/ 0 w 6327"/>
                      <a:gd name="T23" fmla="*/ 0 h 5107"/>
                      <a:gd name="T24" fmla="*/ 0 w 6327"/>
                      <a:gd name="T25" fmla="*/ 0 h 5107"/>
                      <a:gd name="T26" fmla="*/ 0 w 6327"/>
                      <a:gd name="T27" fmla="*/ 0 h 5107"/>
                      <a:gd name="T28" fmla="*/ 0 w 6327"/>
                      <a:gd name="T29" fmla="*/ 0 h 5107"/>
                      <a:gd name="T30" fmla="*/ 0 w 6327"/>
                      <a:gd name="T31" fmla="*/ 0 h 5107"/>
                      <a:gd name="T32" fmla="*/ 0 w 6327"/>
                      <a:gd name="T33" fmla="*/ 0 h 5107"/>
                      <a:gd name="T34" fmla="*/ 0 w 6327"/>
                      <a:gd name="T35" fmla="*/ 0 h 5107"/>
                      <a:gd name="T36" fmla="*/ 0 w 6327"/>
                      <a:gd name="T37" fmla="*/ 0 h 5107"/>
                      <a:gd name="T38" fmla="*/ 0 w 6327"/>
                      <a:gd name="T39" fmla="*/ 0 h 5107"/>
                      <a:gd name="T40" fmla="*/ 0 w 6327"/>
                      <a:gd name="T41" fmla="*/ 0 h 5107"/>
                      <a:gd name="T42" fmla="*/ 0 w 6327"/>
                      <a:gd name="T43" fmla="*/ 0 h 5107"/>
                      <a:gd name="T44" fmla="*/ 0 w 6327"/>
                      <a:gd name="T45" fmla="*/ 0 h 5107"/>
                      <a:gd name="T46" fmla="*/ 0 w 6327"/>
                      <a:gd name="T47" fmla="*/ 0 h 5107"/>
                      <a:gd name="T48" fmla="*/ 0 w 6327"/>
                      <a:gd name="T49" fmla="*/ 0 h 5107"/>
                      <a:gd name="T50" fmla="*/ 0 w 6327"/>
                      <a:gd name="T51" fmla="*/ 0 h 5107"/>
                      <a:gd name="T52" fmla="*/ 0 w 6327"/>
                      <a:gd name="T53" fmla="*/ 0 h 5107"/>
                      <a:gd name="T54" fmla="*/ 0 w 6327"/>
                      <a:gd name="T55" fmla="*/ 0 h 5107"/>
                      <a:gd name="T56" fmla="*/ 0 w 6327"/>
                      <a:gd name="T57" fmla="*/ 0 h 5107"/>
                      <a:gd name="T58" fmla="*/ 0 w 6327"/>
                      <a:gd name="T59" fmla="*/ 0 h 5107"/>
                      <a:gd name="T60" fmla="*/ 0 w 6327"/>
                      <a:gd name="T61" fmla="*/ 0 h 5107"/>
                      <a:gd name="T62" fmla="*/ 0 w 6327"/>
                      <a:gd name="T63" fmla="*/ 0 h 5107"/>
                      <a:gd name="T64" fmla="*/ 0 w 6327"/>
                      <a:gd name="T65" fmla="*/ 0 h 5107"/>
                      <a:gd name="T66" fmla="*/ 0 w 6327"/>
                      <a:gd name="T67" fmla="*/ 0 h 5107"/>
                      <a:gd name="T68" fmla="*/ 0 w 6327"/>
                      <a:gd name="T69" fmla="*/ 0 h 5107"/>
                      <a:gd name="T70" fmla="*/ 0 w 6327"/>
                      <a:gd name="T71" fmla="*/ 0 h 5107"/>
                      <a:gd name="T72" fmla="*/ 0 w 6327"/>
                      <a:gd name="T73" fmla="*/ 0 h 5107"/>
                      <a:gd name="T74" fmla="*/ 0 w 6327"/>
                      <a:gd name="T75" fmla="*/ 0 h 5107"/>
                      <a:gd name="T76" fmla="*/ 0 w 6327"/>
                      <a:gd name="T77" fmla="*/ 0 h 5107"/>
                      <a:gd name="T78" fmla="*/ 0 w 6327"/>
                      <a:gd name="T79" fmla="*/ 0 h 5107"/>
                      <a:gd name="T80" fmla="*/ 0 w 6327"/>
                      <a:gd name="T81" fmla="*/ 0 h 510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6327"/>
                      <a:gd name="T124" fmla="*/ 0 h 5107"/>
                      <a:gd name="T125" fmla="*/ 6327 w 6327"/>
                      <a:gd name="T126" fmla="*/ 5107 h 510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6327" h="5107">
                        <a:moveTo>
                          <a:pt x="6327" y="3485"/>
                        </a:moveTo>
                        <a:lnTo>
                          <a:pt x="5506" y="3914"/>
                        </a:lnTo>
                        <a:lnTo>
                          <a:pt x="4543" y="4048"/>
                        </a:lnTo>
                        <a:lnTo>
                          <a:pt x="3642" y="4647"/>
                        </a:lnTo>
                        <a:lnTo>
                          <a:pt x="3333" y="4647"/>
                        </a:lnTo>
                        <a:lnTo>
                          <a:pt x="2989" y="5040"/>
                        </a:lnTo>
                        <a:lnTo>
                          <a:pt x="2748" y="5107"/>
                        </a:lnTo>
                        <a:lnTo>
                          <a:pt x="2954" y="4854"/>
                        </a:lnTo>
                        <a:lnTo>
                          <a:pt x="2830" y="4444"/>
                        </a:lnTo>
                        <a:lnTo>
                          <a:pt x="2367" y="4647"/>
                        </a:lnTo>
                        <a:lnTo>
                          <a:pt x="2178" y="4867"/>
                        </a:lnTo>
                        <a:lnTo>
                          <a:pt x="2377" y="4425"/>
                        </a:lnTo>
                        <a:lnTo>
                          <a:pt x="2110" y="4425"/>
                        </a:lnTo>
                        <a:lnTo>
                          <a:pt x="1605" y="4596"/>
                        </a:lnTo>
                        <a:lnTo>
                          <a:pt x="2020" y="4271"/>
                        </a:lnTo>
                        <a:lnTo>
                          <a:pt x="2427" y="4169"/>
                        </a:lnTo>
                        <a:lnTo>
                          <a:pt x="2309" y="4081"/>
                        </a:lnTo>
                        <a:lnTo>
                          <a:pt x="2087" y="4032"/>
                        </a:lnTo>
                        <a:lnTo>
                          <a:pt x="2020" y="3809"/>
                        </a:lnTo>
                        <a:lnTo>
                          <a:pt x="1763" y="3635"/>
                        </a:lnTo>
                        <a:lnTo>
                          <a:pt x="1872" y="3570"/>
                        </a:lnTo>
                        <a:lnTo>
                          <a:pt x="2020" y="3553"/>
                        </a:lnTo>
                        <a:lnTo>
                          <a:pt x="2192" y="3366"/>
                        </a:lnTo>
                        <a:lnTo>
                          <a:pt x="2272" y="3060"/>
                        </a:lnTo>
                        <a:lnTo>
                          <a:pt x="2096" y="3060"/>
                        </a:lnTo>
                        <a:lnTo>
                          <a:pt x="1791" y="3294"/>
                        </a:lnTo>
                        <a:lnTo>
                          <a:pt x="1472" y="3294"/>
                        </a:lnTo>
                        <a:lnTo>
                          <a:pt x="1377" y="3503"/>
                        </a:lnTo>
                        <a:lnTo>
                          <a:pt x="1338" y="3503"/>
                        </a:lnTo>
                        <a:lnTo>
                          <a:pt x="1286" y="3349"/>
                        </a:lnTo>
                        <a:lnTo>
                          <a:pt x="913" y="3979"/>
                        </a:lnTo>
                        <a:lnTo>
                          <a:pt x="1114" y="3431"/>
                        </a:lnTo>
                        <a:lnTo>
                          <a:pt x="1032" y="3366"/>
                        </a:lnTo>
                        <a:lnTo>
                          <a:pt x="885" y="3397"/>
                        </a:lnTo>
                        <a:lnTo>
                          <a:pt x="531" y="3961"/>
                        </a:lnTo>
                        <a:lnTo>
                          <a:pt x="303" y="4081"/>
                        </a:lnTo>
                        <a:lnTo>
                          <a:pt x="806" y="3382"/>
                        </a:lnTo>
                        <a:lnTo>
                          <a:pt x="834" y="3280"/>
                        </a:lnTo>
                        <a:lnTo>
                          <a:pt x="0" y="4017"/>
                        </a:lnTo>
                        <a:lnTo>
                          <a:pt x="141" y="3590"/>
                        </a:lnTo>
                        <a:lnTo>
                          <a:pt x="791" y="3128"/>
                        </a:lnTo>
                        <a:lnTo>
                          <a:pt x="474" y="3091"/>
                        </a:lnTo>
                        <a:lnTo>
                          <a:pt x="806" y="3006"/>
                        </a:lnTo>
                        <a:lnTo>
                          <a:pt x="1061" y="2836"/>
                        </a:lnTo>
                        <a:lnTo>
                          <a:pt x="1073" y="2988"/>
                        </a:lnTo>
                        <a:lnTo>
                          <a:pt x="1315" y="2750"/>
                        </a:lnTo>
                        <a:lnTo>
                          <a:pt x="1621" y="2732"/>
                        </a:lnTo>
                        <a:lnTo>
                          <a:pt x="1712" y="2644"/>
                        </a:lnTo>
                        <a:lnTo>
                          <a:pt x="1712" y="2409"/>
                        </a:lnTo>
                        <a:lnTo>
                          <a:pt x="2578" y="2887"/>
                        </a:lnTo>
                        <a:lnTo>
                          <a:pt x="2761" y="2869"/>
                        </a:lnTo>
                        <a:lnTo>
                          <a:pt x="2775" y="2732"/>
                        </a:lnTo>
                        <a:lnTo>
                          <a:pt x="2578" y="2511"/>
                        </a:lnTo>
                        <a:lnTo>
                          <a:pt x="2392" y="2580"/>
                        </a:lnTo>
                        <a:lnTo>
                          <a:pt x="2215" y="2151"/>
                        </a:lnTo>
                        <a:lnTo>
                          <a:pt x="1832" y="1879"/>
                        </a:lnTo>
                        <a:lnTo>
                          <a:pt x="1979" y="1795"/>
                        </a:lnTo>
                        <a:lnTo>
                          <a:pt x="1621" y="1405"/>
                        </a:lnTo>
                        <a:lnTo>
                          <a:pt x="1486" y="1415"/>
                        </a:lnTo>
                        <a:lnTo>
                          <a:pt x="1408" y="1570"/>
                        </a:lnTo>
                        <a:lnTo>
                          <a:pt x="1180" y="648"/>
                        </a:lnTo>
                        <a:lnTo>
                          <a:pt x="1897" y="1432"/>
                        </a:lnTo>
                        <a:lnTo>
                          <a:pt x="1582" y="871"/>
                        </a:lnTo>
                        <a:lnTo>
                          <a:pt x="1408" y="0"/>
                        </a:lnTo>
                        <a:lnTo>
                          <a:pt x="1699" y="888"/>
                        </a:lnTo>
                        <a:lnTo>
                          <a:pt x="2897" y="2304"/>
                        </a:lnTo>
                        <a:lnTo>
                          <a:pt x="2724" y="2304"/>
                        </a:lnTo>
                        <a:lnTo>
                          <a:pt x="3016" y="2617"/>
                        </a:lnTo>
                        <a:lnTo>
                          <a:pt x="3363" y="2668"/>
                        </a:lnTo>
                        <a:lnTo>
                          <a:pt x="3467" y="2732"/>
                        </a:lnTo>
                        <a:lnTo>
                          <a:pt x="3416" y="2939"/>
                        </a:lnTo>
                        <a:lnTo>
                          <a:pt x="3562" y="2988"/>
                        </a:lnTo>
                        <a:lnTo>
                          <a:pt x="3627" y="3263"/>
                        </a:lnTo>
                        <a:lnTo>
                          <a:pt x="3775" y="3431"/>
                        </a:lnTo>
                        <a:lnTo>
                          <a:pt x="3268" y="3245"/>
                        </a:lnTo>
                        <a:lnTo>
                          <a:pt x="3204" y="3725"/>
                        </a:lnTo>
                        <a:lnTo>
                          <a:pt x="3627" y="3809"/>
                        </a:lnTo>
                        <a:lnTo>
                          <a:pt x="4161" y="3623"/>
                        </a:lnTo>
                        <a:lnTo>
                          <a:pt x="3895" y="3518"/>
                        </a:lnTo>
                        <a:lnTo>
                          <a:pt x="4907" y="3707"/>
                        </a:lnTo>
                        <a:lnTo>
                          <a:pt x="6114" y="3417"/>
                        </a:lnTo>
                        <a:lnTo>
                          <a:pt x="6089" y="3518"/>
                        </a:lnTo>
                        <a:lnTo>
                          <a:pt x="6327" y="348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6" name="Freeform 144"/>
                  <p:cNvSpPr>
                    <a:spLocks/>
                  </p:cNvSpPr>
                  <p:nvPr/>
                </p:nvSpPr>
                <p:spPr bwMode="auto">
                  <a:xfrm>
                    <a:off x="998" y="2732"/>
                    <a:ext cx="47" cy="81"/>
                  </a:xfrm>
                  <a:custGeom>
                    <a:avLst/>
                    <a:gdLst>
                      <a:gd name="T0" fmla="*/ 0 w 840"/>
                      <a:gd name="T1" fmla="*/ 0 h 1468"/>
                      <a:gd name="T2" fmla="*/ 0 w 840"/>
                      <a:gd name="T3" fmla="*/ 0 h 1468"/>
                      <a:gd name="T4" fmla="*/ 0 w 840"/>
                      <a:gd name="T5" fmla="*/ 0 h 1468"/>
                      <a:gd name="T6" fmla="*/ 0 w 840"/>
                      <a:gd name="T7" fmla="*/ 0 h 1468"/>
                      <a:gd name="T8" fmla="*/ 0 w 840"/>
                      <a:gd name="T9" fmla="*/ 0 h 1468"/>
                      <a:gd name="T10" fmla="*/ 0 w 840"/>
                      <a:gd name="T11" fmla="*/ 0 h 1468"/>
                      <a:gd name="T12" fmla="*/ 0 w 840"/>
                      <a:gd name="T13" fmla="*/ 0 h 1468"/>
                      <a:gd name="T14" fmla="*/ 0 w 840"/>
                      <a:gd name="T15" fmla="*/ 0 h 1468"/>
                      <a:gd name="T16" fmla="*/ 0 w 840"/>
                      <a:gd name="T17" fmla="*/ 0 h 1468"/>
                      <a:gd name="T18" fmla="*/ 0 w 840"/>
                      <a:gd name="T19" fmla="*/ 0 h 1468"/>
                      <a:gd name="T20" fmla="*/ 0 w 840"/>
                      <a:gd name="T21" fmla="*/ 0 h 1468"/>
                      <a:gd name="T22" fmla="*/ 0 w 840"/>
                      <a:gd name="T23" fmla="*/ 0 h 146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40"/>
                      <a:gd name="T37" fmla="*/ 0 h 1468"/>
                      <a:gd name="T38" fmla="*/ 840 w 840"/>
                      <a:gd name="T39" fmla="*/ 1468 h 146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40" h="1468">
                        <a:moveTo>
                          <a:pt x="253" y="0"/>
                        </a:moveTo>
                        <a:lnTo>
                          <a:pt x="721" y="1025"/>
                        </a:lnTo>
                        <a:lnTo>
                          <a:pt x="589" y="920"/>
                        </a:lnTo>
                        <a:lnTo>
                          <a:pt x="589" y="1059"/>
                        </a:lnTo>
                        <a:lnTo>
                          <a:pt x="840" y="1382"/>
                        </a:lnTo>
                        <a:lnTo>
                          <a:pt x="324" y="1175"/>
                        </a:lnTo>
                        <a:lnTo>
                          <a:pt x="0" y="1468"/>
                        </a:lnTo>
                        <a:lnTo>
                          <a:pt x="214" y="936"/>
                        </a:lnTo>
                        <a:lnTo>
                          <a:pt x="374" y="766"/>
                        </a:lnTo>
                        <a:lnTo>
                          <a:pt x="390" y="562"/>
                        </a:lnTo>
                        <a:lnTo>
                          <a:pt x="269" y="304"/>
                        </a:lnTo>
                        <a:lnTo>
                          <a:pt x="253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7" name="Freeform 145"/>
                  <p:cNvSpPr>
                    <a:spLocks/>
                  </p:cNvSpPr>
                  <p:nvPr/>
                </p:nvSpPr>
                <p:spPr bwMode="auto">
                  <a:xfrm>
                    <a:off x="975" y="2825"/>
                    <a:ext cx="47" cy="20"/>
                  </a:xfrm>
                  <a:custGeom>
                    <a:avLst/>
                    <a:gdLst>
                      <a:gd name="T0" fmla="*/ 0 w 853"/>
                      <a:gd name="T1" fmla="*/ 0 h 359"/>
                      <a:gd name="T2" fmla="*/ 0 w 853"/>
                      <a:gd name="T3" fmla="*/ 0 h 359"/>
                      <a:gd name="T4" fmla="*/ 0 w 853"/>
                      <a:gd name="T5" fmla="*/ 0 h 359"/>
                      <a:gd name="T6" fmla="*/ 0 w 853"/>
                      <a:gd name="T7" fmla="*/ 0 h 359"/>
                      <a:gd name="T8" fmla="*/ 0 w 853"/>
                      <a:gd name="T9" fmla="*/ 0 h 359"/>
                      <a:gd name="T10" fmla="*/ 0 w 853"/>
                      <a:gd name="T11" fmla="*/ 0 h 359"/>
                      <a:gd name="T12" fmla="*/ 0 w 853"/>
                      <a:gd name="T13" fmla="*/ 0 h 3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53"/>
                      <a:gd name="T22" fmla="*/ 0 h 359"/>
                      <a:gd name="T23" fmla="*/ 853 w 853"/>
                      <a:gd name="T24" fmla="*/ 359 h 35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53" h="359">
                        <a:moveTo>
                          <a:pt x="853" y="102"/>
                        </a:moveTo>
                        <a:lnTo>
                          <a:pt x="493" y="0"/>
                        </a:lnTo>
                        <a:lnTo>
                          <a:pt x="346" y="0"/>
                        </a:lnTo>
                        <a:lnTo>
                          <a:pt x="54" y="170"/>
                        </a:lnTo>
                        <a:lnTo>
                          <a:pt x="0" y="359"/>
                        </a:lnTo>
                        <a:lnTo>
                          <a:pt x="438" y="102"/>
                        </a:lnTo>
                        <a:lnTo>
                          <a:pt x="853" y="10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8" name="Freeform 146"/>
                  <p:cNvSpPr>
                    <a:spLocks/>
                  </p:cNvSpPr>
                  <p:nvPr/>
                </p:nvSpPr>
                <p:spPr bwMode="auto">
                  <a:xfrm>
                    <a:off x="1155" y="2717"/>
                    <a:ext cx="103" cy="41"/>
                  </a:xfrm>
                  <a:custGeom>
                    <a:avLst/>
                    <a:gdLst>
                      <a:gd name="T0" fmla="*/ 0 w 1852"/>
                      <a:gd name="T1" fmla="*/ 0 h 751"/>
                      <a:gd name="T2" fmla="*/ 0 w 1852"/>
                      <a:gd name="T3" fmla="*/ 0 h 751"/>
                      <a:gd name="T4" fmla="*/ 0 w 1852"/>
                      <a:gd name="T5" fmla="*/ 0 h 751"/>
                      <a:gd name="T6" fmla="*/ 0 w 1852"/>
                      <a:gd name="T7" fmla="*/ 0 h 751"/>
                      <a:gd name="T8" fmla="*/ 0 w 1852"/>
                      <a:gd name="T9" fmla="*/ 0 h 751"/>
                      <a:gd name="T10" fmla="*/ 0 w 1852"/>
                      <a:gd name="T11" fmla="*/ 0 h 751"/>
                      <a:gd name="T12" fmla="*/ 0 w 1852"/>
                      <a:gd name="T13" fmla="*/ 0 h 751"/>
                      <a:gd name="T14" fmla="*/ 0 w 1852"/>
                      <a:gd name="T15" fmla="*/ 0 h 751"/>
                      <a:gd name="T16" fmla="*/ 0 w 1852"/>
                      <a:gd name="T17" fmla="*/ 0 h 751"/>
                      <a:gd name="T18" fmla="*/ 0 w 1852"/>
                      <a:gd name="T19" fmla="*/ 0 h 751"/>
                      <a:gd name="T20" fmla="*/ 0 w 1852"/>
                      <a:gd name="T21" fmla="*/ 0 h 751"/>
                      <a:gd name="T22" fmla="*/ 0 w 1852"/>
                      <a:gd name="T23" fmla="*/ 0 h 751"/>
                      <a:gd name="T24" fmla="*/ 0 w 1852"/>
                      <a:gd name="T25" fmla="*/ 0 h 751"/>
                      <a:gd name="T26" fmla="*/ 0 w 1852"/>
                      <a:gd name="T27" fmla="*/ 0 h 751"/>
                      <a:gd name="T28" fmla="*/ 0 w 1852"/>
                      <a:gd name="T29" fmla="*/ 0 h 751"/>
                      <a:gd name="T30" fmla="*/ 0 w 1852"/>
                      <a:gd name="T31" fmla="*/ 0 h 751"/>
                      <a:gd name="T32" fmla="*/ 0 w 1852"/>
                      <a:gd name="T33" fmla="*/ 0 h 751"/>
                      <a:gd name="T34" fmla="*/ 0 w 1852"/>
                      <a:gd name="T35" fmla="*/ 0 h 75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852"/>
                      <a:gd name="T55" fmla="*/ 0 h 751"/>
                      <a:gd name="T56" fmla="*/ 1852 w 1852"/>
                      <a:gd name="T57" fmla="*/ 751 h 75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852" h="751">
                        <a:moveTo>
                          <a:pt x="0" y="35"/>
                        </a:moveTo>
                        <a:lnTo>
                          <a:pt x="0" y="289"/>
                        </a:lnTo>
                        <a:lnTo>
                          <a:pt x="162" y="391"/>
                        </a:lnTo>
                        <a:lnTo>
                          <a:pt x="162" y="579"/>
                        </a:lnTo>
                        <a:lnTo>
                          <a:pt x="573" y="751"/>
                        </a:lnTo>
                        <a:lnTo>
                          <a:pt x="986" y="751"/>
                        </a:lnTo>
                        <a:lnTo>
                          <a:pt x="1852" y="391"/>
                        </a:lnTo>
                        <a:lnTo>
                          <a:pt x="1837" y="189"/>
                        </a:lnTo>
                        <a:lnTo>
                          <a:pt x="1640" y="0"/>
                        </a:lnTo>
                        <a:lnTo>
                          <a:pt x="1556" y="189"/>
                        </a:lnTo>
                        <a:lnTo>
                          <a:pt x="1399" y="0"/>
                        </a:lnTo>
                        <a:lnTo>
                          <a:pt x="733" y="82"/>
                        </a:lnTo>
                        <a:lnTo>
                          <a:pt x="561" y="238"/>
                        </a:lnTo>
                        <a:lnTo>
                          <a:pt x="360" y="119"/>
                        </a:lnTo>
                        <a:lnTo>
                          <a:pt x="281" y="119"/>
                        </a:lnTo>
                        <a:lnTo>
                          <a:pt x="199" y="205"/>
                        </a:lnTo>
                        <a:lnTo>
                          <a:pt x="82" y="205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9" name="Freeform 147"/>
                  <p:cNvSpPr>
                    <a:spLocks/>
                  </p:cNvSpPr>
                  <p:nvPr/>
                </p:nvSpPr>
                <p:spPr bwMode="auto">
                  <a:xfrm>
                    <a:off x="1173" y="2781"/>
                    <a:ext cx="42" cy="73"/>
                  </a:xfrm>
                  <a:custGeom>
                    <a:avLst/>
                    <a:gdLst>
                      <a:gd name="T0" fmla="*/ 0 w 750"/>
                      <a:gd name="T1" fmla="*/ 0 h 1313"/>
                      <a:gd name="T2" fmla="*/ 0 w 750"/>
                      <a:gd name="T3" fmla="*/ 0 h 1313"/>
                      <a:gd name="T4" fmla="*/ 0 w 750"/>
                      <a:gd name="T5" fmla="*/ 0 h 1313"/>
                      <a:gd name="T6" fmla="*/ 0 w 750"/>
                      <a:gd name="T7" fmla="*/ 0 h 1313"/>
                      <a:gd name="T8" fmla="*/ 0 w 750"/>
                      <a:gd name="T9" fmla="*/ 0 h 1313"/>
                      <a:gd name="T10" fmla="*/ 0 w 750"/>
                      <a:gd name="T11" fmla="*/ 0 h 1313"/>
                      <a:gd name="T12" fmla="*/ 0 w 750"/>
                      <a:gd name="T13" fmla="*/ 0 h 1313"/>
                      <a:gd name="T14" fmla="*/ 0 w 750"/>
                      <a:gd name="T15" fmla="*/ 0 h 1313"/>
                      <a:gd name="T16" fmla="*/ 0 w 750"/>
                      <a:gd name="T17" fmla="*/ 0 h 1313"/>
                      <a:gd name="T18" fmla="*/ 0 w 750"/>
                      <a:gd name="T19" fmla="*/ 0 h 131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50"/>
                      <a:gd name="T31" fmla="*/ 0 h 1313"/>
                      <a:gd name="T32" fmla="*/ 750 w 750"/>
                      <a:gd name="T33" fmla="*/ 1313 h 131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50" h="1313">
                        <a:moveTo>
                          <a:pt x="695" y="0"/>
                        </a:moveTo>
                        <a:lnTo>
                          <a:pt x="695" y="239"/>
                        </a:lnTo>
                        <a:lnTo>
                          <a:pt x="97" y="955"/>
                        </a:lnTo>
                        <a:lnTo>
                          <a:pt x="0" y="1313"/>
                        </a:lnTo>
                        <a:lnTo>
                          <a:pt x="188" y="1125"/>
                        </a:lnTo>
                        <a:lnTo>
                          <a:pt x="335" y="801"/>
                        </a:lnTo>
                        <a:lnTo>
                          <a:pt x="507" y="748"/>
                        </a:lnTo>
                        <a:lnTo>
                          <a:pt x="750" y="288"/>
                        </a:lnTo>
                        <a:lnTo>
                          <a:pt x="750" y="172"/>
                        </a:lnTo>
                        <a:lnTo>
                          <a:pt x="695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0" name="Freeform 148"/>
                  <p:cNvSpPr>
                    <a:spLocks/>
                  </p:cNvSpPr>
                  <p:nvPr/>
                </p:nvSpPr>
                <p:spPr bwMode="auto">
                  <a:xfrm>
                    <a:off x="958" y="2755"/>
                    <a:ext cx="37" cy="135"/>
                  </a:xfrm>
                  <a:custGeom>
                    <a:avLst/>
                    <a:gdLst>
                      <a:gd name="T0" fmla="*/ 0 w 655"/>
                      <a:gd name="T1" fmla="*/ 0 h 2441"/>
                      <a:gd name="T2" fmla="*/ 0 w 655"/>
                      <a:gd name="T3" fmla="*/ 0 h 2441"/>
                      <a:gd name="T4" fmla="*/ 0 w 655"/>
                      <a:gd name="T5" fmla="*/ 0 h 2441"/>
                      <a:gd name="T6" fmla="*/ 0 w 655"/>
                      <a:gd name="T7" fmla="*/ 0 h 2441"/>
                      <a:gd name="T8" fmla="*/ 0 w 655"/>
                      <a:gd name="T9" fmla="*/ 0 h 2441"/>
                      <a:gd name="T10" fmla="*/ 0 w 655"/>
                      <a:gd name="T11" fmla="*/ 0 h 2441"/>
                      <a:gd name="T12" fmla="*/ 0 w 655"/>
                      <a:gd name="T13" fmla="*/ 0 h 2441"/>
                      <a:gd name="T14" fmla="*/ 0 w 655"/>
                      <a:gd name="T15" fmla="*/ 0 h 2441"/>
                      <a:gd name="T16" fmla="*/ 0 w 655"/>
                      <a:gd name="T17" fmla="*/ 0 h 24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5"/>
                      <a:gd name="T28" fmla="*/ 0 h 2441"/>
                      <a:gd name="T29" fmla="*/ 655 w 655"/>
                      <a:gd name="T30" fmla="*/ 2441 h 244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5" h="2441">
                        <a:moveTo>
                          <a:pt x="0" y="51"/>
                        </a:moveTo>
                        <a:lnTo>
                          <a:pt x="0" y="2441"/>
                        </a:lnTo>
                        <a:lnTo>
                          <a:pt x="158" y="1875"/>
                        </a:lnTo>
                        <a:lnTo>
                          <a:pt x="293" y="1178"/>
                        </a:lnTo>
                        <a:lnTo>
                          <a:pt x="491" y="799"/>
                        </a:lnTo>
                        <a:lnTo>
                          <a:pt x="655" y="0"/>
                        </a:lnTo>
                        <a:lnTo>
                          <a:pt x="454" y="597"/>
                        </a:lnTo>
                        <a:lnTo>
                          <a:pt x="265" y="579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1" name="Freeform 149"/>
                  <p:cNvSpPr>
                    <a:spLocks/>
                  </p:cNvSpPr>
                  <p:nvPr/>
                </p:nvSpPr>
                <p:spPr bwMode="auto">
                  <a:xfrm>
                    <a:off x="1214" y="2795"/>
                    <a:ext cx="10" cy="22"/>
                  </a:xfrm>
                  <a:custGeom>
                    <a:avLst/>
                    <a:gdLst>
                      <a:gd name="T0" fmla="*/ 0 w 184"/>
                      <a:gd name="T1" fmla="*/ 0 h 392"/>
                      <a:gd name="T2" fmla="*/ 0 w 184"/>
                      <a:gd name="T3" fmla="*/ 0 h 392"/>
                      <a:gd name="T4" fmla="*/ 0 w 184"/>
                      <a:gd name="T5" fmla="*/ 0 h 392"/>
                      <a:gd name="T6" fmla="*/ 0 w 184"/>
                      <a:gd name="T7" fmla="*/ 0 h 392"/>
                      <a:gd name="T8" fmla="*/ 0 w 184"/>
                      <a:gd name="T9" fmla="*/ 0 h 392"/>
                      <a:gd name="T10" fmla="*/ 0 w 184"/>
                      <a:gd name="T11" fmla="*/ 0 h 3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4"/>
                      <a:gd name="T19" fmla="*/ 0 h 392"/>
                      <a:gd name="T20" fmla="*/ 184 w 184"/>
                      <a:gd name="T21" fmla="*/ 392 h 3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4" h="392">
                        <a:moveTo>
                          <a:pt x="18" y="17"/>
                        </a:moveTo>
                        <a:lnTo>
                          <a:pt x="18" y="392"/>
                        </a:lnTo>
                        <a:lnTo>
                          <a:pt x="184" y="207"/>
                        </a:lnTo>
                        <a:lnTo>
                          <a:pt x="135" y="33"/>
                        </a:lnTo>
                        <a:lnTo>
                          <a:pt x="0" y="0"/>
                        </a:lnTo>
                        <a:lnTo>
                          <a:pt x="18" y="1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2" name="Freeform 150"/>
                  <p:cNvSpPr>
                    <a:spLocks/>
                  </p:cNvSpPr>
                  <p:nvPr/>
                </p:nvSpPr>
                <p:spPr bwMode="auto">
                  <a:xfrm>
                    <a:off x="999" y="2892"/>
                    <a:ext cx="68" cy="48"/>
                  </a:xfrm>
                  <a:custGeom>
                    <a:avLst/>
                    <a:gdLst>
                      <a:gd name="T0" fmla="*/ 0 w 1226"/>
                      <a:gd name="T1" fmla="*/ 0 h 856"/>
                      <a:gd name="T2" fmla="*/ 0 w 1226"/>
                      <a:gd name="T3" fmla="*/ 0 h 856"/>
                      <a:gd name="T4" fmla="*/ 0 w 1226"/>
                      <a:gd name="T5" fmla="*/ 0 h 856"/>
                      <a:gd name="T6" fmla="*/ 0 w 1226"/>
                      <a:gd name="T7" fmla="*/ 0 h 856"/>
                      <a:gd name="T8" fmla="*/ 0 w 1226"/>
                      <a:gd name="T9" fmla="*/ 0 h 856"/>
                      <a:gd name="T10" fmla="*/ 0 w 1226"/>
                      <a:gd name="T11" fmla="*/ 0 h 856"/>
                      <a:gd name="T12" fmla="*/ 0 w 1226"/>
                      <a:gd name="T13" fmla="*/ 0 h 856"/>
                      <a:gd name="T14" fmla="*/ 0 w 1226"/>
                      <a:gd name="T15" fmla="*/ 0 h 8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26"/>
                      <a:gd name="T25" fmla="*/ 0 h 856"/>
                      <a:gd name="T26" fmla="*/ 1226 w 1226"/>
                      <a:gd name="T27" fmla="*/ 856 h 8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26" h="856">
                        <a:moveTo>
                          <a:pt x="1226" y="276"/>
                        </a:moveTo>
                        <a:lnTo>
                          <a:pt x="1226" y="123"/>
                        </a:lnTo>
                        <a:lnTo>
                          <a:pt x="1039" y="0"/>
                        </a:lnTo>
                        <a:lnTo>
                          <a:pt x="482" y="341"/>
                        </a:lnTo>
                        <a:lnTo>
                          <a:pt x="374" y="579"/>
                        </a:lnTo>
                        <a:lnTo>
                          <a:pt x="0" y="856"/>
                        </a:lnTo>
                        <a:lnTo>
                          <a:pt x="280" y="856"/>
                        </a:lnTo>
                        <a:lnTo>
                          <a:pt x="1226" y="27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3" name="Freeform 151"/>
                  <p:cNvSpPr>
                    <a:spLocks/>
                  </p:cNvSpPr>
                  <p:nvPr/>
                </p:nvSpPr>
                <p:spPr bwMode="auto">
                  <a:xfrm>
                    <a:off x="959" y="2915"/>
                    <a:ext cx="154" cy="111"/>
                  </a:xfrm>
                  <a:custGeom>
                    <a:avLst/>
                    <a:gdLst>
                      <a:gd name="T0" fmla="*/ 0 w 2767"/>
                      <a:gd name="T1" fmla="*/ 0 h 2006"/>
                      <a:gd name="T2" fmla="*/ 0 w 2767"/>
                      <a:gd name="T3" fmla="*/ 0 h 2006"/>
                      <a:gd name="T4" fmla="*/ 0 w 2767"/>
                      <a:gd name="T5" fmla="*/ 0 h 2006"/>
                      <a:gd name="T6" fmla="*/ 0 w 2767"/>
                      <a:gd name="T7" fmla="*/ 0 h 2006"/>
                      <a:gd name="T8" fmla="*/ 0 w 2767"/>
                      <a:gd name="T9" fmla="*/ 0 h 2006"/>
                      <a:gd name="T10" fmla="*/ 0 w 2767"/>
                      <a:gd name="T11" fmla="*/ 0 h 2006"/>
                      <a:gd name="T12" fmla="*/ 0 w 2767"/>
                      <a:gd name="T13" fmla="*/ 0 h 2006"/>
                      <a:gd name="T14" fmla="*/ 0 w 2767"/>
                      <a:gd name="T15" fmla="*/ 0 h 2006"/>
                      <a:gd name="T16" fmla="*/ 0 w 2767"/>
                      <a:gd name="T17" fmla="*/ 0 h 2006"/>
                      <a:gd name="T18" fmla="*/ 0 w 2767"/>
                      <a:gd name="T19" fmla="*/ 0 h 2006"/>
                      <a:gd name="T20" fmla="*/ 0 w 2767"/>
                      <a:gd name="T21" fmla="*/ 0 h 2006"/>
                      <a:gd name="T22" fmla="*/ 0 w 2767"/>
                      <a:gd name="T23" fmla="*/ 0 h 2006"/>
                      <a:gd name="T24" fmla="*/ 0 w 2767"/>
                      <a:gd name="T25" fmla="*/ 0 h 2006"/>
                      <a:gd name="T26" fmla="*/ 0 w 2767"/>
                      <a:gd name="T27" fmla="*/ 0 h 2006"/>
                      <a:gd name="T28" fmla="*/ 0 w 2767"/>
                      <a:gd name="T29" fmla="*/ 0 h 2006"/>
                      <a:gd name="T30" fmla="*/ 0 w 2767"/>
                      <a:gd name="T31" fmla="*/ 0 h 2006"/>
                      <a:gd name="T32" fmla="*/ 0 w 2767"/>
                      <a:gd name="T33" fmla="*/ 0 h 2006"/>
                      <a:gd name="T34" fmla="*/ 0 w 2767"/>
                      <a:gd name="T35" fmla="*/ 0 h 2006"/>
                      <a:gd name="T36" fmla="*/ 0 w 2767"/>
                      <a:gd name="T37" fmla="*/ 0 h 2006"/>
                      <a:gd name="T38" fmla="*/ 0 w 2767"/>
                      <a:gd name="T39" fmla="*/ 0 h 2006"/>
                      <a:gd name="T40" fmla="*/ 0 w 2767"/>
                      <a:gd name="T41" fmla="*/ 0 h 2006"/>
                      <a:gd name="T42" fmla="*/ 0 w 2767"/>
                      <a:gd name="T43" fmla="*/ 0 h 2006"/>
                      <a:gd name="T44" fmla="*/ 0 w 2767"/>
                      <a:gd name="T45" fmla="*/ 0 h 2006"/>
                      <a:gd name="T46" fmla="*/ 0 w 2767"/>
                      <a:gd name="T47" fmla="*/ 0 h 2006"/>
                      <a:gd name="T48" fmla="*/ 0 w 2767"/>
                      <a:gd name="T49" fmla="*/ 0 h 2006"/>
                      <a:gd name="T50" fmla="*/ 0 w 2767"/>
                      <a:gd name="T51" fmla="*/ 0 h 2006"/>
                      <a:gd name="T52" fmla="*/ 0 w 2767"/>
                      <a:gd name="T53" fmla="*/ 0 h 2006"/>
                      <a:gd name="T54" fmla="*/ 0 w 2767"/>
                      <a:gd name="T55" fmla="*/ 0 h 2006"/>
                      <a:gd name="T56" fmla="*/ 0 w 2767"/>
                      <a:gd name="T57" fmla="*/ 0 h 2006"/>
                      <a:gd name="T58" fmla="*/ 0 w 2767"/>
                      <a:gd name="T59" fmla="*/ 0 h 2006"/>
                      <a:gd name="T60" fmla="*/ 0 w 2767"/>
                      <a:gd name="T61" fmla="*/ 0 h 2006"/>
                      <a:gd name="T62" fmla="*/ 0 w 2767"/>
                      <a:gd name="T63" fmla="*/ 0 h 2006"/>
                      <a:gd name="T64" fmla="*/ 0 w 2767"/>
                      <a:gd name="T65" fmla="*/ 0 h 2006"/>
                      <a:gd name="T66" fmla="*/ 0 w 2767"/>
                      <a:gd name="T67" fmla="*/ 0 h 2006"/>
                      <a:gd name="T68" fmla="*/ 0 w 2767"/>
                      <a:gd name="T69" fmla="*/ 0 h 2006"/>
                      <a:gd name="T70" fmla="*/ 0 w 2767"/>
                      <a:gd name="T71" fmla="*/ 0 h 2006"/>
                      <a:gd name="T72" fmla="*/ 0 w 2767"/>
                      <a:gd name="T73" fmla="*/ 0 h 2006"/>
                      <a:gd name="T74" fmla="*/ 0 w 2767"/>
                      <a:gd name="T75" fmla="*/ 0 h 2006"/>
                      <a:gd name="T76" fmla="*/ 0 w 2767"/>
                      <a:gd name="T77" fmla="*/ 0 h 2006"/>
                      <a:gd name="T78" fmla="*/ 0 w 2767"/>
                      <a:gd name="T79" fmla="*/ 0 h 2006"/>
                      <a:gd name="T80" fmla="*/ 0 w 2767"/>
                      <a:gd name="T81" fmla="*/ 0 h 2006"/>
                      <a:gd name="T82" fmla="*/ 0 w 2767"/>
                      <a:gd name="T83" fmla="*/ 0 h 2006"/>
                      <a:gd name="T84" fmla="*/ 0 w 2767"/>
                      <a:gd name="T85" fmla="*/ 0 h 2006"/>
                      <a:gd name="T86" fmla="*/ 0 w 2767"/>
                      <a:gd name="T87" fmla="*/ 0 h 2006"/>
                      <a:gd name="T88" fmla="*/ 0 w 2767"/>
                      <a:gd name="T89" fmla="*/ 0 h 2006"/>
                      <a:gd name="T90" fmla="*/ 0 w 2767"/>
                      <a:gd name="T91" fmla="*/ 0 h 2006"/>
                      <a:gd name="T92" fmla="*/ 0 w 2767"/>
                      <a:gd name="T93" fmla="*/ 0 h 2006"/>
                      <a:gd name="T94" fmla="*/ 0 w 2767"/>
                      <a:gd name="T95" fmla="*/ 0 h 2006"/>
                      <a:gd name="T96" fmla="*/ 0 w 2767"/>
                      <a:gd name="T97" fmla="*/ 0 h 2006"/>
                      <a:gd name="T98" fmla="*/ 0 w 2767"/>
                      <a:gd name="T99" fmla="*/ 0 h 2006"/>
                      <a:gd name="T100" fmla="*/ 0 w 2767"/>
                      <a:gd name="T101" fmla="*/ 0 h 2006"/>
                      <a:gd name="T102" fmla="*/ 0 w 2767"/>
                      <a:gd name="T103" fmla="*/ 0 h 2006"/>
                      <a:gd name="T104" fmla="*/ 0 w 2767"/>
                      <a:gd name="T105" fmla="*/ 0 h 2006"/>
                      <a:gd name="T106" fmla="*/ 0 w 2767"/>
                      <a:gd name="T107" fmla="*/ 0 h 2006"/>
                      <a:gd name="T108" fmla="*/ 0 w 2767"/>
                      <a:gd name="T109" fmla="*/ 0 h 2006"/>
                      <a:gd name="T110" fmla="*/ 0 w 2767"/>
                      <a:gd name="T111" fmla="*/ 0 h 2006"/>
                      <a:gd name="T112" fmla="*/ 0 w 2767"/>
                      <a:gd name="T113" fmla="*/ 0 h 2006"/>
                      <a:gd name="T114" fmla="*/ 0 w 2767"/>
                      <a:gd name="T115" fmla="*/ 0 h 2006"/>
                      <a:gd name="T116" fmla="*/ 0 w 2767"/>
                      <a:gd name="T117" fmla="*/ 0 h 2006"/>
                      <a:gd name="T118" fmla="*/ 0 w 2767"/>
                      <a:gd name="T119" fmla="*/ 0 h 2006"/>
                      <a:gd name="T120" fmla="*/ 0 w 2767"/>
                      <a:gd name="T121" fmla="*/ 0 h 200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767"/>
                      <a:gd name="T184" fmla="*/ 0 h 2006"/>
                      <a:gd name="T185" fmla="*/ 2767 w 2767"/>
                      <a:gd name="T186" fmla="*/ 2006 h 200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767" h="2006">
                        <a:moveTo>
                          <a:pt x="558" y="147"/>
                        </a:moveTo>
                        <a:lnTo>
                          <a:pt x="352" y="147"/>
                        </a:lnTo>
                        <a:lnTo>
                          <a:pt x="221" y="0"/>
                        </a:lnTo>
                        <a:lnTo>
                          <a:pt x="67" y="229"/>
                        </a:lnTo>
                        <a:lnTo>
                          <a:pt x="29" y="92"/>
                        </a:lnTo>
                        <a:lnTo>
                          <a:pt x="0" y="345"/>
                        </a:lnTo>
                        <a:lnTo>
                          <a:pt x="90" y="646"/>
                        </a:lnTo>
                        <a:lnTo>
                          <a:pt x="170" y="581"/>
                        </a:lnTo>
                        <a:lnTo>
                          <a:pt x="221" y="815"/>
                        </a:lnTo>
                        <a:lnTo>
                          <a:pt x="108" y="815"/>
                        </a:lnTo>
                        <a:lnTo>
                          <a:pt x="154" y="930"/>
                        </a:lnTo>
                        <a:lnTo>
                          <a:pt x="425" y="1124"/>
                        </a:lnTo>
                        <a:lnTo>
                          <a:pt x="595" y="1480"/>
                        </a:lnTo>
                        <a:lnTo>
                          <a:pt x="857" y="1679"/>
                        </a:lnTo>
                        <a:lnTo>
                          <a:pt x="992" y="1648"/>
                        </a:lnTo>
                        <a:lnTo>
                          <a:pt x="1515" y="1930"/>
                        </a:lnTo>
                        <a:lnTo>
                          <a:pt x="1806" y="1930"/>
                        </a:lnTo>
                        <a:lnTo>
                          <a:pt x="1983" y="2006"/>
                        </a:lnTo>
                        <a:lnTo>
                          <a:pt x="2229" y="1920"/>
                        </a:lnTo>
                        <a:lnTo>
                          <a:pt x="2325" y="1961"/>
                        </a:lnTo>
                        <a:lnTo>
                          <a:pt x="2718" y="1858"/>
                        </a:lnTo>
                        <a:lnTo>
                          <a:pt x="2443" y="1815"/>
                        </a:lnTo>
                        <a:lnTo>
                          <a:pt x="2529" y="1722"/>
                        </a:lnTo>
                        <a:lnTo>
                          <a:pt x="2317" y="1785"/>
                        </a:lnTo>
                        <a:lnTo>
                          <a:pt x="1714" y="1785"/>
                        </a:lnTo>
                        <a:lnTo>
                          <a:pt x="1244" y="1562"/>
                        </a:lnTo>
                        <a:lnTo>
                          <a:pt x="1618" y="1607"/>
                        </a:lnTo>
                        <a:lnTo>
                          <a:pt x="1861" y="1607"/>
                        </a:lnTo>
                        <a:lnTo>
                          <a:pt x="2344" y="1396"/>
                        </a:lnTo>
                        <a:lnTo>
                          <a:pt x="2548" y="1386"/>
                        </a:lnTo>
                        <a:lnTo>
                          <a:pt x="2767" y="1304"/>
                        </a:lnTo>
                        <a:lnTo>
                          <a:pt x="2535" y="1359"/>
                        </a:lnTo>
                        <a:lnTo>
                          <a:pt x="2285" y="1345"/>
                        </a:lnTo>
                        <a:lnTo>
                          <a:pt x="1857" y="1472"/>
                        </a:lnTo>
                        <a:lnTo>
                          <a:pt x="1100" y="1460"/>
                        </a:lnTo>
                        <a:lnTo>
                          <a:pt x="949" y="1376"/>
                        </a:lnTo>
                        <a:lnTo>
                          <a:pt x="905" y="1231"/>
                        </a:lnTo>
                        <a:lnTo>
                          <a:pt x="747" y="1249"/>
                        </a:lnTo>
                        <a:lnTo>
                          <a:pt x="683" y="1012"/>
                        </a:lnTo>
                        <a:lnTo>
                          <a:pt x="820" y="999"/>
                        </a:lnTo>
                        <a:lnTo>
                          <a:pt x="1020" y="887"/>
                        </a:lnTo>
                        <a:lnTo>
                          <a:pt x="1402" y="875"/>
                        </a:lnTo>
                        <a:lnTo>
                          <a:pt x="2000" y="660"/>
                        </a:lnTo>
                        <a:lnTo>
                          <a:pt x="2131" y="456"/>
                        </a:lnTo>
                        <a:lnTo>
                          <a:pt x="1868" y="622"/>
                        </a:lnTo>
                        <a:lnTo>
                          <a:pt x="1462" y="622"/>
                        </a:lnTo>
                        <a:lnTo>
                          <a:pt x="1276" y="509"/>
                        </a:lnTo>
                        <a:lnTo>
                          <a:pt x="777" y="677"/>
                        </a:lnTo>
                        <a:lnTo>
                          <a:pt x="546" y="468"/>
                        </a:lnTo>
                        <a:lnTo>
                          <a:pt x="505" y="519"/>
                        </a:lnTo>
                        <a:lnTo>
                          <a:pt x="562" y="660"/>
                        </a:lnTo>
                        <a:lnTo>
                          <a:pt x="482" y="854"/>
                        </a:lnTo>
                        <a:lnTo>
                          <a:pt x="344" y="897"/>
                        </a:lnTo>
                        <a:lnTo>
                          <a:pt x="299" y="844"/>
                        </a:lnTo>
                        <a:lnTo>
                          <a:pt x="425" y="699"/>
                        </a:lnTo>
                        <a:lnTo>
                          <a:pt x="262" y="414"/>
                        </a:lnTo>
                        <a:lnTo>
                          <a:pt x="139" y="519"/>
                        </a:lnTo>
                        <a:lnTo>
                          <a:pt x="108" y="386"/>
                        </a:lnTo>
                        <a:lnTo>
                          <a:pt x="170" y="237"/>
                        </a:lnTo>
                        <a:lnTo>
                          <a:pt x="391" y="248"/>
                        </a:lnTo>
                        <a:lnTo>
                          <a:pt x="558" y="14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4" name="Freeform 152"/>
                  <p:cNvSpPr>
                    <a:spLocks/>
                  </p:cNvSpPr>
                  <p:nvPr/>
                </p:nvSpPr>
                <p:spPr bwMode="auto">
                  <a:xfrm>
                    <a:off x="1027" y="2968"/>
                    <a:ext cx="75" cy="24"/>
                  </a:xfrm>
                  <a:custGeom>
                    <a:avLst/>
                    <a:gdLst>
                      <a:gd name="T0" fmla="*/ 0 w 1351"/>
                      <a:gd name="T1" fmla="*/ 0 h 425"/>
                      <a:gd name="T2" fmla="*/ 0 w 1351"/>
                      <a:gd name="T3" fmla="*/ 0 h 425"/>
                      <a:gd name="T4" fmla="*/ 0 w 1351"/>
                      <a:gd name="T5" fmla="*/ 0 h 425"/>
                      <a:gd name="T6" fmla="*/ 0 w 1351"/>
                      <a:gd name="T7" fmla="*/ 0 h 425"/>
                      <a:gd name="T8" fmla="*/ 0 w 1351"/>
                      <a:gd name="T9" fmla="*/ 0 h 4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51"/>
                      <a:gd name="T16" fmla="*/ 0 h 425"/>
                      <a:gd name="T17" fmla="*/ 1351 w 1351"/>
                      <a:gd name="T18" fmla="*/ 425 h 4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51" h="425">
                        <a:moveTo>
                          <a:pt x="1351" y="0"/>
                        </a:moveTo>
                        <a:lnTo>
                          <a:pt x="772" y="82"/>
                        </a:lnTo>
                        <a:lnTo>
                          <a:pt x="0" y="425"/>
                        </a:lnTo>
                        <a:lnTo>
                          <a:pt x="1125" y="153"/>
                        </a:lnTo>
                        <a:lnTo>
                          <a:pt x="1351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5" name="Freeform 153"/>
                  <p:cNvSpPr>
                    <a:spLocks/>
                  </p:cNvSpPr>
                  <p:nvPr/>
                </p:nvSpPr>
                <p:spPr bwMode="auto">
                  <a:xfrm>
                    <a:off x="1052" y="3031"/>
                    <a:ext cx="52" cy="14"/>
                  </a:xfrm>
                  <a:custGeom>
                    <a:avLst/>
                    <a:gdLst>
                      <a:gd name="T0" fmla="*/ 0 w 930"/>
                      <a:gd name="T1" fmla="*/ 0 h 251"/>
                      <a:gd name="T2" fmla="*/ 0 w 930"/>
                      <a:gd name="T3" fmla="*/ 0 h 251"/>
                      <a:gd name="T4" fmla="*/ 0 w 930"/>
                      <a:gd name="T5" fmla="*/ 0 h 251"/>
                      <a:gd name="T6" fmla="*/ 0 w 930"/>
                      <a:gd name="T7" fmla="*/ 0 h 251"/>
                      <a:gd name="T8" fmla="*/ 0 w 930"/>
                      <a:gd name="T9" fmla="*/ 0 h 2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0"/>
                      <a:gd name="T16" fmla="*/ 0 h 251"/>
                      <a:gd name="T17" fmla="*/ 930 w 930"/>
                      <a:gd name="T18" fmla="*/ 251 h 2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0" h="251">
                        <a:moveTo>
                          <a:pt x="930" y="251"/>
                        </a:moveTo>
                        <a:lnTo>
                          <a:pt x="392" y="251"/>
                        </a:lnTo>
                        <a:lnTo>
                          <a:pt x="0" y="0"/>
                        </a:lnTo>
                        <a:lnTo>
                          <a:pt x="731" y="168"/>
                        </a:lnTo>
                        <a:lnTo>
                          <a:pt x="930" y="25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6" name="Freeform 154"/>
                  <p:cNvSpPr>
                    <a:spLocks/>
                  </p:cNvSpPr>
                  <p:nvPr/>
                </p:nvSpPr>
                <p:spPr bwMode="auto">
                  <a:xfrm>
                    <a:off x="1082" y="3022"/>
                    <a:ext cx="35" cy="13"/>
                  </a:xfrm>
                  <a:custGeom>
                    <a:avLst/>
                    <a:gdLst>
                      <a:gd name="T0" fmla="*/ 0 w 636"/>
                      <a:gd name="T1" fmla="*/ 0 h 231"/>
                      <a:gd name="T2" fmla="*/ 0 w 636"/>
                      <a:gd name="T3" fmla="*/ 0 h 231"/>
                      <a:gd name="T4" fmla="*/ 0 w 636"/>
                      <a:gd name="T5" fmla="*/ 0 h 231"/>
                      <a:gd name="T6" fmla="*/ 0 w 636"/>
                      <a:gd name="T7" fmla="*/ 0 h 2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36"/>
                      <a:gd name="T13" fmla="*/ 0 h 231"/>
                      <a:gd name="T14" fmla="*/ 636 w 636"/>
                      <a:gd name="T15" fmla="*/ 231 h 23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36" h="231">
                        <a:moveTo>
                          <a:pt x="636" y="0"/>
                        </a:moveTo>
                        <a:lnTo>
                          <a:pt x="0" y="198"/>
                        </a:lnTo>
                        <a:lnTo>
                          <a:pt x="595" y="231"/>
                        </a:lnTo>
                        <a:lnTo>
                          <a:pt x="636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7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9" y="2954"/>
                    <a:ext cx="10" cy="6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8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6" y="2682"/>
                    <a:ext cx="12" cy="5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9" name="Freeform 157"/>
                  <p:cNvSpPr>
                    <a:spLocks/>
                  </p:cNvSpPr>
                  <p:nvPr/>
                </p:nvSpPr>
                <p:spPr bwMode="auto">
                  <a:xfrm>
                    <a:off x="1206" y="2558"/>
                    <a:ext cx="35" cy="26"/>
                  </a:xfrm>
                  <a:custGeom>
                    <a:avLst/>
                    <a:gdLst>
                      <a:gd name="T0" fmla="*/ 0 w 620"/>
                      <a:gd name="T1" fmla="*/ 0 h 460"/>
                      <a:gd name="T2" fmla="*/ 0 w 620"/>
                      <a:gd name="T3" fmla="*/ 0 h 460"/>
                      <a:gd name="T4" fmla="*/ 0 w 620"/>
                      <a:gd name="T5" fmla="*/ 0 h 460"/>
                      <a:gd name="T6" fmla="*/ 0 w 620"/>
                      <a:gd name="T7" fmla="*/ 0 h 460"/>
                      <a:gd name="T8" fmla="*/ 0 w 620"/>
                      <a:gd name="T9" fmla="*/ 0 h 460"/>
                      <a:gd name="T10" fmla="*/ 0 w 620"/>
                      <a:gd name="T11" fmla="*/ 0 h 460"/>
                      <a:gd name="T12" fmla="*/ 0 w 620"/>
                      <a:gd name="T13" fmla="*/ 0 h 460"/>
                      <a:gd name="T14" fmla="*/ 0 w 620"/>
                      <a:gd name="T15" fmla="*/ 0 h 4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20"/>
                      <a:gd name="T25" fmla="*/ 0 h 460"/>
                      <a:gd name="T26" fmla="*/ 620 w 620"/>
                      <a:gd name="T27" fmla="*/ 460 h 4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20" h="460">
                        <a:moveTo>
                          <a:pt x="178" y="0"/>
                        </a:moveTo>
                        <a:lnTo>
                          <a:pt x="0" y="199"/>
                        </a:lnTo>
                        <a:lnTo>
                          <a:pt x="450" y="460"/>
                        </a:lnTo>
                        <a:lnTo>
                          <a:pt x="620" y="250"/>
                        </a:lnTo>
                        <a:lnTo>
                          <a:pt x="466" y="127"/>
                        </a:lnTo>
                        <a:lnTo>
                          <a:pt x="318" y="270"/>
                        </a:lnTo>
                        <a:lnTo>
                          <a:pt x="344" y="82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0" name="Freeform 158"/>
                  <p:cNvSpPr>
                    <a:spLocks/>
                  </p:cNvSpPr>
                  <p:nvPr/>
                </p:nvSpPr>
                <p:spPr bwMode="auto">
                  <a:xfrm>
                    <a:off x="1226" y="2557"/>
                    <a:ext cx="17" cy="12"/>
                  </a:xfrm>
                  <a:custGeom>
                    <a:avLst/>
                    <a:gdLst>
                      <a:gd name="T0" fmla="*/ 0 w 298"/>
                      <a:gd name="T1" fmla="*/ 0 h 215"/>
                      <a:gd name="T2" fmla="*/ 0 w 298"/>
                      <a:gd name="T3" fmla="*/ 0 h 215"/>
                      <a:gd name="T4" fmla="*/ 0 w 298"/>
                      <a:gd name="T5" fmla="*/ 0 h 215"/>
                      <a:gd name="T6" fmla="*/ 0 w 298"/>
                      <a:gd name="T7" fmla="*/ 0 h 215"/>
                      <a:gd name="T8" fmla="*/ 0 w 298"/>
                      <a:gd name="T9" fmla="*/ 0 h 2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"/>
                      <a:gd name="T16" fmla="*/ 0 h 215"/>
                      <a:gd name="T17" fmla="*/ 298 w 298"/>
                      <a:gd name="T18" fmla="*/ 215 h 2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" h="215">
                        <a:moveTo>
                          <a:pt x="0" y="0"/>
                        </a:moveTo>
                        <a:lnTo>
                          <a:pt x="298" y="215"/>
                        </a:lnTo>
                        <a:lnTo>
                          <a:pt x="298" y="157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1" name="Freeform 159"/>
                  <p:cNvSpPr>
                    <a:spLocks/>
                  </p:cNvSpPr>
                  <p:nvPr/>
                </p:nvSpPr>
                <p:spPr bwMode="auto">
                  <a:xfrm>
                    <a:off x="1234" y="2575"/>
                    <a:ext cx="18" cy="15"/>
                  </a:xfrm>
                  <a:custGeom>
                    <a:avLst/>
                    <a:gdLst>
                      <a:gd name="T0" fmla="*/ 0 w 332"/>
                      <a:gd name="T1" fmla="*/ 0 h 264"/>
                      <a:gd name="T2" fmla="*/ 0 w 332"/>
                      <a:gd name="T3" fmla="*/ 0 h 264"/>
                      <a:gd name="T4" fmla="*/ 0 w 332"/>
                      <a:gd name="T5" fmla="*/ 0 h 264"/>
                      <a:gd name="T6" fmla="*/ 0 w 332"/>
                      <a:gd name="T7" fmla="*/ 0 h 264"/>
                      <a:gd name="T8" fmla="*/ 0 w 332"/>
                      <a:gd name="T9" fmla="*/ 0 h 2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2"/>
                      <a:gd name="T16" fmla="*/ 0 h 264"/>
                      <a:gd name="T17" fmla="*/ 332 w 332"/>
                      <a:gd name="T18" fmla="*/ 264 h 2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2" h="264">
                        <a:moveTo>
                          <a:pt x="0" y="73"/>
                        </a:moveTo>
                        <a:lnTo>
                          <a:pt x="268" y="264"/>
                        </a:lnTo>
                        <a:lnTo>
                          <a:pt x="332" y="182"/>
                        </a:lnTo>
                        <a:lnTo>
                          <a:pt x="84" y="0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2" name="Freeform 160"/>
                  <p:cNvSpPr>
                    <a:spLocks/>
                  </p:cNvSpPr>
                  <p:nvPr/>
                </p:nvSpPr>
                <p:spPr bwMode="auto">
                  <a:xfrm>
                    <a:off x="1238" y="2565"/>
                    <a:ext cx="207" cy="71"/>
                  </a:xfrm>
                  <a:custGeom>
                    <a:avLst/>
                    <a:gdLst>
                      <a:gd name="T0" fmla="*/ 0 w 3722"/>
                      <a:gd name="T1" fmla="*/ 0 h 1284"/>
                      <a:gd name="T2" fmla="*/ 0 w 3722"/>
                      <a:gd name="T3" fmla="*/ 0 h 1284"/>
                      <a:gd name="T4" fmla="*/ 0 w 3722"/>
                      <a:gd name="T5" fmla="*/ 0 h 1284"/>
                      <a:gd name="T6" fmla="*/ 0 w 3722"/>
                      <a:gd name="T7" fmla="*/ 0 h 1284"/>
                      <a:gd name="T8" fmla="*/ 0 w 3722"/>
                      <a:gd name="T9" fmla="*/ 0 h 1284"/>
                      <a:gd name="T10" fmla="*/ 0 w 3722"/>
                      <a:gd name="T11" fmla="*/ 0 h 1284"/>
                      <a:gd name="T12" fmla="*/ 0 w 3722"/>
                      <a:gd name="T13" fmla="*/ 0 h 1284"/>
                      <a:gd name="T14" fmla="*/ 0 w 3722"/>
                      <a:gd name="T15" fmla="*/ 0 h 1284"/>
                      <a:gd name="T16" fmla="*/ 0 w 3722"/>
                      <a:gd name="T17" fmla="*/ 0 h 1284"/>
                      <a:gd name="T18" fmla="*/ 0 w 3722"/>
                      <a:gd name="T19" fmla="*/ 0 h 1284"/>
                      <a:gd name="T20" fmla="*/ 0 w 3722"/>
                      <a:gd name="T21" fmla="*/ 0 h 1284"/>
                      <a:gd name="T22" fmla="*/ 0 w 3722"/>
                      <a:gd name="T23" fmla="*/ 0 h 1284"/>
                      <a:gd name="T24" fmla="*/ 0 w 3722"/>
                      <a:gd name="T25" fmla="*/ 0 h 1284"/>
                      <a:gd name="T26" fmla="*/ 0 w 3722"/>
                      <a:gd name="T27" fmla="*/ 0 h 1284"/>
                      <a:gd name="T28" fmla="*/ 0 w 3722"/>
                      <a:gd name="T29" fmla="*/ 0 h 128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722"/>
                      <a:gd name="T46" fmla="*/ 0 h 1284"/>
                      <a:gd name="T47" fmla="*/ 3722 w 3722"/>
                      <a:gd name="T48" fmla="*/ 1284 h 128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722" h="1284">
                        <a:moveTo>
                          <a:pt x="0" y="687"/>
                        </a:moveTo>
                        <a:lnTo>
                          <a:pt x="394" y="0"/>
                        </a:lnTo>
                        <a:lnTo>
                          <a:pt x="914" y="370"/>
                        </a:lnTo>
                        <a:lnTo>
                          <a:pt x="1738" y="370"/>
                        </a:lnTo>
                        <a:lnTo>
                          <a:pt x="1738" y="986"/>
                        </a:lnTo>
                        <a:lnTo>
                          <a:pt x="3699" y="986"/>
                        </a:lnTo>
                        <a:lnTo>
                          <a:pt x="3699" y="939"/>
                        </a:lnTo>
                        <a:lnTo>
                          <a:pt x="3535" y="834"/>
                        </a:lnTo>
                        <a:lnTo>
                          <a:pt x="3722" y="926"/>
                        </a:lnTo>
                        <a:lnTo>
                          <a:pt x="3722" y="1284"/>
                        </a:lnTo>
                        <a:lnTo>
                          <a:pt x="536" y="1284"/>
                        </a:lnTo>
                        <a:lnTo>
                          <a:pt x="536" y="926"/>
                        </a:lnTo>
                        <a:lnTo>
                          <a:pt x="192" y="678"/>
                        </a:lnTo>
                        <a:lnTo>
                          <a:pt x="145" y="770"/>
                        </a:lnTo>
                        <a:lnTo>
                          <a:pt x="0" y="68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3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1284" y="2547"/>
                    <a:ext cx="26" cy="30"/>
                  </a:xfrm>
                  <a:prstGeom prst="rect">
                    <a:avLst/>
                  </a:pr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4" name="Freeform 162"/>
                  <p:cNvSpPr>
                    <a:spLocks/>
                  </p:cNvSpPr>
                  <p:nvPr/>
                </p:nvSpPr>
                <p:spPr bwMode="auto">
                  <a:xfrm>
                    <a:off x="1241" y="2551"/>
                    <a:ext cx="8" cy="11"/>
                  </a:xfrm>
                  <a:custGeom>
                    <a:avLst/>
                    <a:gdLst>
                      <a:gd name="T0" fmla="*/ 0 w 140"/>
                      <a:gd name="T1" fmla="*/ 0 h 197"/>
                      <a:gd name="T2" fmla="*/ 0 w 140"/>
                      <a:gd name="T3" fmla="*/ 0 h 197"/>
                      <a:gd name="T4" fmla="*/ 0 w 140"/>
                      <a:gd name="T5" fmla="*/ 0 h 197"/>
                      <a:gd name="T6" fmla="*/ 0 w 140"/>
                      <a:gd name="T7" fmla="*/ 0 h 197"/>
                      <a:gd name="T8" fmla="*/ 0 w 140"/>
                      <a:gd name="T9" fmla="*/ 0 h 1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0"/>
                      <a:gd name="T16" fmla="*/ 0 h 197"/>
                      <a:gd name="T17" fmla="*/ 140 w 140"/>
                      <a:gd name="T18" fmla="*/ 197 h 1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0" h="197">
                        <a:moveTo>
                          <a:pt x="29" y="197"/>
                        </a:moveTo>
                        <a:lnTo>
                          <a:pt x="140" y="19"/>
                        </a:lnTo>
                        <a:lnTo>
                          <a:pt x="111" y="0"/>
                        </a:lnTo>
                        <a:lnTo>
                          <a:pt x="0" y="162"/>
                        </a:lnTo>
                        <a:lnTo>
                          <a:pt x="29" y="19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5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252" y="2552"/>
                    <a:ext cx="29" cy="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6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252" y="2555"/>
                    <a:ext cx="6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7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230" y="2590"/>
                    <a:ext cx="6" cy="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8" name="Freeform 166"/>
                  <p:cNvSpPr>
                    <a:spLocks/>
                  </p:cNvSpPr>
                  <p:nvPr/>
                </p:nvSpPr>
                <p:spPr bwMode="auto">
                  <a:xfrm>
                    <a:off x="1311" y="2649"/>
                    <a:ext cx="21" cy="21"/>
                  </a:xfrm>
                  <a:custGeom>
                    <a:avLst/>
                    <a:gdLst>
                      <a:gd name="T0" fmla="*/ 0 w 384"/>
                      <a:gd name="T1" fmla="*/ 0 h 380"/>
                      <a:gd name="T2" fmla="*/ 0 w 384"/>
                      <a:gd name="T3" fmla="*/ 0 h 380"/>
                      <a:gd name="T4" fmla="*/ 0 w 384"/>
                      <a:gd name="T5" fmla="*/ 0 h 380"/>
                      <a:gd name="T6" fmla="*/ 0 w 384"/>
                      <a:gd name="T7" fmla="*/ 0 h 380"/>
                      <a:gd name="T8" fmla="*/ 0 w 384"/>
                      <a:gd name="T9" fmla="*/ 0 h 380"/>
                      <a:gd name="T10" fmla="*/ 0 w 384"/>
                      <a:gd name="T11" fmla="*/ 0 h 380"/>
                      <a:gd name="T12" fmla="*/ 0 w 384"/>
                      <a:gd name="T13" fmla="*/ 0 h 380"/>
                      <a:gd name="T14" fmla="*/ 0 w 384"/>
                      <a:gd name="T15" fmla="*/ 0 h 380"/>
                      <a:gd name="T16" fmla="*/ 0 w 384"/>
                      <a:gd name="T17" fmla="*/ 0 h 380"/>
                      <a:gd name="T18" fmla="*/ 0 w 384"/>
                      <a:gd name="T19" fmla="*/ 0 h 380"/>
                      <a:gd name="T20" fmla="*/ 0 w 384"/>
                      <a:gd name="T21" fmla="*/ 0 h 380"/>
                      <a:gd name="T22" fmla="*/ 0 w 384"/>
                      <a:gd name="T23" fmla="*/ 0 h 380"/>
                      <a:gd name="T24" fmla="*/ 0 w 384"/>
                      <a:gd name="T25" fmla="*/ 0 h 380"/>
                      <a:gd name="T26" fmla="*/ 0 w 384"/>
                      <a:gd name="T27" fmla="*/ 0 h 380"/>
                      <a:gd name="T28" fmla="*/ 0 w 384"/>
                      <a:gd name="T29" fmla="*/ 0 h 380"/>
                      <a:gd name="T30" fmla="*/ 0 w 384"/>
                      <a:gd name="T31" fmla="*/ 0 h 380"/>
                      <a:gd name="T32" fmla="*/ 0 w 384"/>
                      <a:gd name="T33" fmla="*/ 0 h 380"/>
                      <a:gd name="T34" fmla="*/ 0 w 384"/>
                      <a:gd name="T35" fmla="*/ 0 h 380"/>
                      <a:gd name="T36" fmla="*/ 0 w 384"/>
                      <a:gd name="T37" fmla="*/ 0 h 380"/>
                      <a:gd name="T38" fmla="*/ 0 w 384"/>
                      <a:gd name="T39" fmla="*/ 0 h 380"/>
                      <a:gd name="T40" fmla="*/ 0 w 384"/>
                      <a:gd name="T41" fmla="*/ 0 h 380"/>
                      <a:gd name="T42" fmla="*/ 0 w 384"/>
                      <a:gd name="T43" fmla="*/ 0 h 380"/>
                      <a:gd name="T44" fmla="*/ 0 w 384"/>
                      <a:gd name="T45" fmla="*/ 0 h 380"/>
                      <a:gd name="T46" fmla="*/ 0 w 384"/>
                      <a:gd name="T47" fmla="*/ 0 h 380"/>
                      <a:gd name="T48" fmla="*/ 0 w 384"/>
                      <a:gd name="T49" fmla="*/ 0 h 380"/>
                      <a:gd name="T50" fmla="*/ 0 w 384"/>
                      <a:gd name="T51" fmla="*/ 0 h 380"/>
                      <a:gd name="T52" fmla="*/ 0 w 384"/>
                      <a:gd name="T53" fmla="*/ 0 h 380"/>
                      <a:gd name="T54" fmla="*/ 0 w 384"/>
                      <a:gd name="T55" fmla="*/ 0 h 380"/>
                      <a:gd name="T56" fmla="*/ 0 w 384"/>
                      <a:gd name="T57" fmla="*/ 0 h 380"/>
                      <a:gd name="T58" fmla="*/ 0 w 384"/>
                      <a:gd name="T59" fmla="*/ 0 h 380"/>
                      <a:gd name="T60" fmla="*/ 0 w 384"/>
                      <a:gd name="T61" fmla="*/ 0 h 380"/>
                      <a:gd name="T62" fmla="*/ 0 w 384"/>
                      <a:gd name="T63" fmla="*/ 0 h 380"/>
                      <a:gd name="T64" fmla="*/ 0 w 384"/>
                      <a:gd name="T65" fmla="*/ 0 h 38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84"/>
                      <a:gd name="T100" fmla="*/ 0 h 380"/>
                      <a:gd name="T101" fmla="*/ 384 w 384"/>
                      <a:gd name="T102" fmla="*/ 380 h 38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84" h="380">
                        <a:moveTo>
                          <a:pt x="384" y="192"/>
                        </a:moveTo>
                        <a:lnTo>
                          <a:pt x="380" y="172"/>
                        </a:lnTo>
                        <a:lnTo>
                          <a:pt x="378" y="155"/>
                        </a:lnTo>
                        <a:lnTo>
                          <a:pt x="370" y="137"/>
                        </a:lnTo>
                        <a:lnTo>
                          <a:pt x="366" y="120"/>
                        </a:lnTo>
                        <a:lnTo>
                          <a:pt x="358" y="101"/>
                        </a:lnTo>
                        <a:lnTo>
                          <a:pt x="348" y="84"/>
                        </a:lnTo>
                        <a:lnTo>
                          <a:pt x="339" y="70"/>
                        </a:lnTo>
                        <a:lnTo>
                          <a:pt x="325" y="56"/>
                        </a:lnTo>
                        <a:lnTo>
                          <a:pt x="307" y="43"/>
                        </a:lnTo>
                        <a:lnTo>
                          <a:pt x="298" y="29"/>
                        </a:lnTo>
                        <a:lnTo>
                          <a:pt x="280" y="23"/>
                        </a:lnTo>
                        <a:lnTo>
                          <a:pt x="264" y="15"/>
                        </a:lnTo>
                        <a:lnTo>
                          <a:pt x="247" y="9"/>
                        </a:lnTo>
                        <a:lnTo>
                          <a:pt x="229" y="5"/>
                        </a:lnTo>
                        <a:lnTo>
                          <a:pt x="212" y="2"/>
                        </a:lnTo>
                        <a:lnTo>
                          <a:pt x="192" y="0"/>
                        </a:lnTo>
                        <a:lnTo>
                          <a:pt x="171" y="2"/>
                        </a:lnTo>
                        <a:lnTo>
                          <a:pt x="153" y="5"/>
                        </a:lnTo>
                        <a:lnTo>
                          <a:pt x="137" y="7"/>
                        </a:lnTo>
                        <a:lnTo>
                          <a:pt x="118" y="15"/>
                        </a:lnTo>
                        <a:lnTo>
                          <a:pt x="104" y="23"/>
                        </a:lnTo>
                        <a:lnTo>
                          <a:pt x="89" y="29"/>
                        </a:lnTo>
                        <a:lnTo>
                          <a:pt x="73" y="43"/>
                        </a:lnTo>
                        <a:lnTo>
                          <a:pt x="57" y="56"/>
                        </a:lnTo>
                        <a:lnTo>
                          <a:pt x="46" y="66"/>
                        </a:lnTo>
                        <a:lnTo>
                          <a:pt x="34" y="84"/>
                        </a:lnTo>
                        <a:lnTo>
                          <a:pt x="21" y="97"/>
                        </a:lnTo>
                        <a:lnTo>
                          <a:pt x="15" y="116"/>
                        </a:lnTo>
                        <a:lnTo>
                          <a:pt x="8" y="135"/>
                        </a:lnTo>
                        <a:lnTo>
                          <a:pt x="2" y="153"/>
                        </a:lnTo>
                        <a:lnTo>
                          <a:pt x="0" y="171"/>
                        </a:lnTo>
                        <a:lnTo>
                          <a:pt x="0" y="190"/>
                        </a:lnTo>
                        <a:lnTo>
                          <a:pt x="0" y="204"/>
                        </a:lnTo>
                        <a:lnTo>
                          <a:pt x="2" y="223"/>
                        </a:lnTo>
                        <a:lnTo>
                          <a:pt x="8" y="245"/>
                        </a:lnTo>
                        <a:lnTo>
                          <a:pt x="11" y="260"/>
                        </a:lnTo>
                        <a:lnTo>
                          <a:pt x="21" y="278"/>
                        </a:lnTo>
                        <a:lnTo>
                          <a:pt x="32" y="296"/>
                        </a:lnTo>
                        <a:lnTo>
                          <a:pt x="42" y="311"/>
                        </a:lnTo>
                        <a:lnTo>
                          <a:pt x="57" y="321"/>
                        </a:lnTo>
                        <a:lnTo>
                          <a:pt x="65" y="337"/>
                        </a:lnTo>
                        <a:lnTo>
                          <a:pt x="81" y="346"/>
                        </a:lnTo>
                        <a:lnTo>
                          <a:pt x="100" y="356"/>
                        </a:lnTo>
                        <a:lnTo>
                          <a:pt x="114" y="362"/>
                        </a:lnTo>
                        <a:lnTo>
                          <a:pt x="132" y="374"/>
                        </a:lnTo>
                        <a:lnTo>
                          <a:pt x="151" y="378"/>
                        </a:lnTo>
                        <a:lnTo>
                          <a:pt x="169" y="380"/>
                        </a:lnTo>
                        <a:lnTo>
                          <a:pt x="186" y="380"/>
                        </a:lnTo>
                        <a:lnTo>
                          <a:pt x="206" y="380"/>
                        </a:lnTo>
                        <a:lnTo>
                          <a:pt x="225" y="378"/>
                        </a:lnTo>
                        <a:lnTo>
                          <a:pt x="243" y="374"/>
                        </a:lnTo>
                        <a:lnTo>
                          <a:pt x="260" y="366"/>
                        </a:lnTo>
                        <a:lnTo>
                          <a:pt x="274" y="360"/>
                        </a:lnTo>
                        <a:lnTo>
                          <a:pt x="294" y="350"/>
                        </a:lnTo>
                        <a:lnTo>
                          <a:pt x="307" y="342"/>
                        </a:lnTo>
                        <a:lnTo>
                          <a:pt x="325" y="333"/>
                        </a:lnTo>
                        <a:lnTo>
                          <a:pt x="337" y="315"/>
                        </a:lnTo>
                        <a:lnTo>
                          <a:pt x="348" y="297"/>
                        </a:lnTo>
                        <a:lnTo>
                          <a:pt x="354" y="282"/>
                        </a:lnTo>
                        <a:lnTo>
                          <a:pt x="362" y="266"/>
                        </a:lnTo>
                        <a:lnTo>
                          <a:pt x="370" y="251"/>
                        </a:lnTo>
                        <a:lnTo>
                          <a:pt x="376" y="233"/>
                        </a:lnTo>
                        <a:lnTo>
                          <a:pt x="380" y="217"/>
                        </a:lnTo>
                        <a:lnTo>
                          <a:pt x="384" y="194"/>
                        </a:lnTo>
                        <a:lnTo>
                          <a:pt x="384" y="19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9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1318" y="2569"/>
                    <a:ext cx="11" cy="12"/>
                  </a:xfrm>
                  <a:prstGeom prst="rect">
                    <a:avLst/>
                  </a:pr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0" name="Freeform 168"/>
                  <p:cNvSpPr>
                    <a:spLocks/>
                  </p:cNvSpPr>
                  <p:nvPr/>
                </p:nvSpPr>
                <p:spPr bwMode="auto">
                  <a:xfrm>
                    <a:off x="1262" y="2622"/>
                    <a:ext cx="2" cy="31"/>
                  </a:xfrm>
                  <a:custGeom>
                    <a:avLst/>
                    <a:gdLst>
                      <a:gd name="T0" fmla="*/ 0 w 43"/>
                      <a:gd name="T1" fmla="*/ 0 h 568"/>
                      <a:gd name="T2" fmla="*/ 0 w 43"/>
                      <a:gd name="T3" fmla="*/ 0 h 568"/>
                      <a:gd name="T4" fmla="*/ 0 w 43"/>
                      <a:gd name="T5" fmla="*/ 0 h 568"/>
                      <a:gd name="T6" fmla="*/ 0 w 43"/>
                      <a:gd name="T7" fmla="*/ 0 h 568"/>
                      <a:gd name="T8" fmla="*/ 0 w 43"/>
                      <a:gd name="T9" fmla="*/ 0 h 5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568"/>
                      <a:gd name="T17" fmla="*/ 43 w 43"/>
                      <a:gd name="T18" fmla="*/ 568 h 5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568">
                        <a:moveTo>
                          <a:pt x="0" y="0"/>
                        </a:moveTo>
                        <a:lnTo>
                          <a:pt x="43" y="177"/>
                        </a:lnTo>
                        <a:lnTo>
                          <a:pt x="43" y="568"/>
                        </a:lnTo>
                        <a:lnTo>
                          <a:pt x="0" y="3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1" name="Freeform 169"/>
                  <p:cNvSpPr>
                    <a:spLocks/>
                  </p:cNvSpPr>
                  <p:nvPr/>
                </p:nvSpPr>
                <p:spPr bwMode="auto">
                  <a:xfrm>
                    <a:off x="1264" y="2664"/>
                    <a:ext cx="68" cy="46"/>
                  </a:xfrm>
                  <a:custGeom>
                    <a:avLst/>
                    <a:gdLst>
                      <a:gd name="T0" fmla="*/ 0 w 1215"/>
                      <a:gd name="T1" fmla="*/ 0 h 841"/>
                      <a:gd name="T2" fmla="*/ 0 w 1215"/>
                      <a:gd name="T3" fmla="*/ 0 h 841"/>
                      <a:gd name="T4" fmla="*/ 0 w 1215"/>
                      <a:gd name="T5" fmla="*/ 0 h 841"/>
                      <a:gd name="T6" fmla="*/ 0 w 1215"/>
                      <a:gd name="T7" fmla="*/ 0 h 841"/>
                      <a:gd name="T8" fmla="*/ 0 w 1215"/>
                      <a:gd name="T9" fmla="*/ 0 h 841"/>
                      <a:gd name="T10" fmla="*/ 0 w 1215"/>
                      <a:gd name="T11" fmla="*/ 0 h 841"/>
                      <a:gd name="T12" fmla="*/ 0 w 1215"/>
                      <a:gd name="T13" fmla="*/ 0 h 841"/>
                      <a:gd name="T14" fmla="*/ 0 w 1215"/>
                      <a:gd name="T15" fmla="*/ 0 h 841"/>
                      <a:gd name="T16" fmla="*/ 0 w 1215"/>
                      <a:gd name="T17" fmla="*/ 0 h 841"/>
                      <a:gd name="T18" fmla="*/ 0 w 1215"/>
                      <a:gd name="T19" fmla="*/ 0 h 841"/>
                      <a:gd name="T20" fmla="*/ 0 w 1215"/>
                      <a:gd name="T21" fmla="*/ 0 h 841"/>
                      <a:gd name="T22" fmla="*/ 0 w 1215"/>
                      <a:gd name="T23" fmla="*/ 0 h 841"/>
                      <a:gd name="T24" fmla="*/ 0 w 1215"/>
                      <a:gd name="T25" fmla="*/ 0 h 841"/>
                      <a:gd name="T26" fmla="*/ 0 w 1215"/>
                      <a:gd name="T27" fmla="*/ 0 h 841"/>
                      <a:gd name="T28" fmla="*/ 0 w 1215"/>
                      <a:gd name="T29" fmla="*/ 0 h 841"/>
                      <a:gd name="T30" fmla="*/ 0 w 1215"/>
                      <a:gd name="T31" fmla="*/ 0 h 841"/>
                      <a:gd name="T32" fmla="*/ 0 w 1215"/>
                      <a:gd name="T33" fmla="*/ 0 h 841"/>
                      <a:gd name="T34" fmla="*/ 0 w 1215"/>
                      <a:gd name="T35" fmla="*/ 0 h 841"/>
                      <a:gd name="T36" fmla="*/ 0 w 1215"/>
                      <a:gd name="T37" fmla="*/ 0 h 841"/>
                      <a:gd name="T38" fmla="*/ 0 w 1215"/>
                      <a:gd name="T39" fmla="*/ 0 h 841"/>
                      <a:gd name="T40" fmla="*/ 0 w 1215"/>
                      <a:gd name="T41" fmla="*/ 0 h 841"/>
                      <a:gd name="T42" fmla="*/ 0 w 1215"/>
                      <a:gd name="T43" fmla="*/ 0 h 841"/>
                      <a:gd name="T44" fmla="*/ 0 w 1215"/>
                      <a:gd name="T45" fmla="*/ 0 h 841"/>
                      <a:gd name="T46" fmla="*/ 0 w 1215"/>
                      <a:gd name="T47" fmla="*/ 0 h 841"/>
                      <a:gd name="T48" fmla="*/ 0 w 1215"/>
                      <a:gd name="T49" fmla="*/ 0 h 841"/>
                      <a:gd name="T50" fmla="*/ 0 w 1215"/>
                      <a:gd name="T51" fmla="*/ 0 h 841"/>
                      <a:gd name="T52" fmla="*/ 0 w 1215"/>
                      <a:gd name="T53" fmla="*/ 0 h 841"/>
                      <a:gd name="T54" fmla="*/ 0 w 1215"/>
                      <a:gd name="T55" fmla="*/ 0 h 841"/>
                      <a:gd name="T56" fmla="*/ 0 w 1215"/>
                      <a:gd name="T57" fmla="*/ 0 h 841"/>
                      <a:gd name="T58" fmla="*/ 0 w 1215"/>
                      <a:gd name="T59" fmla="*/ 0 h 841"/>
                      <a:gd name="T60" fmla="*/ 0 w 1215"/>
                      <a:gd name="T61" fmla="*/ 0 h 841"/>
                      <a:gd name="T62" fmla="*/ 0 w 1215"/>
                      <a:gd name="T63" fmla="*/ 0 h 841"/>
                      <a:gd name="T64" fmla="*/ 0 w 1215"/>
                      <a:gd name="T65" fmla="*/ 0 h 841"/>
                      <a:gd name="T66" fmla="*/ 0 w 1215"/>
                      <a:gd name="T67" fmla="*/ 0 h 841"/>
                      <a:gd name="T68" fmla="*/ 0 w 1215"/>
                      <a:gd name="T69" fmla="*/ 0 h 841"/>
                      <a:gd name="T70" fmla="*/ 0 w 1215"/>
                      <a:gd name="T71" fmla="*/ 0 h 841"/>
                      <a:gd name="T72" fmla="*/ 0 w 1215"/>
                      <a:gd name="T73" fmla="*/ 0 h 841"/>
                      <a:gd name="T74" fmla="*/ 0 w 1215"/>
                      <a:gd name="T75" fmla="*/ 0 h 841"/>
                      <a:gd name="T76" fmla="*/ 0 w 1215"/>
                      <a:gd name="T77" fmla="*/ 0 h 841"/>
                      <a:gd name="T78" fmla="*/ 0 w 1215"/>
                      <a:gd name="T79" fmla="*/ 0 h 841"/>
                      <a:gd name="T80" fmla="*/ 0 w 1215"/>
                      <a:gd name="T81" fmla="*/ 0 h 841"/>
                      <a:gd name="T82" fmla="*/ 0 w 1215"/>
                      <a:gd name="T83" fmla="*/ 0 h 841"/>
                      <a:gd name="T84" fmla="*/ 0 w 1215"/>
                      <a:gd name="T85" fmla="*/ 0 h 841"/>
                      <a:gd name="T86" fmla="*/ 0 w 1215"/>
                      <a:gd name="T87" fmla="*/ 0 h 841"/>
                      <a:gd name="T88" fmla="*/ 0 w 1215"/>
                      <a:gd name="T89" fmla="*/ 0 h 841"/>
                      <a:gd name="T90" fmla="*/ 0 w 1215"/>
                      <a:gd name="T91" fmla="*/ 0 h 84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215"/>
                      <a:gd name="T139" fmla="*/ 0 h 841"/>
                      <a:gd name="T140" fmla="*/ 1215 w 1215"/>
                      <a:gd name="T141" fmla="*/ 841 h 841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215" h="841">
                        <a:moveTo>
                          <a:pt x="105" y="415"/>
                        </a:moveTo>
                        <a:lnTo>
                          <a:pt x="105" y="287"/>
                        </a:lnTo>
                        <a:lnTo>
                          <a:pt x="60" y="287"/>
                        </a:lnTo>
                        <a:lnTo>
                          <a:pt x="0" y="0"/>
                        </a:lnTo>
                        <a:lnTo>
                          <a:pt x="1215" y="287"/>
                        </a:lnTo>
                        <a:lnTo>
                          <a:pt x="743" y="287"/>
                        </a:lnTo>
                        <a:lnTo>
                          <a:pt x="743" y="511"/>
                        </a:lnTo>
                        <a:lnTo>
                          <a:pt x="743" y="716"/>
                        </a:lnTo>
                        <a:lnTo>
                          <a:pt x="737" y="720"/>
                        </a:lnTo>
                        <a:lnTo>
                          <a:pt x="731" y="736"/>
                        </a:lnTo>
                        <a:lnTo>
                          <a:pt x="725" y="744"/>
                        </a:lnTo>
                        <a:lnTo>
                          <a:pt x="712" y="757"/>
                        </a:lnTo>
                        <a:lnTo>
                          <a:pt x="700" y="767"/>
                        </a:lnTo>
                        <a:lnTo>
                          <a:pt x="686" y="777"/>
                        </a:lnTo>
                        <a:lnTo>
                          <a:pt x="671" y="783"/>
                        </a:lnTo>
                        <a:lnTo>
                          <a:pt x="653" y="796"/>
                        </a:lnTo>
                        <a:lnTo>
                          <a:pt x="639" y="800"/>
                        </a:lnTo>
                        <a:lnTo>
                          <a:pt x="618" y="814"/>
                        </a:lnTo>
                        <a:lnTo>
                          <a:pt x="598" y="818"/>
                        </a:lnTo>
                        <a:lnTo>
                          <a:pt x="575" y="822"/>
                        </a:lnTo>
                        <a:lnTo>
                          <a:pt x="557" y="831"/>
                        </a:lnTo>
                        <a:lnTo>
                          <a:pt x="534" y="831"/>
                        </a:lnTo>
                        <a:lnTo>
                          <a:pt x="511" y="837"/>
                        </a:lnTo>
                        <a:lnTo>
                          <a:pt x="487" y="841"/>
                        </a:lnTo>
                        <a:lnTo>
                          <a:pt x="464" y="841"/>
                        </a:lnTo>
                        <a:lnTo>
                          <a:pt x="440" y="841"/>
                        </a:lnTo>
                        <a:lnTo>
                          <a:pt x="419" y="841"/>
                        </a:lnTo>
                        <a:lnTo>
                          <a:pt x="391" y="841"/>
                        </a:lnTo>
                        <a:lnTo>
                          <a:pt x="365" y="841"/>
                        </a:lnTo>
                        <a:lnTo>
                          <a:pt x="342" y="839"/>
                        </a:lnTo>
                        <a:lnTo>
                          <a:pt x="318" y="833"/>
                        </a:lnTo>
                        <a:lnTo>
                          <a:pt x="295" y="831"/>
                        </a:lnTo>
                        <a:lnTo>
                          <a:pt x="275" y="828"/>
                        </a:lnTo>
                        <a:lnTo>
                          <a:pt x="252" y="822"/>
                        </a:lnTo>
                        <a:lnTo>
                          <a:pt x="234" y="814"/>
                        </a:lnTo>
                        <a:lnTo>
                          <a:pt x="215" y="808"/>
                        </a:lnTo>
                        <a:lnTo>
                          <a:pt x="193" y="798"/>
                        </a:lnTo>
                        <a:lnTo>
                          <a:pt x="179" y="790"/>
                        </a:lnTo>
                        <a:lnTo>
                          <a:pt x="166" y="781"/>
                        </a:lnTo>
                        <a:lnTo>
                          <a:pt x="152" y="769"/>
                        </a:lnTo>
                        <a:lnTo>
                          <a:pt x="138" y="759"/>
                        </a:lnTo>
                        <a:lnTo>
                          <a:pt x="127" y="751"/>
                        </a:lnTo>
                        <a:lnTo>
                          <a:pt x="117" y="740"/>
                        </a:lnTo>
                        <a:lnTo>
                          <a:pt x="109" y="726"/>
                        </a:lnTo>
                        <a:lnTo>
                          <a:pt x="105" y="716"/>
                        </a:lnTo>
                        <a:lnTo>
                          <a:pt x="105" y="41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2" name="Line 1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33" y="2610"/>
                    <a:ext cx="9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3" name="Freeform 171"/>
                  <p:cNvSpPr>
                    <a:spLocks/>
                  </p:cNvSpPr>
                  <p:nvPr/>
                </p:nvSpPr>
                <p:spPr bwMode="auto">
                  <a:xfrm>
                    <a:off x="1270" y="2684"/>
                    <a:ext cx="99" cy="116"/>
                  </a:xfrm>
                  <a:custGeom>
                    <a:avLst/>
                    <a:gdLst>
                      <a:gd name="T0" fmla="*/ 0 w 1795"/>
                      <a:gd name="T1" fmla="*/ 0 h 2087"/>
                      <a:gd name="T2" fmla="*/ 0 w 1795"/>
                      <a:gd name="T3" fmla="*/ 0 h 2087"/>
                      <a:gd name="T4" fmla="*/ 0 w 1795"/>
                      <a:gd name="T5" fmla="*/ 0 h 2087"/>
                      <a:gd name="T6" fmla="*/ 0 w 1795"/>
                      <a:gd name="T7" fmla="*/ 0 h 2087"/>
                      <a:gd name="T8" fmla="*/ 0 w 1795"/>
                      <a:gd name="T9" fmla="*/ 0 h 2087"/>
                      <a:gd name="T10" fmla="*/ 0 w 1795"/>
                      <a:gd name="T11" fmla="*/ 0 h 2087"/>
                      <a:gd name="T12" fmla="*/ 0 w 1795"/>
                      <a:gd name="T13" fmla="*/ 0 h 2087"/>
                      <a:gd name="T14" fmla="*/ 0 w 1795"/>
                      <a:gd name="T15" fmla="*/ 0 h 2087"/>
                      <a:gd name="T16" fmla="*/ 0 w 1795"/>
                      <a:gd name="T17" fmla="*/ 0 h 2087"/>
                      <a:gd name="T18" fmla="*/ 0 w 1795"/>
                      <a:gd name="T19" fmla="*/ 0 h 2087"/>
                      <a:gd name="T20" fmla="*/ 0 w 1795"/>
                      <a:gd name="T21" fmla="*/ 0 h 2087"/>
                      <a:gd name="T22" fmla="*/ 0 w 1795"/>
                      <a:gd name="T23" fmla="*/ 0 h 2087"/>
                      <a:gd name="T24" fmla="*/ 0 w 1795"/>
                      <a:gd name="T25" fmla="*/ 0 h 2087"/>
                      <a:gd name="T26" fmla="*/ 0 w 1795"/>
                      <a:gd name="T27" fmla="*/ 0 h 2087"/>
                      <a:gd name="T28" fmla="*/ 0 w 1795"/>
                      <a:gd name="T29" fmla="*/ 0 h 2087"/>
                      <a:gd name="T30" fmla="*/ 0 w 1795"/>
                      <a:gd name="T31" fmla="*/ 0 h 2087"/>
                      <a:gd name="T32" fmla="*/ 0 w 1795"/>
                      <a:gd name="T33" fmla="*/ 0 h 2087"/>
                      <a:gd name="T34" fmla="*/ 0 w 1795"/>
                      <a:gd name="T35" fmla="*/ 0 h 2087"/>
                      <a:gd name="T36" fmla="*/ 0 w 1795"/>
                      <a:gd name="T37" fmla="*/ 0 h 2087"/>
                      <a:gd name="T38" fmla="*/ 0 w 1795"/>
                      <a:gd name="T39" fmla="*/ 0 h 208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795"/>
                      <a:gd name="T61" fmla="*/ 0 h 2087"/>
                      <a:gd name="T62" fmla="*/ 1795 w 1795"/>
                      <a:gd name="T63" fmla="*/ 2087 h 208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795" h="2087">
                        <a:moveTo>
                          <a:pt x="1520" y="0"/>
                        </a:moveTo>
                        <a:lnTo>
                          <a:pt x="1727" y="51"/>
                        </a:lnTo>
                        <a:lnTo>
                          <a:pt x="1727" y="1354"/>
                        </a:lnTo>
                        <a:lnTo>
                          <a:pt x="1795" y="1428"/>
                        </a:lnTo>
                        <a:lnTo>
                          <a:pt x="1795" y="1634"/>
                        </a:lnTo>
                        <a:lnTo>
                          <a:pt x="1622" y="1838"/>
                        </a:lnTo>
                        <a:lnTo>
                          <a:pt x="1497" y="1869"/>
                        </a:lnTo>
                        <a:lnTo>
                          <a:pt x="1181" y="1744"/>
                        </a:lnTo>
                        <a:lnTo>
                          <a:pt x="643" y="1806"/>
                        </a:lnTo>
                        <a:lnTo>
                          <a:pt x="0" y="2087"/>
                        </a:lnTo>
                        <a:lnTo>
                          <a:pt x="596" y="1773"/>
                        </a:lnTo>
                        <a:lnTo>
                          <a:pt x="804" y="1572"/>
                        </a:lnTo>
                        <a:lnTo>
                          <a:pt x="1105" y="1460"/>
                        </a:lnTo>
                        <a:lnTo>
                          <a:pt x="1105" y="1036"/>
                        </a:lnTo>
                        <a:lnTo>
                          <a:pt x="1021" y="773"/>
                        </a:lnTo>
                        <a:lnTo>
                          <a:pt x="1021" y="630"/>
                        </a:lnTo>
                        <a:lnTo>
                          <a:pt x="1303" y="1428"/>
                        </a:lnTo>
                        <a:lnTo>
                          <a:pt x="1622" y="1428"/>
                        </a:lnTo>
                        <a:lnTo>
                          <a:pt x="1520" y="1161"/>
                        </a:lnTo>
                        <a:lnTo>
                          <a:pt x="152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4" name="Freeform 172"/>
                  <p:cNvSpPr>
                    <a:spLocks/>
                  </p:cNvSpPr>
                  <p:nvPr/>
                </p:nvSpPr>
                <p:spPr bwMode="auto">
                  <a:xfrm>
                    <a:off x="1176" y="2826"/>
                    <a:ext cx="89" cy="50"/>
                  </a:xfrm>
                  <a:custGeom>
                    <a:avLst/>
                    <a:gdLst>
                      <a:gd name="T0" fmla="*/ 0 w 1599"/>
                      <a:gd name="T1" fmla="*/ 0 h 905"/>
                      <a:gd name="T2" fmla="*/ 0 w 1599"/>
                      <a:gd name="T3" fmla="*/ 0 h 905"/>
                      <a:gd name="T4" fmla="*/ 0 w 1599"/>
                      <a:gd name="T5" fmla="*/ 0 h 905"/>
                      <a:gd name="T6" fmla="*/ 0 w 1599"/>
                      <a:gd name="T7" fmla="*/ 0 h 905"/>
                      <a:gd name="T8" fmla="*/ 0 w 1599"/>
                      <a:gd name="T9" fmla="*/ 0 h 905"/>
                      <a:gd name="T10" fmla="*/ 0 w 1599"/>
                      <a:gd name="T11" fmla="*/ 0 h 905"/>
                      <a:gd name="T12" fmla="*/ 0 w 1599"/>
                      <a:gd name="T13" fmla="*/ 0 h 905"/>
                      <a:gd name="T14" fmla="*/ 0 w 1599"/>
                      <a:gd name="T15" fmla="*/ 0 h 905"/>
                      <a:gd name="T16" fmla="*/ 0 w 1599"/>
                      <a:gd name="T17" fmla="*/ 0 h 905"/>
                      <a:gd name="T18" fmla="*/ 0 w 1599"/>
                      <a:gd name="T19" fmla="*/ 0 h 905"/>
                      <a:gd name="T20" fmla="*/ 0 w 1599"/>
                      <a:gd name="T21" fmla="*/ 0 h 905"/>
                      <a:gd name="T22" fmla="*/ 0 w 1599"/>
                      <a:gd name="T23" fmla="*/ 0 h 905"/>
                      <a:gd name="T24" fmla="*/ 0 w 1599"/>
                      <a:gd name="T25" fmla="*/ 0 h 905"/>
                      <a:gd name="T26" fmla="*/ 0 w 1599"/>
                      <a:gd name="T27" fmla="*/ 0 h 905"/>
                      <a:gd name="T28" fmla="*/ 0 w 1599"/>
                      <a:gd name="T29" fmla="*/ 0 h 905"/>
                      <a:gd name="T30" fmla="*/ 0 w 1599"/>
                      <a:gd name="T31" fmla="*/ 0 h 905"/>
                      <a:gd name="T32" fmla="*/ 0 w 1599"/>
                      <a:gd name="T33" fmla="*/ 0 h 905"/>
                      <a:gd name="T34" fmla="*/ 0 w 1599"/>
                      <a:gd name="T35" fmla="*/ 0 h 905"/>
                      <a:gd name="T36" fmla="*/ 0 w 1599"/>
                      <a:gd name="T37" fmla="*/ 0 h 905"/>
                      <a:gd name="T38" fmla="*/ 0 w 1599"/>
                      <a:gd name="T39" fmla="*/ 0 h 905"/>
                      <a:gd name="T40" fmla="*/ 0 w 1599"/>
                      <a:gd name="T41" fmla="*/ 0 h 905"/>
                      <a:gd name="T42" fmla="*/ 0 w 1599"/>
                      <a:gd name="T43" fmla="*/ 0 h 905"/>
                      <a:gd name="T44" fmla="*/ 0 w 1599"/>
                      <a:gd name="T45" fmla="*/ 0 h 905"/>
                      <a:gd name="T46" fmla="*/ 0 w 1599"/>
                      <a:gd name="T47" fmla="*/ 0 h 905"/>
                      <a:gd name="T48" fmla="*/ 0 w 1599"/>
                      <a:gd name="T49" fmla="*/ 0 h 905"/>
                      <a:gd name="T50" fmla="*/ 0 w 1599"/>
                      <a:gd name="T51" fmla="*/ 0 h 905"/>
                      <a:gd name="T52" fmla="*/ 0 w 1599"/>
                      <a:gd name="T53" fmla="*/ 0 h 905"/>
                      <a:gd name="T54" fmla="*/ 0 w 1599"/>
                      <a:gd name="T55" fmla="*/ 0 h 90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599"/>
                      <a:gd name="T85" fmla="*/ 0 h 905"/>
                      <a:gd name="T86" fmla="*/ 1599 w 1599"/>
                      <a:gd name="T87" fmla="*/ 905 h 90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599" h="905">
                        <a:moveTo>
                          <a:pt x="12" y="905"/>
                        </a:moveTo>
                        <a:lnTo>
                          <a:pt x="0" y="639"/>
                        </a:lnTo>
                        <a:lnTo>
                          <a:pt x="82" y="532"/>
                        </a:lnTo>
                        <a:lnTo>
                          <a:pt x="281" y="594"/>
                        </a:lnTo>
                        <a:lnTo>
                          <a:pt x="400" y="594"/>
                        </a:lnTo>
                        <a:lnTo>
                          <a:pt x="632" y="234"/>
                        </a:lnTo>
                        <a:lnTo>
                          <a:pt x="843" y="234"/>
                        </a:lnTo>
                        <a:lnTo>
                          <a:pt x="718" y="0"/>
                        </a:lnTo>
                        <a:lnTo>
                          <a:pt x="962" y="0"/>
                        </a:lnTo>
                        <a:lnTo>
                          <a:pt x="1389" y="312"/>
                        </a:lnTo>
                        <a:lnTo>
                          <a:pt x="1511" y="312"/>
                        </a:lnTo>
                        <a:lnTo>
                          <a:pt x="1599" y="357"/>
                        </a:lnTo>
                        <a:lnTo>
                          <a:pt x="1548" y="456"/>
                        </a:lnTo>
                        <a:lnTo>
                          <a:pt x="1076" y="782"/>
                        </a:lnTo>
                        <a:lnTo>
                          <a:pt x="1168" y="626"/>
                        </a:lnTo>
                        <a:lnTo>
                          <a:pt x="1266" y="575"/>
                        </a:lnTo>
                        <a:lnTo>
                          <a:pt x="1340" y="456"/>
                        </a:lnTo>
                        <a:lnTo>
                          <a:pt x="1037" y="123"/>
                        </a:lnTo>
                        <a:lnTo>
                          <a:pt x="1037" y="373"/>
                        </a:lnTo>
                        <a:lnTo>
                          <a:pt x="747" y="860"/>
                        </a:lnTo>
                        <a:lnTo>
                          <a:pt x="620" y="860"/>
                        </a:lnTo>
                        <a:lnTo>
                          <a:pt x="575" y="782"/>
                        </a:lnTo>
                        <a:lnTo>
                          <a:pt x="671" y="813"/>
                        </a:lnTo>
                        <a:lnTo>
                          <a:pt x="852" y="456"/>
                        </a:lnTo>
                        <a:lnTo>
                          <a:pt x="755" y="357"/>
                        </a:lnTo>
                        <a:lnTo>
                          <a:pt x="412" y="796"/>
                        </a:lnTo>
                        <a:lnTo>
                          <a:pt x="195" y="686"/>
                        </a:lnTo>
                        <a:lnTo>
                          <a:pt x="12" y="90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5" name="Freeform 173"/>
                  <p:cNvSpPr>
                    <a:spLocks/>
                  </p:cNvSpPr>
                  <p:nvPr/>
                </p:nvSpPr>
                <p:spPr bwMode="auto">
                  <a:xfrm>
                    <a:off x="1230" y="2806"/>
                    <a:ext cx="16" cy="28"/>
                  </a:xfrm>
                  <a:custGeom>
                    <a:avLst/>
                    <a:gdLst>
                      <a:gd name="T0" fmla="*/ 0 w 289"/>
                      <a:gd name="T1" fmla="*/ 0 h 501"/>
                      <a:gd name="T2" fmla="*/ 0 w 289"/>
                      <a:gd name="T3" fmla="*/ 0 h 501"/>
                      <a:gd name="T4" fmla="*/ 0 w 289"/>
                      <a:gd name="T5" fmla="*/ 0 h 501"/>
                      <a:gd name="T6" fmla="*/ 0 w 289"/>
                      <a:gd name="T7" fmla="*/ 0 h 501"/>
                      <a:gd name="T8" fmla="*/ 0 w 289"/>
                      <a:gd name="T9" fmla="*/ 0 h 501"/>
                      <a:gd name="T10" fmla="*/ 0 w 289"/>
                      <a:gd name="T11" fmla="*/ 0 h 501"/>
                      <a:gd name="T12" fmla="*/ 0 w 289"/>
                      <a:gd name="T13" fmla="*/ 0 h 501"/>
                      <a:gd name="T14" fmla="*/ 0 w 289"/>
                      <a:gd name="T15" fmla="*/ 0 h 50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9"/>
                      <a:gd name="T25" fmla="*/ 0 h 501"/>
                      <a:gd name="T26" fmla="*/ 289 w 289"/>
                      <a:gd name="T27" fmla="*/ 501 h 50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9" h="501">
                        <a:moveTo>
                          <a:pt x="0" y="139"/>
                        </a:moveTo>
                        <a:lnTo>
                          <a:pt x="46" y="0"/>
                        </a:lnTo>
                        <a:lnTo>
                          <a:pt x="146" y="0"/>
                        </a:lnTo>
                        <a:lnTo>
                          <a:pt x="216" y="107"/>
                        </a:lnTo>
                        <a:lnTo>
                          <a:pt x="289" y="501"/>
                        </a:lnTo>
                        <a:lnTo>
                          <a:pt x="119" y="96"/>
                        </a:lnTo>
                        <a:lnTo>
                          <a:pt x="74" y="96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6" name="Freeform 174"/>
                  <p:cNvSpPr>
                    <a:spLocks/>
                  </p:cNvSpPr>
                  <p:nvPr/>
                </p:nvSpPr>
                <p:spPr bwMode="auto">
                  <a:xfrm>
                    <a:off x="1249" y="2809"/>
                    <a:ext cx="9" cy="28"/>
                  </a:xfrm>
                  <a:custGeom>
                    <a:avLst/>
                    <a:gdLst>
                      <a:gd name="T0" fmla="*/ 0 w 160"/>
                      <a:gd name="T1" fmla="*/ 0 h 503"/>
                      <a:gd name="T2" fmla="*/ 0 w 160"/>
                      <a:gd name="T3" fmla="*/ 0 h 503"/>
                      <a:gd name="T4" fmla="*/ 0 w 160"/>
                      <a:gd name="T5" fmla="*/ 0 h 503"/>
                      <a:gd name="T6" fmla="*/ 0 w 160"/>
                      <a:gd name="T7" fmla="*/ 0 h 503"/>
                      <a:gd name="T8" fmla="*/ 0 w 160"/>
                      <a:gd name="T9" fmla="*/ 0 h 503"/>
                      <a:gd name="T10" fmla="*/ 0 w 160"/>
                      <a:gd name="T11" fmla="*/ 0 h 50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0"/>
                      <a:gd name="T19" fmla="*/ 0 h 503"/>
                      <a:gd name="T20" fmla="*/ 160 w 160"/>
                      <a:gd name="T21" fmla="*/ 503 h 50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0" h="503">
                        <a:moveTo>
                          <a:pt x="59" y="0"/>
                        </a:moveTo>
                        <a:lnTo>
                          <a:pt x="0" y="282"/>
                        </a:lnTo>
                        <a:lnTo>
                          <a:pt x="59" y="503"/>
                        </a:lnTo>
                        <a:lnTo>
                          <a:pt x="160" y="440"/>
                        </a:lnTo>
                        <a:lnTo>
                          <a:pt x="108" y="2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7" name="Freeform 175"/>
                  <p:cNvSpPr>
                    <a:spLocks/>
                  </p:cNvSpPr>
                  <p:nvPr/>
                </p:nvSpPr>
                <p:spPr bwMode="auto">
                  <a:xfrm>
                    <a:off x="1231" y="2797"/>
                    <a:ext cx="37" cy="14"/>
                  </a:xfrm>
                  <a:custGeom>
                    <a:avLst/>
                    <a:gdLst>
                      <a:gd name="T0" fmla="*/ 0 w 675"/>
                      <a:gd name="T1" fmla="*/ 0 h 248"/>
                      <a:gd name="T2" fmla="*/ 0 w 675"/>
                      <a:gd name="T3" fmla="*/ 0 h 248"/>
                      <a:gd name="T4" fmla="*/ 0 w 675"/>
                      <a:gd name="T5" fmla="*/ 0 h 248"/>
                      <a:gd name="T6" fmla="*/ 0 w 675"/>
                      <a:gd name="T7" fmla="*/ 0 h 248"/>
                      <a:gd name="T8" fmla="*/ 0 w 675"/>
                      <a:gd name="T9" fmla="*/ 0 h 248"/>
                      <a:gd name="T10" fmla="*/ 0 w 675"/>
                      <a:gd name="T11" fmla="*/ 0 h 248"/>
                      <a:gd name="T12" fmla="*/ 0 w 675"/>
                      <a:gd name="T13" fmla="*/ 0 h 248"/>
                      <a:gd name="T14" fmla="*/ 0 w 675"/>
                      <a:gd name="T15" fmla="*/ 0 h 248"/>
                      <a:gd name="T16" fmla="*/ 0 w 675"/>
                      <a:gd name="T17" fmla="*/ 0 h 248"/>
                      <a:gd name="T18" fmla="*/ 0 w 675"/>
                      <a:gd name="T19" fmla="*/ 0 h 248"/>
                      <a:gd name="T20" fmla="*/ 0 w 675"/>
                      <a:gd name="T21" fmla="*/ 0 h 2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75"/>
                      <a:gd name="T34" fmla="*/ 0 h 248"/>
                      <a:gd name="T35" fmla="*/ 675 w 675"/>
                      <a:gd name="T36" fmla="*/ 248 h 2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75" h="248">
                        <a:moveTo>
                          <a:pt x="0" y="63"/>
                        </a:moveTo>
                        <a:lnTo>
                          <a:pt x="182" y="0"/>
                        </a:lnTo>
                        <a:lnTo>
                          <a:pt x="321" y="94"/>
                        </a:lnTo>
                        <a:lnTo>
                          <a:pt x="505" y="31"/>
                        </a:lnTo>
                        <a:lnTo>
                          <a:pt x="675" y="127"/>
                        </a:lnTo>
                        <a:lnTo>
                          <a:pt x="613" y="248"/>
                        </a:lnTo>
                        <a:lnTo>
                          <a:pt x="492" y="94"/>
                        </a:lnTo>
                        <a:lnTo>
                          <a:pt x="260" y="188"/>
                        </a:lnTo>
                        <a:lnTo>
                          <a:pt x="207" y="145"/>
                        </a:lnTo>
                        <a:lnTo>
                          <a:pt x="172" y="6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8" name="Freeform 176"/>
                  <p:cNvSpPr>
                    <a:spLocks/>
                  </p:cNvSpPr>
                  <p:nvPr/>
                </p:nvSpPr>
                <p:spPr bwMode="auto">
                  <a:xfrm>
                    <a:off x="1280" y="2790"/>
                    <a:ext cx="24" cy="34"/>
                  </a:xfrm>
                  <a:custGeom>
                    <a:avLst/>
                    <a:gdLst>
                      <a:gd name="T0" fmla="*/ 0 w 427"/>
                      <a:gd name="T1" fmla="*/ 0 h 611"/>
                      <a:gd name="T2" fmla="*/ 0 w 427"/>
                      <a:gd name="T3" fmla="*/ 0 h 611"/>
                      <a:gd name="T4" fmla="*/ 0 w 427"/>
                      <a:gd name="T5" fmla="*/ 0 h 611"/>
                      <a:gd name="T6" fmla="*/ 0 w 427"/>
                      <a:gd name="T7" fmla="*/ 0 h 611"/>
                      <a:gd name="T8" fmla="*/ 0 w 427"/>
                      <a:gd name="T9" fmla="*/ 0 h 611"/>
                      <a:gd name="T10" fmla="*/ 0 w 427"/>
                      <a:gd name="T11" fmla="*/ 0 h 611"/>
                      <a:gd name="T12" fmla="*/ 0 w 427"/>
                      <a:gd name="T13" fmla="*/ 0 h 611"/>
                      <a:gd name="T14" fmla="*/ 0 w 427"/>
                      <a:gd name="T15" fmla="*/ 0 h 611"/>
                      <a:gd name="T16" fmla="*/ 0 w 427"/>
                      <a:gd name="T17" fmla="*/ 0 h 6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27"/>
                      <a:gd name="T28" fmla="*/ 0 h 611"/>
                      <a:gd name="T29" fmla="*/ 427 w 427"/>
                      <a:gd name="T30" fmla="*/ 611 h 61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27" h="611">
                        <a:moveTo>
                          <a:pt x="427" y="0"/>
                        </a:moveTo>
                        <a:lnTo>
                          <a:pt x="171" y="300"/>
                        </a:lnTo>
                        <a:lnTo>
                          <a:pt x="37" y="611"/>
                        </a:lnTo>
                        <a:lnTo>
                          <a:pt x="0" y="532"/>
                        </a:lnTo>
                        <a:lnTo>
                          <a:pt x="23" y="300"/>
                        </a:lnTo>
                        <a:lnTo>
                          <a:pt x="87" y="144"/>
                        </a:lnTo>
                        <a:lnTo>
                          <a:pt x="87" y="374"/>
                        </a:lnTo>
                        <a:lnTo>
                          <a:pt x="134" y="271"/>
                        </a:lnTo>
                        <a:lnTo>
                          <a:pt x="427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9" name="Freeform 177"/>
                  <p:cNvSpPr>
                    <a:spLocks/>
                  </p:cNvSpPr>
                  <p:nvPr/>
                </p:nvSpPr>
                <p:spPr bwMode="auto">
                  <a:xfrm>
                    <a:off x="1284" y="2812"/>
                    <a:ext cx="68" cy="51"/>
                  </a:xfrm>
                  <a:custGeom>
                    <a:avLst/>
                    <a:gdLst>
                      <a:gd name="T0" fmla="*/ 0 w 1220"/>
                      <a:gd name="T1" fmla="*/ 0 h 918"/>
                      <a:gd name="T2" fmla="*/ 0 w 1220"/>
                      <a:gd name="T3" fmla="*/ 0 h 918"/>
                      <a:gd name="T4" fmla="*/ 0 w 1220"/>
                      <a:gd name="T5" fmla="*/ 0 h 918"/>
                      <a:gd name="T6" fmla="*/ 0 w 1220"/>
                      <a:gd name="T7" fmla="*/ 0 h 918"/>
                      <a:gd name="T8" fmla="*/ 0 w 1220"/>
                      <a:gd name="T9" fmla="*/ 0 h 918"/>
                      <a:gd name="T10" fmla="*/ 0 w 1220"/>
                      <a:gd name="T11" fmla="*/ 0 h 918"/>
                      <a:gd name="T12" fmla="*/ 0 w 1220"/>
                      <a:gd name="T13" fmla="*/ 0 h 918"/>
                      <a:gd name="T14" fmla="*/ 0 w 1220"/>
                      <a:gd name="T15" fmla="*/ 0 h 918"/>
                      <a:gd name="T16" fmla="*/ 0 w 1220"/>
                      <a:gd name="T17" fmla="*/ 0 h 918"/>
                      <a:gd name="T18" fmla="*/ 0 w 1220"/>
                      <a:gd name="T19" fmla="*/ 0 h 918"/>
                      <a:gd name="T20" fmla="*/ 0 w 1220"/>
                      <a:gd name="T21" fmla="*/ 0 h 918"/>
                      <a:gd name="T22" fmla="*/ 0 w 1220"/>
                      <a:gd name="T23" fmla="*/ 0 h 918"/>
                      <a:gd name="T24" fmla="*/ 0 w 1220"/>
                      <a:gd name="T25" fmla="*/ 0 h 918"/>
                      <a:gd name="T26" fmla="*/ 0 w 1220"/>
                      <a:gd name="T27" fmla="*/ 0 h 918"/>
                      <a:gd name="T28" fmla="*/ 0 w 1220"/>
                      <a:gd name="T29" fmla="*/ 0 h 918"/>
                      <a:gd name="T30" fmla="*/ 0 w 1220"/>
                      <a:gd name="T31" fmla="*/ 0 h 918"/>
                      <a:gd name="T32" fmla="*/ 0 w 1220"/>
                      <a:gd name="T33" fmla="*/ 0 h 9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220"/>
                      <a:gd name="T52" fmla="*/ 0 h 918"/>
                      <a:gd name="T53" fmla="*/ 1220 w 1220"/>
                      <a:gd name="T54" fmla="*/ 918 h 91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220" h="918">
                        <a:moveTo>
                          <a:pt x="545" y="101"/>
                        </a:moveTo>
                        <a:lnTo>
                          <a:pt x="0" y="354"/>
                        </a:lnTo>
                        <a:lnTo>
                          <a:pt x="134" y="510"/>
                        </a:lnTo>
                        <a:lnTo>
                          <a:pt x="488" y="622"/>
                        </a:lnTo>
                        <a:lnTo>
                          <a:pt x="329" y="405"/>
                        </a:lnTo>
                        <a:lnTo>
                          <a:pt x="574" y="249"/>
                        </a:lnTo>
                        <a:lnTo>
                          <a:pt x="914" y="249"/>
                        </a:lnTo>
                        <a:lnTo>
                          <a:pt x="709" y="405"/>
                        </a:lnTo>
                        <a:lnTo>
                          <a:pt x="754" y="575"/>
                        </a:lnTo>
                        <a:lnTo>
                          <a:pt x="501" y="918"/>
                        </a:lnTo>
                        <a:lnTo>
                          <a:pt x="1183" y="387"/>
                        </a:lnTo>
                        <a:lnTo>
                          <a:pt x="1220" y="198"/>
                        </a:lnTo>
                        <a:lnTo>
                          <a:pt x="1097" y="249"/>
                        </a:lnTo>
                        <a:lnTo>
                          <a:pt x="1050" y="186"/>
                        </a:lnTo>
                        <a:lnTo>
                          <a:pt x="1113" y="0"/>
                        </a:lnTo>
                        <a:lnTo>
                          <a:pt x="682" y="166"/>
                        </a:lnTo>
                        <a:lnTo>
                          <a:pt x="545" y="10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0" name="Freeform 178"/>
                  <p:cNvSpPr>
                    <a:spLocks/>
                  </p:cNvSpPr>
                  <p:nvPr/>
                </p:nvSpPr>
                <p:spPr bwMode="auto">
                  <a:xfrm>
                    <a:off x="1372" y="2746"/>
                    <a:ext cx="42" cy="24"/>
                  </a:xfrm>
                  <a:custGeom>
                    <a:avLst/>
                    <a:gdLst>
                      <a:gd name="T0" fmla="*/ 0 w 755"/>
                      <a:gd name="T1" fmla="*/ 0 h 425"/>
                      <a:gd name="T2" fmla="*/ 0 w 755"/>
                      <a:gd name="T3" fmla="*/ 0 h 425"/>
                      <a:gd name="T4" fmla="*/ 0 w 755"/>
                      <a:gd name="T5" fmla="*/ 0 h 425"/>
                      <a:gd name="T6" fmla="*/ 0 w 755"/>
                      <a:gd name="T7" fmla="*/ 0 h 425"/>
                      <a:gd name="T8" fmla="*/ 0 w 755"/>
                      <a:gd name="T9" fmla="*/ 0 h 425"/>
                      <a:gd name="T10" fmla="*/ 0 w 755"/>
                      <a:gd name="T11" fmla="*/ 0 h 425"/>
                      <a:gd name="T12" fmla="*/ 0 w 755"/>
                      <a:gd name="T13" fmla="*/ 0 h 425"/>
                      <a:gd name="T14" fmla="*/ 0 w 755"/>
                      <a:gd name="T15" fmla="*/ 0 h 425"/>
                      <a:gd name="T16" fmla="*/ 0 w 755"/>
                      <a:gd name="T17" fmla="*/ 0 h 425"/>
                      <a:gd name="T18" fmla="*/ 0 w 755"/>
                      <a:gd name="T19" fmla="*/ 0 h 42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55"/>
                      <a:gd name="T31" fmla="*/ 0 h 425"/>
                      <a:gd name="T32" fmla="*/ 755 w 755"/>
                      <a:gd name="T33" fmla="*/ 425 h 42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55" h="425">
                        <a:moveTo>
                          <a:pt x="0" y="66"/>
                        </a:moveTo>
                        <a:lnTo>
                          <a:pt x="146" y="66"/>
                        </a:lnTo>
                        <a:lnTo>
                          <a:pt x="228" y="281"/>
                        </a:lnTo>
                        <a:lnTo>
                          <a:pt x="549" y="425"/>
                        </a:lnTo>
                        <a:lnTo>
                          <a:pt x="755" y="425"/>
                        </a:lnTo>
                        <a:lnTo>
                          <a:pt x="534" y="346"/>
                        </a:lnTo>
                        <a:lnTo>
                          <a:pt x="339" y="33"/>
                        </a:lnTo>
                        <a:lnTo>
                          <a:pt x="207" y="0"/>
                        </a:lnTo>
                        <a:lnTo>
                          <a:pt x="97" y="0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1" name="Freeform 179"/>
                  <p:cNvSpPr>
                    <a:spLocks/>
                  </p:cNvSpPr>
                  <p:nvPr/>
                </p:nvSpPr>
                <p:spPr bwMode="auto">
                  <a:xfrm>
                    <a:off x="1319" y="2805"/>
                    <a:ext cx="64" cy="62"/>
                  </a:xfrm>
                  <a:custGeom>
                    <a:avLst/>
                    <a:gdLst>
                      <a:gd name="T0" fmla="*/ 0 w 1161"/>
                      <a:gd name="T1" fmla="*/ 0 h 1111"/>
                      <a:gd name="T2" fmla="*/ 0 w 1161"/>
                      <a:gd name="T3" fmla="*/ 0 h 1111"/>
                      <a:gd name="T4" fmla="*/ 0 w 1161"/>
                      <a:gd name="T5" fmla="*/ 0 h 1111"/>
                      <a:gd name="T6" fmla="*/ 0 w 1161"/>
                      <a:gd name="T7" fmla="*/ 0 h 1111"/>
                      <a:gd name="T8" fmla="*/ 0 w 1161"/>
                      <a:gd name="T9" fmla="*/ 0 h 1111"/>
                      <a:gd name="T10" fmla="*/ 0 w 1161"/>
                      <a:gd name="T11" fmla="*/ 0 h 1111"/>
                      <a:gd name="T12" fmla="*/ 0 w 1161"/>
                      <a:gd name="T13" fmla="*/ 0 h 1111"/>
                      <a:gd name="T14" fmla="*/ 0 w 1161"/>
                      <a:gd name="T15" fmla="*/ 0 h 1111"/>
                      <a:gd name="T16" fmla="*/ 0 w 1161"/>
                      <a:gd name="T17" fmla="*/ 0 h 1111"/>
                      <a:gd name="T18" fmla="*/ 0 w 1161"/>
                      <a:gd name="T19" fmla="*/ 0 h 1111"/>
                      <a:gd name="T20" fmla="*/ 0 w 1161"/>
                      <a:gd name="T21" fmla="*/ 0 h 1111"/>
                      <a:gd name="T22" fmla="*/ 0 w 1161"/>
                      <a:gd name="T23" fmla="*/ 0 h 1111"/>
                      <a:gd name="T24" fmla="*/ 0 w 1161"/>
                      <a:gd name="T25" fmla="*/ 0 h 1111"/>
                      <a:gd name="T26" fmla="*/ 0 w 1161"/>
                      <a:gd name="T27" fmla="*/ 0 h 1111"/>
                      <a:gd name="T28" fmla="*/ 0 w 1161"/>
                      <a:gd name="T29" fmla="*/ 0 h 1111"/>
                      <a:gd name="T30" fmla="*/ 0 w 1161"/>
                      <a:gd name="T31" fmla="*/ 0 h 111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61"/>
                      <a:gd name="T49" fmla="*/ 0 h 1111"/>
                      <a:gd name="T50" fmla="*/ 1161 w 1161"/>
                      <a:gd name="T51" fmla="*/ 1111 h 111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61" h="1111">
                        <a:moveTo>
                          <a:pt x="0" y="1111"/>
                        </a:moveTo>
                        <a:lnTo>
                          <a:pt x="708" y="591"/>
                        </a:lnTo>
                        <a:lnTo>
                          <a:pt x="746" y="466"/>
                        </a:lnTo>
                        <a:lnTo>
                          <a:pt x="632" y="29"/>
                        </a:lnTo>
                        <a:lnTo>
                          <a:pt x="792" y="0"/>
                        </a:lnTo>
                        <a:lnTo>
                          <a:pt x="893" y="88"/>
                        </a:lnTo>
                        <a:lnTo>
                          <a:pt x="1100" y="0"/>
                        </a:lnTo>
                        <a:lnTo>
                          <a:pt x="1161" y="88"/>
                        </a:lnTo>
                        <a:lnTo>
                          <a:pt x="1012" y="466"/>
                        </a:lnTo>
                        <a:lnTo>
                          <a:pt x="893" y="479"/>
                        </a:lnTo>
                        <a:lnTo>
                          <a:pt x="833" y="530"/>
                        </a:lnTo>
                        <a:lnTo>
                          <a:pt x="876" y="624"/>
                        </a:lnTo>
                        <a:lnTo>
                          <a:pt x="734" y="671"/>
                        </a:lnTo>
                        <a:lnTo>
                          <a:pt x="599" y="949"/>
                        </a:lnTo>
                        <a:lnTo>
                          <a:pt x="462" y="888"/>
                        </a:lnTo>
                        <a:lnTo>
                          <a:pt x="0" y="111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2" name="Freeform 180"/>
                  <p:cNvSpPr>
                    <a:spLocks/>
                  </p:cNvSpPr>
                  <p:nvPr/>
                </p:nvSpPr>
                <p:spPr bwMode="auto">
                  <a:xfrm>
                    <a:off x="1393" y="2793"/>
                    <a:ext cx="20" cy="21"/>
                  </a:xfrm>
                  <a:custGeom>
                    <a:avLst/>
                    <a:gdLst>
                      <a:gd name="T0" fmla="*/ 0 w 356"/>
                      <a:gd name="T1" fmla="*/ 0 h 376"/>
                      <a:gd name="T2" fmla="*/ 0 w 356"/>
                      <a:gd name="T3" fmla="*/ 0 h 376"/>
                      <a:gd name="T4" fmla="*/ 0 w 356"/>
                      <a:gd name="T5" fmla="*/ 0 h 376"/>
                      <a:gd name="T6" fmla="*/ 0 w 356"/>
                      <a:gd name="T7" fmla="*/ 0 h 376"/>
                      <a:gd name="T8" fmla="*/ 0 w 356"/>
                      <a:gd name="T9" fmla="*/ 0 h 376"/>
                      <a:gd name="T10" fmla="*/ 0 w 356"/>
                      <a:gd name="T11" fmla="*/ 0 h 376"/>
                      <a:gd name="T12" fmla="*/ 0 w 356"/>
                      <a:gd name="T13" fmla="*/ 0 h 376"/>
                      <a:gd name="T14" fmla="*/ 0 w 356"/>
                      <a:gd name="T15" fmla="*/ 0 h 376"/>
                      <a:gd name="T16" fmla="*/ 0 w 356"/>
                      <a:gd name="T17" fmla="*/ 0 h 376"/>
                      <a:gd name="T18" fmla="*/ 0 w 356"/>
                      <a:gd name="T19" fmla="*/ 0 h 376"/>
                      <a:gd name="T20" fmla="*/ 0 w 356"/>
                      <a:gd name="T21" fmla="*/ 0 h 3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56"/>
                      <a:gd name="T34" fmla="*/ 0 h 376"/>
                      <a:gd name="T35" fmla="*/ 356 w 356"/>
                      <a:gd name="T36" fmla="*/ 376 h 3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56" h="376">
                        <a:moveTo>
                          <a:pt x="0" y="344"/>
                        </a:moveTo>
                        <a:lnTo>
                          <a:pt x="0" y="251"/>
                        </a:lnTo>
                        <a:lnTo>
                          <a:pt x="126" y="126"/>
                        </a:lnTo>
                        <a:lnTo>
                          <a:pt x="126" y="237"/>
                        </a:lnTo>
                        <a:lnTo>
                          <a:pt x="268" y="112"/>
                        </a:lnTo>
                        <a:lnTo>
                          <a:pt x="268" y="0"/>
                        </a:lnTo>
                        <a:lnTo>
                          <a:pt x="356" y="63"/>
                        </a:lnTo>
                        <a:lnTo>
                          <a:pt x="356" y="280"/>
                        </a:lnTo>
                        <a:lnTo>
                          <a:pt x="268" y="376"/>
                        </a:lnTo>
                        <a:lnTo>
                          <a:pt x="147" y="344"/>
                        </a:lnTo>
                        <a:lnTo>
                          <a:pt x="0" y="34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3" name="Freeform 181"/>
                  <p:cNvSpPr>
                    <a:spLocks/>
                  </p:cNvSpPr>
                  <p:nvPr/>
                </p:nvSpPr>
                <p:spPr bwMode="auto">
                  <a:xfrm>
                    <a:off x="1375" y="2817"/>
                    <a:ext cx="39" cy="18"/>
                  </a:xfrm>
                  <a:custGeom>
                    <a:avLst/>
                    <a:gdLst>
                      <a:gd name="T0" fmla="*/ 0 w 705"/>
                      <a:gd name="T1" fmla="*/ 0 h 318"/>
                      <a:gd name="T2" fmla="*/ 0 w 705"/>
                      <a:gd name="T3" fmla="*/ 0 h 318"/>
                      <a:gd name="T4" fmla="*/ 0 w 705"/>
                      <a:gd name="T5" fmla="*/ 0 h 318"/>
                      <a:gd name="T6" fmla="*/ 0 w 705"/>
                      <a:gd name="T7" fmla="*/ 0 h 318"/>
                      <a:gd name="T8" fmla="*/ 0 w 705"/>
                      <a:gd name="T9" fmla="*/ 0 h 318"/>
                      <a:gd name="T10" fmla="*/ 0 w 705"/>
                      <a:gd name="T11" fmla="*/ 0 h 318"/>
                      <a:gd name="T12" fmla="*/ 0 w 705"/>
                      <a:gd name="T13" fmla="*/ 0 h 318"/>
                      <a:gd name="T14" fmla="*/ 0 w 705"/>
                      <a:gd name="T15" fmla="*/ 0 h 318"/>
                      <a:gd name="T16" fmla="*/ 0 w 705"/>
                      <a:gd name="T17" fmla="*/ 0 h 3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05"/>
                      <a:gd name="T28" fmla="*/ 0 h 318"/>
                      <a:gd name="T29" fmla="*/ 705 w 705"/>
                      <a:gd name="T30" fmla="*/ 318 h 31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05" h="318">
                        <a:moveTo>
                          <a:pt x="0" y="240"/>
                        </a:moveTo>
                        <a:lnTo>
                          <a:pt x="178" y="318"/>
                        </a:lnTo>
                        <a:lnTo>
                          <a:pt x="364" y="148"/>
                        </a:lnTo>
                        <a:lnTo>
                          <a:pt x="630" y="148"/>
                        </a:lnTo>
                        <a:lnTo>
                          <a:pt x="705" y="85"/>
                        </a:lnTo>
                        <a:lnTo>
                          <a:pt x="630" y="0"/>
                        </a:lnTo>
                        <a:lnTo>
                          <a:pt x="289" y="65"/>
                        </a:lnTo>
                        <a:lnTo>
                          <a:pt x="207" y="240"/>
                        </a:lnTo>
                        <a:lnTo>
                          <a:pt x="0" y="24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4" name="Freeform 182"/>
                  <p:cNvSpPr>
                    <a:spLocks/>
                  </p:cNvSpPr>
                  <p:nvPr/>
                </p:nvSpPr>
                <p:spPr bwMode="auto">
                  <a:xfrm>
                    <a:off x="1416" y="2782"/>
                    <a:ext cx="9" cy="36"/>
                  </a:xfrm>
                  <a:custGeom>
                    <a:avLst/>
                    <a:gdLst>
                      <a:gd name="T0" fmla="*/ 0 w 159"/>
                      <a:gd name="T1" fmla="*/ 0 h 656"/>
                      <a:gd name="T2" fmla="*/ 0 w 159"/>
                      <a:gd name="T3" fmla="*/ 0 h 656"/>
                      <a:gd name="T4" fmla="*/ 0 w 159"/>
                      <a:gd name="T5" fmla="*/ 0 h 656"/>
                      <a:gd name="T6" fmla="*/ 0 w 159"/>
                      <a:gd name="T7" fmla="*/ 0 h 656"/>
                      <a:gd name="T8" fmla="*/ 0 w 159"/>
                      <a:gd name="T9" fmla="*/ 0 h 656"/>
                      <a:gd name="T10" fmla="*/ 0 w 159"/>
                      <a:gd name="T11" fmla="*/ 0 h 656"/>
                      <a:gd name="T12" fmla="*/ 0 w 159"/>
                      <a:gd name="T13" fmla="*/ 0 h 656"/>
                      <a:gd name="T14" fmla="*/ 0 w 159"/>
                      <a:gd name="T15" fmla="*/ 0 h 6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9"/>
                      <a:gd name="T25" fmla="*/ 0 h 656"/>
                      <a:gd name="T26" fmla="*/ 159 w 159"/>
                      <a:gd name="T27" fmla="*/ 656 h 6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9" h="656">
                        <a:moveTo>
                          <a:pt x="23" y="0"/>
                        </a:moveTo>
                        <a:lnTo>
                          <a:pt x="99" y="127"/>
                        </a:lnTo>
                        <a:lnTo>
                          <a:pt x="99" y="202"/>
                        </a:lnTo>
                        <a:lnTo>
                          <a:pt x="0" y="453"/>
                        </a:lnTo>
                        <a:lnTo>
                          <a:pt x="11" y="656"/>
                        </a:lnTo>
                        <a:lnTo>
                          <a:pt x="159" y="314"/>
                        </a:lnTo>
                        <a:lnTo>
                          <a:pt x="159" y="12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5" name="Freeform 183"/>
                  <p:cNvSpPr>
                    <a:spLocks/>
                  </p:cNvSpPr>
                  <p:nvPr/>
                </p:nvSpPr>
                <p:spPr bwMode="auto">
                  <a:xfrm>
                    <a:off x="1417" y="2793"/>
                    <a:ext cx="16" cy="29"/>
                  </a:xfrm>
                  <a:custGeom>
                    <a:avLst/>
                    <a:gdLst>
                      <a:gd name="T0" fmla="*/ 0 w 280"/>
                      <a:gd name="T1" fmla="*/ 0 h 519"/>
                      <a:gd name="T2" fmla="*/ 0 w 280"/>
                      <a:gd name="T3" fmla="*/ 0 h 519"/>
                      <a:gd name="T4" fmla="*/ 0 w 280"/>
                      <a:gd name="T5" fmla="*/ 0 h 519"/>
                      <a:gd name="T6" fmla="*/ 0 w 280"/>
                      <a:gd name="T7" fmla="*/ 0 h 519"/>
                      <a:gd name="T8" fmla="*/ 0 w 280"/>
                      <a:gd name="T9" fmla="*/ 0 h 519"/>
                      <a:gd name="T10" fmla="*/ 0 w 280"/>
                      <a:gd name="T11" fmla="*/ 0 h 5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0"/>
                      <a:gd name="T19" fmla="*/ 0 h 519"/>
                      <a:gd name="T20" fmla="*/ 280 w 280"/>
                      <a:gd name="T21" fmla="*/ 519 h 5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0" h="519">
                        <a:moveTo>
                          <a:pt x="82" y="519"/>
                        </a:moveTo>
                        <a:lnTo>
                          <a:pt x="243" y="217"/>
                        </a:lnTo>
                        <a:lnTo>
                          <a:pt x="280" y="0"/>
                        </a:lnTo>
                        <a:lnTo>
                          <a:pt x="189" y="237"/>
                        </a:lnTo>
                        <a:lnTo>
                          <a:pt x="0" y="454"/>
                        </a:lnTo>
                        <a:lnTo>
                          <a:pt x="82" y="51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6" name="Freeform 184"/>
                  <p:cNvSpPr>
                    <a:spLocks/>
                  </p:cNvSpPr>
                  <p:nvPr/>
                </p:nvSpPr>
                <p:spPr bwMode="auto">
                  <a:xfrm>
                    <a:off x="1343" y="2845"/>
                    <a:ext cx="102" cy="22"/>
                  </a:xfrm>
                  <a:custGeom>
                    <a:avLst/>
                    <a:gdLst>
                      <a:gd name="T0" fmla="*/ 0 w 1831"/>
                      <a:gd name="T1" fmla="*/ 0 h 394"/>
                      <a:gd name="T2" fmla="*/ 0 w 1831"/>
                      <a:gd name="T3" fmla="*/ 0 h 394"/>
                      <a:gd name="T4" fmla="*/ 0 w 1831"/>
                      <a:gd name="T5" fmla="*/ 0 h 394"/>
                      <a:gd name="T6" fmla="*/ 0 w 1831"/>
                      <a:gd name="T7" fmla="*/ 0 h 394"/>
                      <a:gd name="T8" fmla="*/ 0 w 1831"/>
                      <a:gd name="T9" fmla="*/ 0 h 394"/>
                      <a:gd name="T10" fmla="*/ 0 w 1831"/>
                      <a:gd name="T11" fmla="*/ 0 h 394"/>
                      <a:gd name="T12" fmla="*/ 0 w 1831"/>
                      <a:gd name="T13" fmla="*/ 0 h 394"/>
                      <a:gd name="T14" fmla="*/ 0 w 1831"/>
                      <a:gd name="T15" fmla="*/ 0 h 394"/>
                      <a:gd name="T16" fmla="*/ 0 w 1831"/>
                      <a:gd name="T17" fmla="*/ 0 h 39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31"/>
                      <a:gd name="T28" fmla="*/ 0 h 394"/>
                      <a:gd name="T29" fmla="*/ 1831 w 1831"/>
                      <a:gd name="T30" fmla="*/ 394 h 39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31" h="394">
                        <a:moveTo>
                          <a:pt x="0" y="394"/>
                        </a:moveTo>
                        <a:lnTo>
                          <a:pt x="503" y="201"/>
                        </a:lnTo>
                        <a:lnTo>
                          <a:pt x="1554" y="201"/>
                        </a:lnTo>
                        <a:lnTo>
                          <a:pt x="1554" y="0"/>
                        </a:lnTo>
                        <a:lnTo>
                          <a:pt x="1831" y="0"/>
                        </a:lnTo>
                        <a:lnTo>
                          <a:pt x="1831" y="201"/>
                        </a:lnTo>
                        <a:lnTo>
                          <a:pt x="1640" y="201"/>
                        </a:lnTo>
                        <a:lnTo>
                          <a:pt x="1640" y="394"/>
                        </a:lnTo>
                        <a:lnTo>
                          <a:pt x="0" y="39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7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1445" y="2641"/>
                    <a:ext cx="1" cy="19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8" name="Freeform 186"/>
                  <p:cNvSpPr>
                    <a:spLocks/>
                  </p:cNvSpPr>
                  <p:nvPr/>
                </p:nvSpPr>
                <p:spPr bwMode="auto">
                  <a:xfrm>
                    <a:off x="1155" y="2715"/>
                    <a:ext cx="32" cy="4"/>
                  </a:xfrm>
                  <a:custGeom>
                    <a:avLst/>
                    <a:gdLst>
                      <a:gd name="T0" fmla="*/ 0 w 573"/>
                      <a:gd name="T1" fmla="*/ 0 h 65"/>
                      <a:gd name="T2" fmla="*/ 0 w 573"/>
                      <a:gd name="T3" fmla="*/ 0 h 65"/>
                      <a:gd name="T4" fmla="*/ 0 w 573"/>
                      <a:gd name="T5" fmla="*/ 0 h 65"/>
                      <a:gd name="T6" fmla="*/ 0 w 573"/>
                      <a:gd name="T7" fmla="*/ 0 h 65"/>
                      <a:gd name="T8" fmla="*/ 0 w 573"/>
                      <a:gd name="T9" fmla="*/ 0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3"/>
                      <a:gd name="T16" fmla="*/ 0 h 65"/>
                      <a:gd name="T17" fmla="*/ 573 w 573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3" h="65">
                        <a:moveTo>
                          <a:pt x="0" y="65"/>
                        </a:moveTo>
                        <a:lnTo>
                          <a:pt x="101" y="0"/>
                        </a:lnTo>
                        <a:lnTo>
                          <a:pt x="166" y="0"/>
                        </a:lnTo>
                        <a:lnTo>
                          <a:pt x="258" y="65"/>
                        </a:lnTo>
                        <a:lnTo>
                          <a:pt x="573" y="65"/>
                        </a:lnTo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9" name="Freeform 187"/>
                  <p:cNvSpPr>
                    <a:spLocks/>
                  </p:cNvSpPr>
                  <p:nvPr/>
                </p:nvSpPr>
                <p:spPr bwMode="auto">
                  <a:xfrm>
                    <a:off x="1167" y="2639"/>
                    <a:ext cx="42" cy="70"/>
                  </a:xfrm>
                  <a:custGeom>
                    <a:avLst/>
                    <a:gdLst>
                      <a:gd name="T0" fmla="*/ 0 w 758"/>
                      <a:gd name="T1" fmla="*/ 0 h 1256"/>
                      <a:gd name="T2" fmla="*/ 0 w 758"/>
                      <a:gd name="T3" fmla="*/ 0 h 1256"/>
                      <a:gd name="T4" fmla="*/ 0 w 758"/>
                      <a:gd name="T5" fmla="*/ 0 h 1256"/>
                      <a:gd name="T6" fmla="*/ 0 w 758"/>
                      <a:gd name="T7" fmla="*/ 0 h 1256"/>
                      <a:gd name="T8" fmla="*/ 0 w 758"/>
                      <a:gd name="T9" fmla="*/ 0 h 1256"/>
                      <a:gd name="T10" fmla="*/ 0 w 758"/>
                      <a:gd name="T11" fmla="*/ 0 h 1256"/>
                      <a:gd name="T12" fmla="*/ 0 w 758"/>
                      <a:gd name="T13" fmla="*/ 0 h 1256"/>
                      <a:gd name="T14" fmla="*/ 0 w 758"/>
                      <a:gd name="T15" fmla="*/ 0 h 1256"/>
                      <a:gd name="T16" fmla="*/ 0 w 758"/>
                      <a:gd name="T17" fmla="*/ 0 h 1256"/>
                      <a:gd name="T18" fmla="*/ 0 w 758"/>
                      <a:gd name="T19" fmla="*/ 0 h 1256"/>
                      <a:gd name="T20" fmla="*/ 0 w 758"/>
                      <a:gd name="T21" fmla="*/ 0 h 1256"/>
                      <a:gd name="T22" fmla="*/ 0 w 758"/>
                      <a:gd name="T23" fmla="*/ 0 h 125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58"/>
                      <a:gd name="T37" fmla="*/ 0 h 1256"/>
                      <a:gd name="T38" fmla="*/ 758 w 758"/>
                      <a:gd name="T39" fmla="*/ 1256 h 125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58" h="1256">
                        <a:moveTo>
                          <a:pt x="173" y="1256"/>
                        </a:moveTo>
                        <a:lnTo>
                          <a:pt x="227" y="639"/>
                        </a:lnTo>
                        <a:lnTo>
                          <a:pt x="78" y="639"/>
                        </a:lnTo>
                        <a:lnTo>
                          <a:pt x="0" y="567"/>
                        </a:lnTo>
                        <a:lnTo>
                          <a:pt x="0" y="281"/>
                        </a:lnTo>
                        <a:lnTo>
                          <a:pt x="356" y="0"/>
                        </a:lnTo>
                        <a:lnTo>
                          <a:pt x="460" y="86"/>
                        </a:lnTo>
                        <a:lnTo>
                          <a:pt x="758" y="86"/>
                        </a:lnTo>
                        <a:lnTo>
                          <a:pt x="758" y="317"/>
                        </a:lnTo>
                        <a:lnTo>
                          <a:pt x="487" y="317"/>
                        </a:lnTo>
                        <a:lnTo>
                          <a:pt x="341" y="452"/>
                        </a:lnTo>
                        <a:lnTo>
                          <a:pt x="173" y="125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0" name="Freeform 188"/>
                  <p:cNvSpPr>
                    <a:spLocks/>
                  </p:cNvSpPr>
                  <p:nvPr/>
                </p:nvSpPr>
                <p:spPr bwMode="auto">
                  <a:xfrm>
                    <a:off x="1244" y="2695"/>
                    <a:ext cx="21" cy="12"/>
                  </a:xfrm>
                  <a:custGeom>
                    <a:avLst/>
                    <a:gdLst>
                      <a:gd name="T0" fmla="*/ 0 w 378"/>
                      <a:gd name="T1" fmla="*/ 0 h 217"/>
                      <a:gd name="T2" fmla="*/ 0 w 378"/>
                      <a:gd name="T3" fmla="*/ 0 h 217"/>
                      <a:gd name="T4" fmla="*/ 0 w 378"/>
                      <a:gd name="T5" fmla="*/ 0 h 217"/>
                      <a:gd name="T6" fmla="*/ 0 w 378"/>
                      <a:gd name="T7" fmla="*/ 0 h 2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78"/>
                      <a:gd name="T13" fmla="*/ 0 h 217"/>
                      <a:gd name="T14" fmla="*/ 378 w 378"/>
                      <a:gd name="T15" fmla="*/ 217 h 2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78" h="217">
                        <a:moveTo>
                          <a:pt x="325" y="0"/>
                        </a:moveTo>
                        <a:lnTo>
                          <a:pt x="0" y="217"/>
                        </a:lnTo>
                        <a:lnTo>
                          <a:pt x="378" y="105"/>
                        </a:lnTo>
                        <a:lnTo>
                          <a:pt x="325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6162" name="Picture 187" descr="CHEMIST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370632" y="4418663"/>
                <a:ext cx="742950" cy="694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154" name="Text Box 80"/>
          <p:cNvSpPr txBox="1">
            <a:spLocks noChangeArrowheads="1"/>
          </p:cNvSpPr>
          <p:nvPr/>
        </p:nvSpPr>
        <p:spPr bwMode="auto">
          <a:xfrm>
            <a:off x="7272338" y="6585135"/>
            <a:ext cx="1752600" cy="2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000" b="1"/>
              <a:t>Tim DIKTI 2011</a:t>
            </a:r>
          </a:p>
        </p:txBody>
      </p:sp>
    </p:spTree>
    <p:extLst>
      <p:ext uri="{BB962C8B-B14F-4D97-AF65-F5344CB8AC3E}">
        <p14:creationId xmlns="" xmlns:p14="http://schemas.microsoft.com/office/powerpoint/2010/main" val="30658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8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8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9600"/>
            <a:ext cx="7010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berperan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sejumlah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dimiliki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lulusan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990600" y="2667000"/>
            <a:ext cx="7287466" cy="3632775"/>
            <a:chOff x="1066800" y="2615625"/>
            <a:chExt cx="7287466" cy="3632775"/>
          </a:xfrm>
        </p:grpSpPr>
        <p:graphicFrame>
          <p:nvGraphicFramePr>
            <p:cNvPr id="5" name="Diagram 4"/>
            <p:cNvGraphicFramePr/>
            <p:nvPr/>
          </p:nvGraphicFramePr>
          <p:xfrm>
            <a:off x="1066800" y="3124200"/>
            <a:ext cx="7239000" cy="31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705600" y="2615625"/>
              <a:ext cx="164866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r"/>
              <a:r>
                <a:rPr lang="en-US" sz="3200" b="1" cap="none" spc="0" dirty="0" err="1" smtClean="0">
                  <a:ln/>
                  <a:solidFill>
                    <a:srgbClr val="FF9900"/>
                  </a:solidFill>
                  <a:effectLst/>
                </a:rPr>
                <a:t>contoh</a:t>
              </a:r>
              <a:endParaRPr lang="en-US" sz="3200" b="1" cap="none" spc="0" dirty="0">
                <a:ln/>
                <a:solidFill>
                  <a:srgbClr val="FF9900"/>
                </a:solidFill>
                <a:effectLst/>
              </a:endParaRPr>
            </a:p>
          </p:txBody>
        </p:sp>
      </p:grpSp>
      <p:sp>
        <p:nvSpPr>
          <p:cNvPr id="7" name="Text Box 80"/>
          <p:cNvSpPr txBox="1">
            <a:spLocks noChangeArrowheads="1"/>
          </p:cNvSpPr>
          <p:nvPr/>
        </p:nvSpPr>
        <p:spPr bwMode="auto">
          <a:xfrm>
            <a:off x="7272338" y="6525601"/>
            <a:ext cx="1752600" cy="2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000" b="1" dirty="0"/>
              <a:t>Tim DIKTI 2011</a:t>
            </a:r>
          </a:p>
        </p:txBody>
      </p:sp>
    </p:spTree>
    <p:extLst>
      <p:ext uri="{BB962C8B-B14F-4D97-AF65-F5344CB8AC3E}">
        <p14:creationId xmlns="" xmlns:p14="http://schemas.microsoft.com/office/powerpoint/2010/main" val="22238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934200" y="2743200"/>
            <a:ext cx="2362200" cy="350520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>
              <a:buFont typeface="Arial" pitchFamily="34" charset="0"/>
              <a:buChar char="•"/>
            </a:pPr>
            <a:r>
              <a:rPr lang="en-US" sz="1600" b="1" i="1" dirty="0" smtClean="0"/>
              <a:t>PENDIDIKAN (CBC)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INTEGRASI KOGNITIF – AFEKSI – PSIKOMOTOR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b="1" i="1" dirty="0" smtClean="0"/>
              <a:t>HASILNYA TIDAK LANGSUNG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Mengelola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merancang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dll</a:t>
            </a:r>
            <a:endParaRPr lang="id-ID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228600" y="2743200"/>
            <a:ext cx="2362200" cy="350520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1600" b="1" i="1" dirty="0" smtClean="0"/>
              <a:t>PELATIHAN (CBT)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0070C0"/>
                </a:solidFill>
              </a:rPr>
              <a:t>MENEKANKAN PADA SKILLS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0070C0"/>
                </a:solidFill>
              </a:rPr>
              <a:t>HASIL </a:t>
            </a:r>
            <a:r>
              <a:rPr lang="en-US" sz="1600" b="1" i="1" dirty="0" smtClean="0"/>
              <a:t>LANGSUNG (OUTPUT)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err="1" smtClean="0">
                <a:solidFill>
                  <a:srgbClr val="0070C0"/>
                </a:solidFill>
              </a:rPr>
              <a:t>Ngelas</a:t>
            </a:r>
            <a:r>
              <a:rPr lang="en-US" sz="1600" b="1" i="1" dirty="0" smtClean="0">
                <a:solidFill>
                  <a:srgbClr val="0070C0"/>
                </a:solidFill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nyolder</a:t>
            </a:r>
            <a:r>
              <a:rPr lang="en-US" sz="1600" b="1" i="1" dirty="0" smtClean="0">
                <a:solidFill>
                  <a:srgbClr val="0070C0"/>
                </a:solidFill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menerima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telp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</a:rPr>
              <a:t>dll</a:t>
            </a:r>
            <a:endParaRPr lang="id-ID" sz="1600" b="1" i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MAKNA KOMPETENSI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Inggris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d-ID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676400" y="2235200"/>
          <a:ext cx="571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191000" y="2590800"/>
            <a:ext cx="762000" cy="3886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K</a:t>
            </a:r>
          </a:p>
          <a:p>
            <a:pPr algn="ctr"/>
            <a:r>
              <a:rPr lang="en-US" sz="2400" b="1" dirty="0" smtClean="0"/>
              <a:t>0</a:t>
            </a:r>
          </a:p>
          <a:p>
            <a:pPr algn="ctr"/>
            <a:r>
              <a:rPr lang="en-US" sz="2400" b="1" dirty="0" smtClean="0"/>
              <a:t>M</a:t>
            </a:r>
          </a:p>
          <a:p>
            <a:pPr algn="ctr"/>
            <a:r>
              <a:rPr lang="en-US" sz="2400" b="1" dirty="0" smtClean="0"/>
              <a:t>P</a:t>
            </a:r>
          </a:p>
          <a:p>
            <a:pPr algn="ctr"/>
            <a:r>
              <a:rPr lang="en-US" sz="2400" b="1" dirty="0" smtClean="0"/>
              <a:t>E</a:t>
            </a:r>
          </a:p>
          <a:p>
            <a:pPr algn="ctr"/>
            <a:r>
              <a:rPr lang="en-US" sz="2400" b="1" dirty="0" smtClean="0"/>
              <a:t>T</a:t>
            </a:r>
          </a:p>
          <a:p>
            <a:pPr algn="ctr"/>
            <a:r>
              <a:rPr lang="en-US" sz="2400" b="1" dirty="0" smtClean="0"/>
              <a:t>E</a:t>
            </a:r>
          </a:p>
          <a:p>
            <a:pPr algn="ctr"/>
            <a:r>
              <a:rPr lang="en-US" sz="2400" b="1" dirty="0" smtClean="0"/>
              <a:t>N</a:t>
            </a:r>
          </a:p>
          <a:p>
            <a:pPr algn="ctr"/>
            <a:r>
              <a:rPr lang="en-US" sz="2400" b="1" dirty="0" smtClean="0"/>
              <a:t>S</a:t>
            </a:r>
          </a:p>
          <a:p>
            <a:pPr algn="ctr"/>
            <a:r>
              <a:rPr lang="en-US" sz="2400" b="1" dirty="0" smtClean="0"/>
              <a:t>I</a:t>
            </a:r>
            <a:endParaRPr lang="id-ID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876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>
          <a:xfrm>
            <a:off x="304800" y="247650"/>
            <a:ext cx="4114800" cy="6305550"/>
            <a:chOff x="285750" y="171450"/>
            <a:chExt cx="4114800" cy="6305550"/>
          </a:xfrm>
        </p:grpSpPr>
        <p:sp>
          <p:nvSpPr>
            <p:cNvPr id="38" name="Rectangle 37"/>
            <p:cNvSpPr/>
            <p:nvPr/>
          </p:nvSpPr>
          <p:spPr>
            <a:xfrm>
              <a:off x="285750" y="914400"/>
              <a:ext cx="4114800" cy="5562600"/>
            </a:xfrm>
            <a:prstGeom prst="rect">
              <a:avLst/>
            </a:prstGeom>
            <a:solidFill>
              <a:srgbClr val="FAF69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33136" y="171450"/>
              <a:ext cx="271016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solidFill>
                    <a:schemeClr val="bg2">
                      <a:lumMod val="25000"/>
                    </a:schemeClr>
                  </a:solidFill>
                </a:rPr>
                <a:t>PROSES PENDIDIKAN</a:t>
              </a:r>
            </a:p>
            <a:p>
              <a:pPr algn="ctr"/>
              <a:r>
                <a:rPr lang="en-US" sz="2000" b="1" smtClean="0">
                  <a:ln w="50800"/>
                  <a:solidFill>
                    <a:schemeClr val="bg2">
                      <a:lumMod val="25000"/>
                    </a:schemeClr>
                  </a:solidFill>
                </a:rPr>
                <a:t>DI PERGURUAN TINGGI </a:t>
              </a:r>
              <a:endParaRPr lang="en-US" sz="2000" b="1">
                <a:ln w="50800"/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572000" y="990600"/>
            <a:ext cx="4267200" cy="5543550"/>
            <a:chOff x="4572000" y="933450"/>
            <a:chExt cx="4267200" cy="5543550"/>
          </a:xfrm>
        </p:grpSpPr>
        <p:sp>
          <p:nvSpPr>
            <p:cNvPr id="34" name="Rectangle 33"/>
            <p:cNvSpPr/>
            <p:nvPr/>
          </p:nvSpPr>
          <p:spPr>
            <a:xfrm>
              <a:off x="4572000" y="933450"/>
              <a:ext cx="4267200" cy="5543550"/>
            </a:xfrm>
            <a:prstGeom prst="rect">
              <a:avLst/>
            </a:prstGeom>
            <a:solidFill>
              <a:srgbClr val="E6E3D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24450" y="1009650"/>
              <a:ext cx="3412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solidFill>
                    <a:schemeClr val="bg2">
                      <a:lumMod val="25000"/>
                    </a:schemeClr>
                  </a:solidFill>
                </a:rPr>
                <a:t>ASOSIASI PROFESI </a:t>
              </a:r>
              <a:endParaRPr lang="en-US" sz="2000" b="1">
                <a:ln w="50800"/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6" name="Group 55"/>
          <p:cNvGrpSpPr/>
          <p:nvPr/>
        </p:nvGrpSpPr>
        <p:grpSpPr>
          <a:xfrm>
            <a:off x="5550772" y="4343400"/>
            <a:ext cx="2260362" cy="1935897"/>
            <a:chOff x="5676900" y="4343400"/>
            <a:chExt cx="2260362" cy="1935897"/>
          </a:xfrm>
        </p:grpSpPr>
        <p:grpSp>
          <p:nvGrpSpPr>
            <p:cNvPr id="7" name="Group 42"/>
            <p:cNvGrpSpPr/>
            <p:nvPr/>
          </p:nvGrpSpPr>
          <p:grpSpPr>
            <a:xfrm>
              <a:off x="5867400" y="4343400"/>
              <a:ext cx="1905000" cy="1935897"/>
              <a:chOff x="5314950" y="4267200"/>
              <a:chExt cx="1905000" cy="193589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14950" y="5372100"/>
                <a:ext cx="1905000" cy="830997"/>
              </a:xfrm>
              <a:prstGeom prst="rect">
                <a:avLst/>
              </a:prstGeom>
              <a:no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mtClean="0">
                    <a:ln w="11430"/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Sertifikat </a:t>
                </a:r>
              </a:p>
              <a:p>
                <a:pPr algn="ctr"/>
                <a:r>
                  <a:rPr lang="en-US" sz="2400" b="1" smtClean="0">
                    <a:ln w="11430"/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kompetensi</a:t>
                </a:r>
                <a:endParaRPr lang="en-US" sz="2400" b="1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Striped Right Arrow 31"/>
              <p:cNvSpPr/>
              <p:nvPr/>
            </p:nvSpPr>
            <p:spPr>
              <a:xfrm rot="5400000">
                <a:off x="5738241" y="4301109"/>
                <a:ext cx="1009650" cy="941832"/>
              </a:xfrm>
              <a:prstGeom prst="stripedRightArrow">
                <a:avLst>
                  <a:gd name="adj1" fmla="val 54045"/>
                  <a:gd name="adj2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676900" y="4381500"/>
              <a:ext cx="226036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smtClean="0">
                  <a:ln w="50800"/>
                  <a:solidFill>
                    <a:schemeClr val="bg2">
                      <a:lumMod val="25000"/>
                    </a:schemeClr>
                  </a:solidFill>
                </a:rPr>
                <a:t>Assessment</a:t>
              </a:r>
            </a:p>
            <a:p>
              <a:pPr algn="ctr"/>
              <a:r>
                <a:rPr lang="en-US" sz="2400" b="1" smtClean="0">
                  <a:ln w="50800"/>
                  <a:solidFill>
                    <a:srgbClr val="C00000"/>
                  </a:solidFill>
                </a:rPr>
                <a:t>(uji kompetensi)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638800" y="319385"/>
            <a:ext cx="2305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smtClean="0">
                <a:ln w="50800"/>
                <a:solidFill>
                  <a:schemeClr val="bg2">
                    <a:lumMod val="25000"/>
                  </a:schemeClr>
                </a:solidFill>
              </a:rPr>
              <a:t>DI DUNIA KERJA </a:t>
            </a:r>
            <a:endParaRPr lang="en-US" sz="2400" b="1">
              <a:ln w="50800"/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228600" y="1295400"/>
            <a:ext cx="3727201" cy="2686110"/>
            <a:chOff x="-128354" y="1847850"/>
            <a:chExt cx="3727201" cy="2686110"/>
          </a:xfrm>
        </p:grpSpPr>
        <p:grpSp>
          <p:nvGrpSpPr>
            <p:cNvPr id="9" name="Group 5"/>
            <p:cNvGrpSpPr/>
            <p:nvPr/>
          </p:nvGrpSpPr>
          <p:grpSpPr>
            <a:xfrm>
              <a:off x="762000" y="2438399"/>
              <a:ext cx="1676400" cy="1956288"/>
              <a:chOff x="1905000" y="3100754"/>
              <a:chExt cx="1060704" cy="1300322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1905000" y="3100754"/>
                <a:ext cx="1060704" cy="1066800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940499" y="3234630"/>
                <a:ext cx="990600" cy="1166446"/>
              </a:xfrm>
              <a:prstGeom prst="ellipse">
                <a:avLst/>
              </a:prstGeom>
              <a:solidFill>
                <a:srgbClr val="FFFF66">
                  <a:alpha val="4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08043" y="1847850"/>
              <a:ext cx="134408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c</a:t>
              </a:r>
              <a:r>
                <a:rPr lang="id-ID" sz="24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ognitive</a:t>
              </a:r>
              <a:endParaRPr lang="en-US" sz="24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28354" y="4133850"/>
              <a:ext cx="157966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</a:t>
              </a:r>
              <a:r>
                <a:rPr lang="id-ID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sychomotor</a:t>
              </a:r>
              <a:endParaRPr lang="en-US" sz="20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62446" y="4057650"/>
              <a:ext cx="113640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r>
                <a:rPr lang="id-ID" sz="20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ffective</a:t>
              </a:r>
              <a:endParaRPr lang="en-US" sz="20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486400" y="1676400"/>
            <a:ext cx="2714876" cy="2091154"/>
            <a:chOff x="67851" y="1927392"/>
            <a:chExt cx="3503605" cy="2458024"/>
          </a:xfrm>
        </p:grpSpPr>
        <p:grpSp>
          <p:nvGrpSpPr>
            <p:cNvPr id="11" name="Group 5"/>
            <p:cNvGrpSpPr/>
            <p:nvPr/>
          </p:nvGrpSpPr>
          <p:grpSpPr>
            <a:xfrm>
              <a:off x="762000" y="2438397"/>
              <a:ext cx="1676400" cy="1862559"/>
              <a:chOff x="1905000" y="3100754"/>
              <a:chExt cx="1060704" cy="1238022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1905000" y="3100754"/>
                <a:ext cx="1060704" cy="1066800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924943" y="3249514"/>
                <a:ext cx="990600" cy="1089262"/>
              </a:xfrm>
              <a:prstGeom prst="ellipse">
                <a:avLst/>
              </a:prstGeom>
              <a:solidFill>
                <a:srgbClr val="F4EE00">
                  <a:alpha val="49804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854551" y="1927392"/>
              <a:ext cx="1604905" cy="4341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</a:t>
              </a:r>
              <a:r>
                <a:rPr lang="id-ID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nowledge</a:t>
              </a:r>
              <a:endParaRPr lang="en-US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851" y="3987466"/>
              <a:ext cx="788592" cy="3979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S</a:t>
              </a:r>
              <a:r>
                <a:rPr lang="id-ID" sz="16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kills</a:t>
              </a:r>
              <a:endParaRPr lang="en-US" sz="16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27956" y="3897898"/>
              <a:ext cx="1143500" cy="3979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r>
                <a:rPr lang="id-ID" sz="16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ttitude</a:t>
              </a:r>
              <a:endParaRPr lang="en-US" sz="16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3276600" y="2372868"/>
            <a:ext cx="2381250" cy="1322832"/>
            <a:chOff x="2800350" y="2639568"/>
            <a:chExt cx="2381250" cy="1322832"/>
          </a:xfrm>
        </p:grpSpPr>
        <p:sp>
          <p:nvSpPr>
            <p:cNvPr id="24" name="Right Arrow 23"/>
            <p:cNvSpPr/>
            <p:nvPr/>
          </p:nvSpPr>
          <p:spPr>
            <a:xfrm>
              <a:off x="2800350" y="2639568"/>
              <a:ext cx="2381250" cy="1322832"/>
            </a:xfrm>
            <a:prstGeom prst="rightArrow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92690" y="3005435"/>
              <a:ext cx="16888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smtClean="0">
                  <a:ln w="50800"/>
                  <a:solidFill>
                    <a:schemeClr val="bg1"/>
                  </a:solidFill>
                </a:rPr>
                <a:t>behavior</a:t>
              </a:r>
              <a:endParaRPr lang="en-US" sz="3200" b="1">
                <a:ln w="50800"/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474572" y="3886200"/>
            <a:ext cx="24080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smtClean="0">
                <a:ln w="50800"/>
                <a:solidFill>
                  <a:sysClr val="windowText" lastClr="000000"/>
                </a:solidFill>
              </a:rPr>
              <a:t>Kompetensi kerja</a:t>
            </a:r>
            <a:endParaRPr lang="en-US" sz="2400" b="1">
              <a:ln w="50800"/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" y="4138841"/>
            <a:ext cx="36242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 err="1" smtClean="0">
                <a:ln w="50800"/>
                <a:solidFill>
                  <a:sysClr val="windowText" lastClr="000000"/>
                </a:solidFill>
              </a:rPr>
              <a:t>Capaian</a:t>
            </a:r>
            <a:r>
              <a:rPr lang="en-US" sz="2000" b="1" dirty="0" smtClean="0">
                <a:ln w="50800"/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 smtClean="0">
                <a:ln w="50800"/>
                <a:solidFill>
                  <a:sysClr val="windowText" lastClr="000000"/>
                </a:solidFill>
              </a:rPr>
              <a:t>Pembelajaran</a:t>
            </a:r>
            <a:r>
              <a:rPr lang="en-US" sz="2000" b="1" dirty="0" smtClean="0">
                <a:ln w="50800"/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 smtClean="0">
                <a:ln w="50800"/>
                <a:solidFill>
                  <a:sysClr val="windowText" lastClr="000000"/>
                </a:solidFill>
              </a:rPr>
              <a:t>di</a:t>
            </a:r>
            <a:r>
              <a:rPr lang="en-US" sz="2000" b="1" dirty="0" smtClean="0">
                <a:ln w="50800"/>
                <a:solidFill>
                  <a:sysClr val="windowText" lastClr="000000"/>
                </a:solidFill>
              </a:rPr>
              <a:t> level </a:t>
            </a:r>
            <a:r>
              <a:rPr lang="en-US" sz="2000" b="1" dirty="0" err="1" smtClean="0">
                <a:ln w="50800"/>
                <a:solidFill>
                  <a:sysClr val="windowText" lastClr="000000"/>
                </a:solidFill>
              </a:rPr>
              <a:t>ini</a:t>
            </a:r>
            <a:r>
              <a:rPr lang="en-US" sz="2000" b="1" dirty="0" smtClean="0">
                <a:ln w="50800"/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 smtClean="0">
                <a:ln w="50800"/>
                <a:solidFill>
                  <a:sysClr val="windowText" lastClr="000000"/>
                </a:solidFill>
              </a:rPr>
              <a:t>disebut</a:t>
            </a:r>
            <a:r>
              <a:rPr lang="en-US" sz="2000" b="1" dirty="0" smtClean="0">
                <a:ln w="50800"/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 smtClean="0">
                <a:ln w="50800"/>
                <a:solidFill>
                  <a:sysClr val="windowText" lastClr="000000"/>
                </a:solidFill>
              </a:rPr>
              <a:t>Kompetensi</a:t>
            </a:r>
            <a:endParaRPr lang="en-US" sz="2000" b="1" dirty="0" smtClean="0">
              <a:ln w="50800"/>
              <a:solidFill>
                <a:sysClr val="windowText" lastClr="000000"/>
              </a:solidFill>
            </a:endParaRPr>
          </a:p>
        </p:txBody>
      </p:sp>
      <p:grpSp>
        <p:nvGrpSpPr>
          <p:cNvPr id="16" name="Group 53"/>
          <p:cNvGrpSpPr/>
          <p:nvPr/>
        </p:nvGrpSpPr>
        <p:grpSpPr>
          <a:xfrm>
            <a:off x="3257550" y="1066800"/>
            <a:ext cx="1123950" cy="1600200"/>
            <a:chOff x="3924300" y="609600"/>
            <a:chExt cx="1123950" cy="1600200"/>
          </a:xfrm>
        </p:grpSpPr>
        <p:sp>
          <p:nvSpPr>
            <p:cNvPr id="49" name="Oval 48"/>
            <p:cNvSpPr/>
            <p:nvPr/>
          </p:nvSpPr>
          <p:spPr>
            <a:xfrm>
              <a:off x="3924300" y="609600"/>
              <a:ext cx="1066800" cy="1219200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46"/>
            <p:cNvGrpSpPr/>
            <p:nvPr/>
          </p:nvGrpSpPr>
          <p:grpSpPr>
            <a:xfrm>
              <a:off x="3935449" y="838200"/>
              <a:ext cx="1112801" cy="1371600"/>
              <a:chOff x="3173449" y="609600"/>
              <a:chExt cx="1112801" cy="1371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173449" y="609600"/>
                <a:ext cx="111280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mtClean="0">
                    <a:ln w="1143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Kerja praktek</a:t>
                </a:r>
                <a:endParaRPr lang="en-US" sz="2000" b="1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10800000">
                <a:off x="3352800" y="1676400"/>
                <a:ext cx="685800" cy="30480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54"/>
          <p:cNvGrpSpPr/>
          <p:nvPr/>
        </p:nvGrpSpPr>
        <p:grpSpPr>
          <a:xfrm>
            <a:off x="1142976" y="4910435"/>
            <a:ext cx="1763944" cy="1718965"/>
            <a:chOff x="1123950" y="4419600"/>
            <a:chExt cx="1763944" cy="1718965"/>
          </a:xfrm>
        </p:grpSpPr>
        <p:grpSp>
          <p:nvGrpSpPr>
            <p:cNvPr id="27" name="Group 49"/>
            <p:cNvGrpSpPr/>
            <p:nvPr/>
          </p:nvGrpSpPr>
          <p:grpSpPr>
            <a:xfrm>
              <a:off x="1257300" y="4419600"/>
              <a:ext cx="1447800" cy="1718965"/>
              <a:chOff x="5524500" y="4114800"/>
              <a:chExt cx="1447800" cy="171896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24500" y="5372100"/>
                <a:ext cx="1447800" cy="461665"/>
              </a:xfrm>
              <a:prstGeom prst="rect">
                <a:avLst/>
              </a:prstGeom>
              <a:no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dirty="0" smtClean="0">
                    <a:ln w="11430"/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ln w="11430"/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Ijasah</a:t>
                </a:r>
                <a:endParaRPr lang="en-US" sz="2400" b="1" dirty="0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52" name="Striped Right Arrow 51"/>
              <p:cNvSpPr/>
              <p:nvPr/>
            </p:nvSpPr>
            <p:spPr>
              <a:xfrm rot="5400000">
                <a:off x="5662041" y="4224909"/>
                <a:ext cx="1162050" cy="941832"/>
              </a:xfrm>
              <a:prstGeom prst="stripedRightArrow">
                <a:avLst>
                  <a:gd name="adj1" fmla="val 54045"/>
                  <a:gd name="adj2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123950" y="4495800"/>
              <a:ext cx="17639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smtClean="0">
                  <a:ln w="50800"/>
                  <a:solidFill>
                    <a:schemeClr val="bg2">
                      <a:lumMod val="25000"/>
                    </a:schemeClr>
                  </a:solidFill>
                </a:rPr>
                <a:t>Assessment </a:t>
              </a:r>
            </a:p>
            <a:p>
              <a:pPr algn="ctr"/>
              <a:r>
                <a:rPr lang="en-US" sz="2400" b="1" smtClean="0">
                  <a:ln w="50800"/>
                  <a:solidFill>
                    <a:srgbClr val="C00000"/>
                  </a:solidFill>
                </a:rPr>
                <a:t>(Ujian)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086148" y="2677180"/>
            <a:ext cx="12001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 kompetensi </a:t>
            </a:r>
            <a:endParaRPr lang="en-US" sz="1600" b="1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3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6" grpId="0"/>
      <p:bldP spid="37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Oval 3"/>
          <p:cNvSpPr>
            <a:spLocks noChangeArrowheads="1"/>
          </p:cNvSpPr>
          <p:nvPr/>
        </p:nvSpPr>
        <p:spPr bwMode="auto">
          <a:xfrm>
            <a:off x="3036732" y="2433041"/>
            <a:ext cx="3054369" cy="3063434"/>
          </a:xfrm>
          <a:prstGeom prst="ellipse">
            <a:avLst/>
          </a:prstGeom>
          <a:solidFill>
            <a:srgbClr val="F1EFAB"/>
          </a:solidFill>
          <a:ln w="57150">
            <a:solidFill>
              <a:srgbClr val="626130"/>
            </a:solidFill>
            <a:prstDash val="sysDot"/>
            <a:round/>
            <a:headEnd/>
            <a:tailEnd/>
          </a:ln>
        </p:spPr>
        <p:txBody>
          <a:bodyPr wrap="none" lIns="91686" tIns="45843" rIns="91686" bIns="45843" anchor="ctr"/>
          <a:lstStyle/>
          <a:p>
            <a:endParaRPr lang="en-US"/>
          </a:p>
        </p:txBody>
      </p:sp>
      <p:sp>
        <p:nvSpPr>
          <p:cNvPr id="291844" name="WordArt 4"/>
          <p:cNvSpPr>
            <a:spLocks noChangeArrowheads="1" noChangeShapeType="1" noTextEdit="1"/>
          </p:cNvSpPr>
          <p:nvPr/>
        </p:nvSpPr>
        <p:spPr bwMode="auto">
          <a:xfrm>
            <a:off x="2867697" y="3039012"/>
            <a:ext cx="3457111" cy="2875689"/>
          </a:xfrm>
          <a:prstGeom prst="rect">
            <a:avLst/>
          </a:prstGeom>
        </p:spPr>
        <p:txBody>
          <a:bodyPr spcFirstLastPara="1" wrap="none" lIns="86027" tIns="43013" rIns="86027" bIns="43013" fromWordArt="1">
            <a:prstTxWarp prst="textArchDown">
              <a:avLst>
                <a:gd name="adj" fmla="val 2626425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Comic Sans MS"/>
              </a:rPr>
              <a:t>KOMPETENSI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752" y="1295892"/>
            <a:ext cx="2438497" cy="928036"/>
            <a:chOff x="2116" y="768"/>
            <a:chExt cx="1536" cy="585"/>
          </a:xfrm>
        </p:grpSpPr>
        <p:sp>
          <p:nvSpPr>
            <p:cNvPr id="291846" name="Text Box 6"/>
            <p:cNvSpPr txBox="1">
              <a:spLocks noChangeArrowheads="1"/>
            </p:cNvSpPr>
            <p:nvPr/>
          </p:nvSpPr>
          <p:spPr bwMode="auto">
            <a:xfrm>
              <a:off x="2234" y="1073"/>
              <a:ext cx="129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300" dirty="0">
                  <a:solidFill>
                    <a:srgbClr val="484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KOGNITIF</a:t>
              </a:r>
            </a:p>
          </p:txBody>
        </p:sp>
        <p:sp>
          <p:nvSpPr>
            <p:cNvPr id="291847" name="Text Box 7"/>
            <p:cNvSpPr txBox="1">
              <a:spLocks noChangeArrowheads="1"/>
            </p:cNvSpPr>
            <p:nvPr/>
          </p:nvSpPr>
          <p:spPr bwMode="auto">
            <a:xfrm>
              <a:off x="2116" y="768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3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</a:t>
              </a:r>
              <a:r>
                <a:rPr lang="en-US" sz="2300" dirty="0" err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Pengetahuan</a:t>
              </a:r>
              <a:r>
                <a:rPr lang="en-US" sz="23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)</a:t>
              </a:r>
            </a:p>
          </p:txBody>
        </p:sp>
      </p:grp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6019077" y="4644757"/>
            <a:ext cx="2591363" cy="8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86" tIns="45843" rIns="91686" bIns="4584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300" dirty="0">
                <a:solidFill>
                  <a:srgbClr val="484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PSIKOMOTOR</a:t>
            </a:r>
          </a:p>
          <a:p>
            <a:pPr>
              <a:spcBef>
                <a:spcPct val="10000"/>
              </a:spcBef>
              <a:defRPr/>
            </a:pPr>
            <a:r>
              <a:rPr lang="en-US" sz="23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sz="23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ketrampilan</a:t>
            </a:r>
            <a:r>
              <a:rPr lang="en-US" sz="23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457127" y="4644757"/>
            <a:ext cx="2591363" cy="8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86" tIns="45843" rIns="91686" bIns="45843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300" dirty="0">
                <a:solidFill>
                  <a:srgbClr val="484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AFEKTIF</a:t>
            </a:r>
          </a:p>
          <a:p>
            <a:pPr algn="r">
              <a:spcBef>
                <a:spcPct val="10000"/>
              </a:spcBef>
              <a:defRPr/>
            </a:pPr>
            <a:r>
              <a:rPr lang="en-US" sz="23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sz="23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sikap,nilai,minat</a:t>
            </a:r>
            <a:r>
              <a:rPr lang="en-US" sz="23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199886" y="2405566"/>
            <a:ext cx="2744228" cy="2428462"/>
            <a:chOff x="1728" y="1728"/>
            <a:chExt cx="1728" cy="1530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1728" y="1728"/>
              <a:ext cx="1728" cy="1530"/>
              <a:chOff x="1728" y="1728"/>
              <a:chExt cx="1728" cy="1530"/>
            </a:xfrm>
          </p:grpSpPr>
          <p:sp>
            <p:nvSpPr>
              <p:cNvPr id="24590" name="AutoShape 21"/>
              <p:cNvSpPr>
                <a:spLocks noChangeArrowheads="1"/>
              </p:cNvSpPr>
              <p:nvPr/>
            </p:nvSpPr>
            <p:spPr bwMode="auto">
              <a:xfrm>
                <a:off x="1752" y="1759"/>
                <a:ext cx="1675" cy="1463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23"/>
              <p:cNvSpPr>
                <a:spLocks noChangeArrowheads="1"/>
              </p:cNvSpPr>
              <p:nvPr/>
            </p:nvSpPr>
            <p:spPr bwMode="auto">
              <a:xfrm>
                <a:off x="1728" y="3176"/>
                <a:ext cx="84" cy="8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24"/>
              <p:cNvSpPr>
                <a:spLocks noChangeArrowheads="1"/>
              </p:cNvSpPr>
              <p:nvPr/>
            </p:nvSpPr>
            <p:spPr bwMode="auto">
              <a:xfrm>
                <a:off x="3372" y="3166"/>
                <a:ext cx="84" cy="8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25"/>
              <p:cNvSpPr>
                <a:spLocks noChangeArrowheads="1"/>
              </p:cNvSpPr>
              <p:nvPr/>
            </p:nvSpPr>
            <p:spPr bwMode="auto">
              <a:xfrm>
                <a:off x="2545" y="1728"/>
                <a:ext cx="84" cy="8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1862" name="Text Box 22"/>
            <p:cNvSpPr txBox="1">
              <a:spLocks noChangeArrowheads="1"/>
            </p:cNvSpPr>
            <p:nvPr/>
          </p:nvSpPr>
          <p:spPr bwMode="auto">
            <a:xfrm>
              <a:off x="1939" y="2594"/>
              <a:ext cx="133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bg1"/>
                  </a:solidFill>
                  <a:latin typeface="Comic Sans MS" pitchFamily="66" charset="0"/>
                </a:rPr>
                <a:t>KEMAMPUAN </a:t>
              </a:r>
              <a:r>
                <a:rPr lang="en-US" sz="1400" b="1" dirty="0">
                  <a:solidFill>
                    <a:schemeClr val="bg1"/>
                  </a:solidFill>
                  <a:latin typeface="Comic Sans MS" pitchFamily="66" charset="0"/>
                </a:rPr>
                <a:t>(BLOOM)</a:t>
              </a:r>
            </a:p>
          </p:txBody>
        </p:sp>
      </p:grpSp>
      <p:sp>
        <p:nvSpPr>
          <p:cNvPr id="24585" name="Rectangle 38"/>
          <p:cNvSpPr>
            <a:spLocks noChangeArrowheads="1"/>
          </p:cNvSpPr>
          <p:nvPr/>
        </p:nvSpPr>
        <p:spPr bwMode="auto">
          <a:xfrm>
            <a:off x="0" y="85477"/>
            <a:ext cx="9144000" cy="610550"/>
          </a:xfrm>
          <a:prstGeom prst="rect">
            <a:avLst/>
          </a:prstGeom>
          <a:solidFill>
            <a:srgbClr val="626130"/>
          </a:solidFill>
          <a:ln w="9525">
            <a:noFill/>
            <a:miter lim="800000"/>
            <a:headEnd/>
            <a:tailEnd/>
          </a:ln>
        </p:spPr>
        <p:txBody>
          <a:bodyPr wrap="none" lIns="91686" tIns="45843" rIns="91686" bIns="45843" anchor="ctr"/>
          <a:lstStyle/>
          <a:p>
            <a:endParaRPr lang="en-US"/>
          </a:p>
        </p:txBody>
      </p:sp>
      <p:sp>
        <p:nvSpPr>
          <p:cNvPr id="24586" name="Line 39"/>
          <p:cNvSpPr>
            <a:spLocks noChangeShapeType="1"/>
          </p:cNvSpPr>
          <p:nvPr/>
        </p:nvSpPr>
        <p:spPr bwMode="auto">
          <a:xfrm>
            <a:off x="0" y="761661"/>
            <a:ext cx="914400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</p:spPr>
        <p:txBody>
          <a:bodyPr lIns="91686" tIns="45843" rIns="91686" bIns="45843"/>
          <a:lstStyle/>
          <a:p>
            <a:endParaRPr lang="en-US"/>
          </a:p>
        </p:txBody>
      </p:sp>
      <p:sp>
        <p:nvSpPr>
          <p:cNvPr id="291880" name="Text Box 40"/>
          <p:cNvSpPr txBox="1">
            <a:spLocks noChangeArrowheads="1"/>
          </p:cNvSpPr>
          <p:nvPr/>
        </p:nvSpPr>
        <p:spPr bwMode="auto">
          <a:xfrm>
            <a:off x="1999009" y="186217"/>
            <a:ext cx="5104825" cy="4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86" tIns="45843" rIns="91686" bIns="4584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Pengertian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dalam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pendidikan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76200"/>
            <a:ext cx="6881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21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animBg="1"/>
      <p:bldP spid="291844" grpId="0" animBg="1"/>
      <p:bldP spid="291849" grpId="0"/>
      <p:bldP spid="2918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6425" y="990617"/>
            <a:ext cx="7771150" cy="914298"/>
          </a:xfrm>
          <a:effectLst>
            <a:outerShdw dist="35921" dir="2700000" algn="ctr" rotWithShape="0">
              <a:srgbClr val="CCCC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67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simple model of competence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1364" y="2307878"/>
            <a:ext cx="5791249" cy="3141278"/>
            <a:chOff x="1698" y="1381"/>
            <a:chExt cx="3648" cy="1979"/>
          </a:xfrm>
        </p:grpSpPr>
        <p:sp>
          <p:nvSpPr>
            <p:cNvPr id="348164" name="AutoShape 4"/>
            <p:cNvSpPr>
              <a:spLocks noChangeArrowheads="1"/>
            </p:cNvSpPr>
            <p:nvPr/>
          </p:nvSpPr>
          <p:spPr bwMode="auto">
            <a:xfrm rot="10800000">
              <a:off x="1710" y="2976"/>
              <a:ext cx="2139" cy="372"/>
            </a:xfrm>
            <a:custGeom>
              <a:avLst/>
              <a:gdLst>
                <a:gd name="G0" fmla="+- 2110 0 0"/>
                <a:gd name="G1" fmla="+- 21600 0 2110"/>
                <a:gd name="G2" fmla="*/ 2110 1 2"/>
                <a:gd name="G3" fmla="+- 21600 0 G2"/>
                <a:gd name="G4" fmla="+/ 2110 21600 2"/>
                <a:gd name="G5" fmla="+/ G1 0 2"/>
                <a:gd name="G6" fmla="*/ 21600 21600 2110"/>
                <a:gd name="G7" fmla="*/ G6 1 2"/>
                <a:gd name="G8" fmla="+- 21600 0 G7"/>
                <a:gd name="G9" fmla="*/ 21600 1 2"/>
                <a:gd name="G10" fmla="+- 2110 0 G9"/>
                <a:gd name="G11" fmla="?: G10 G8 0"/>
                <a:gd name="G12" fmla="?: G10 G7 21600"/>
                <a:gd name="T0" fmla="*/ 20545 w 21600"/>
                <a:gd name="T1" fmla="*/ 10800 h 21600"/>
                <a:gd name="T2" fmla="*/ 10800 w 21600"/>
                <a:gd name="T3" fmla="*/ 21600 h 21600"/>
                <a:gd name="T4" fmla="*/ 1055 w 21600"/>
                <a:gd name="T5" fmla="*/ 10800 h 21600"/>
                <a:gd name="T6" fmla="*/ 10800 w 21600"/>
                <a:gd name="T7" fmla="*/ 0 h 21600"/>
                <a:gd name="T8" fmla="*/ 2855 w 21600"/>
                <a:gd name="T9" fmla="*/ 2855 h 21600"/>
                <a:gd name="T10" fmla="*/ 18745 w 21600"/>
                <a:gd name="T11" fmla="*/ 187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10" y="21600"/>
                  </a:lnTo>
                  <a:lnTo>
                    <a:pt x="194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9C00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KNOWS</a:t>
              </a:r>
            </a:p>
          </p:txBody>
        </p:sp>
        <p:sp>
          <p:nvSpPr>
            <p:cNvPr id="348165" name="AutoShape 5"/>
            <p:cNvSpPr>
              <a:spLocks noChangeArrowheads="1"/>
            </p:cNvSpPr>
            <p:nvPr/>
          </p:nvSpPr>
          <p:spPr bwMode="auto">
            <a:xfrm rot="10800000">
              <a:off x="1917" y="2544"/>
              <a:ext cx="1728" cy="441"/>
            </a:xfrm>
            <a:custGeom>
              <a:avLst/>
              <a:gdLst>
                <a:gd name="G0" fmla="+- 2612 0 0"/>
                <a:gd name="G1" fmla="+- 21600 0 2612"/>
                <a:gd name="G2" fmla="*/ 2612 1 2"/>
                <a:gd name="G3" fmla="+- 21600 0 G2"/>
                <a:gd name="G4" fmla="+/ 2612 21600 2"/>
                <a:gd name="G5" fmla="+/ G1 0 2"/>
                <a:gd name="G6" fmla="*/ 21600 21600 2612"/>
                <a:gd name="G7" fmla="*/ G6 1 2"/>
                <a:gd name="G8" fmla="+- 21600 0 G7"/>
                <a:gd name="G9" fmla="*/ 21600 1 2"/>
                <a:gd name="G10" fmla="+- 2612 0 G9"/>
                <a:gd name="G11" fmla="?: G10 G8 0"/>
                <a:gd name="G12" fmla="?: G10 G7 21600"/>
                <a:gd name="T0" fmla="*/ 20294 w 21600"/>
                <a:gd name="T1" fmla="*/ 10800 h 21600"/>
                <a:gd name="T2" fmla="*/ 10800 w 21600"/>
                <a:gd name="T3" fmla="*/ 21600 h 21600"/>
                <a:gd name="T4" fmla="*/ 1306 w 21600"/>
                <a:gd name="T5" fmla="*/ 10800 h 21600"/>
                <a:gd name="T6" fmla="*/ 10800 w 21600"/>
                <a:gd name="T7" fmla="*/ 0 h 21600"/>
                <a:gd name="T8" fmla="*/ 3106 w 21600"/>
                <a:gd name="T9" fmla="*/ 3106 h 21600"/>
                <a:gd name="T10" fmla="*/ 18494 w 21600"/>
                <a:gd name="T11" fmla="*/ 1849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612" y="21600"/>
                  </a:lnTo>
                  <a:lnTo>
                    <a:pt x="189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E6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r>
                <a:rPr lang="en-US" b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KNOWS HOW</a:t>
              </a:r>
            </a:p>
          </p:txBody>
        </p:sp>
        <p:sp>
          <p:nvSpPr>
            <p:cNvPr id="348166" name="AutoShape 6"/>
            <p:cNvSpPr>
              <a:spLocks noChangeArrowheads="1"/>
            </p:cNvSpPr>
            <p:nvPr/>
          </p:nvSpPr>
          <p:spPr bwMode="auto">
            <a:xfrm rot="10800000">
              <a:off x="2130" y="2160"/>
              <a:ext cx="1293" cy="444"/>
            </a:xfrm>
            <a:custGeom>
              <a:avLst/>
              <a:gdLst>
                <a:gd name="G0" fmla="+- 3933 0 0"/>
                <a:gd name="G1" fmla="+- 21600 0 3933"/>
                <a:gd name="G2" fmla="*/ 3933 1 2"/>
                <a:gd name="G3" fmla="+- 21600 0 G2"/>
                <a:gd name="G4" fmla="+/ 3933 21600 2"/>
                <a:gd name="G5" fmla="+/ G1 0 2"/>
                <a:gd name="G6" fmla="*/ 21600 21600 3933"/>
                <a:gd name="G7" fmla="*/ G6 1 2"/>
                <a:gd name="G8" fmla="+- 21600 0 G7"/>
                <a:gd name="G9" fmla="*/ 21600 1 2"/>
                <a:gd name="G10" fmla="+- 3933 0 G9"/>
                <a:gd name="G11" fmla="?: G10 G8 0"/>
                <a:gd name="G12" fmla="?: G10 G7 21600"/>
                <a:gd name="T0" fmla="*/ 19633 w 21600"/>
                <a:gd name="T1" fmla="*/ 10800 h 21600"/>
                <a:gd name="T2" fmla="*/ 10800 w 21600"/>
                <a:gd name="T3" fmla="*/ 21600 h 21600"/>
                <a:gd name="T4" fmla="*/ 1967 w 21600"/>
                <a:gd name="T5" fmla="*/ 10800 h 21600"/>
                <a:gd name="T6" fmla="*/ 10800 w 21600"/>
                <a:gd name="T7" fmla="*/ 0 h 21600"/>
                <a:gd name="T8" fmla="*/ 3767 w 21600"/>
                <a:gd name="T9" fmla="*/ 3767 h 21600"/>
                <a:gd name="T10" fmla="*/ 17833 w 21600"/>
                <a:gd name="T11" fmla="*/ 1783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933" y="21600"/>
                  </a:lnTo>
                  <a:lnTo>
                    <a:pt x="176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6F07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en-US" sz="1700" b="1" dirty="0">
                  <a:solidFill>
                    <a:srgbClr val="67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SHOW HOW</a:t>
              </a:r>
            </a:p>
          </p:txBody>
        </p:sp>
        <p:sp>
          <p:nvSpPr>
            <p:cNvPr id="348167" name="AutoShape 7"/>
            <p:cNvSpPr>
              <a:spLocks noChangeArrowheads="1"/>
            </p:cNvSpPr>
            <p:nvPr/>
          </p:nvSpPr>
          <p:spPr bwMode="auto">
            <a:xfrm>
              <a:off x="2397" y="1381"/>
              <a:ext cx="768" cy="759"/>
            </a:xfrm>
            <a:prstGeom prst="triangle">
              <a:avLst>
                <a:gd name="adj" fmla="val 50000"/>
              </a:avLst>
            </a:prstGeom>
            <a:solidFill>
              <a:srgbClr val="FFFF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41402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DOES</a:t>
              </a:r>
            </a:p>
          </p:txBody>
        </p:sp>
        <p:sp>
          <p:nvSpPr>
            <p:cNvPr id="25615" name="Line 8"/>
            <p:cNvSpPr>
              <a:spLocks noChangeShapeType="1"/>
            </p:cNvSpPr>
            <p:nvPr/>
          </p:nvSpPr>
          <p:spPr bwMode="auto">
            <a:xfrm>
              <a:off x="4194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9"/>
            <p:cNvSpPr>
              <a:spLocks noChangeShapeType="1"/>
            </p:cNvSpPr>
            <p:nvPr/>
          </p:nvSpPr>
          <p:spPr bwMode="auto">
            <a:xfrm flipH="1" flipV="1">
              <a:off x="4194" y="1392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0"/>
            <p:cNvSpPr>
              <a:spLocks noChangeShapeType="1"/>
            </p:cNvSpPr>
            <p:nvPr/>
          </p:nvSpPr>
          <p:spPr bwMode="auto">
            <a:xfrm>
              <a:off x="2769" y="1383"/>
              <a:ext cx="1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1"/>
            <p:cNvSpPr>
              <a:spLocks noChangeShapeType="1"/>
            </p:cNvSpPr>
            <p:nvPr/>
          </p:nvSpPr>
          <p:spPr bwMode="auto">
            <a:xfrm>
              <a:off x="3453" y="259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2"/>
            <p:cNvSpPr>
              <a:spLocks noChangeShapeType="1"/>
            </p:cNvSpPr>
            <p:nvPr/>
          </p:nvSpPr>
          <p:spPr bwMode="auto">
            <a:xfrm>
              <a:off x="3897" y="33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Text Box 13"/>
            <p:cNvSpPr txBox="1">
              <a:spLocks noChangeArrowheads="1"/>
            </p:cNvSpPr>
            <p:nvPr/>
          </p:nvSpPr>
          <p:spPr bwMode="auto">
            <a:xfrm>
              <a:off x="4194" y="2841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omic Sans MS" pitchFamily="66" charset="0"/>
                </a:rPr>
                <a:t>COGNITION</a:t>
              </a:r>
            </a:p>
          </p:txBody>
        </p:sp>
        <p:sp>
          <p:nvSpPr>
            <p:cNvPr id="25621" name="Text Box 14"/>
            <p:cNvSpPr txBox="1">
              <a:spLocks noChangeArrowheads="1"/>
            </p:cNvSpPr>
            <p:nvPr/>
          </p:nvSpPr>
          <p:spPr bwMode="auto">
            <a:xfrm>
              <a:off x="4194" y="1881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omic Sans MS" pitchFamily="66" charset="0"/>
                </a:rPr>
                <a:t>BEHAVIOR</a:t>
              </a:r>
            </a:p>
          </p:txBody>
        </p:sp>
        <p:sp>
          <p:nvSpPr>
            <p:cNvPr id="25622" name="AutoShape 15"/>
            <p:cNvSpPr>
              <a:spLocks noChangeArrowheads="1"/>
            </p:cNvSpPr>
            <p:nvPr/>
          </p:nvSpPr>
          <p:spPr bwMode="auto">
            <a:xfrm>
              <a:off x="1698" y="1392"/>
              <a:ext cx="2160" cy="1968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176" name="AutoShape 16"/>
          <p:cNvSpPr>
            <a:spLocks noChangeArrowheads="1"/>
          </p:cNvSpPr>
          <p:nvPr/>
        </p:nvSpPr>
        <p:spPr bwMode="auto">
          <a:xfrm rot="16200000">
            <a:off x="358157" y="3376165"/>
            <a:ext cx="3122962" cy="943650"/>
          </a:xfrm>
          <a:prstGeom prst="rightArrow">
            <a:avLst>
              <a:gd name="adj1" fmla="val 60611"/>
              <a:gd name="adj2" fmla="val 51860"/>
            </a:avLst>
          </a:prstGeom>
          <a:solidFill>
            <a:srgbClr val="F1EFAB"/>
          </a:solidFill>
          <a:ln w="9525">
            <a:solidFill>
              <a:srgbClr val="D5D37F"/>
            </a:solidFill>
            <a:miter lim="800000"/>
            <a:headEnd/>
            <a:tailEnd/>
          </a:ln>
          <a:effectLst/>
        </p:spPr>
        <p:txBody>
          <a:bodyPr wrap="none" lIns="86016" tIns="43009" rIns="86016" bIns="43009" anchor="ctr"/>
          <a:lstStyle/>
          <a:p>
            <a:pPr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Profesional authenticity</a:t>
            </a:r>
          </a:p>
        </p:txBody>
      </p:sp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2285633" y="5670481"/>
            <a:ext cx="4115608" cy="68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16" tIns="43009" rIns="86016" bIns="4300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dirty="0"/>
              <a:t>Miller GE. The assessment of clinical skills/ competence/ performance. Academic Medicine (Supplement) 1990; 65 : 563.57.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0" y="85478"/>
            <a:ext cx="9144000" cy="676184"/>
            <a:chOff x="0" y="54"/>
            <a:chExt cx="5760" cy="426"/>
          </a:xfrm>
        </p:grpSpPr>
        <p:sp>
          <p:nvSpPr>
            <p:cNvPr id="25609" name="Rectangle 21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rgbClr val="6B6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22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183" name="Text Box 23"/>
          <p:cNvSpPr txBox="1">
            <a:spLocks noChangeArrowheads="1"/>
          </p:cNvSpPr>
          <p:nvPr/>
        </p:nvSpPr>
        <p:spPr bwMode="auto">
          <a:xfrm>
            <a:off x="1665352" y="186218"/>
            <a:ext cx="5791249" cy="3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016" tIns="43009" rIns="86016" bIns="4300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Sebuah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Model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Kompetensi-bidang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kedokteran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269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/>
              <a:t>Islam normatif VS Islam historis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id-ID" b="1" smtClean="0"/>
              <a:t>Secara normatif: Nabi Muhammad SAW diutus sbg rahmat bg alam semesta; Rasul diutus utk menyempurnakan akhlak; sebaik baik manusia yg bermanfaat bg manusia lain; umat Islam adalah umat terbaik.</a:t>
            </a:r>
          </a:p>
          <a:p>
            <a:pPr>
              <a:buFont typeface="Arial" charset="0"/>
              <a:buNone/>
            </a:pPr>
            <a:r>
              <a:rPr lang="id-ID" b="1" smtClean="0"/>
              <a:t>Tetapi scr historis/empiris: umat Islam selama berabat-abat hidupnya terbelakang, tdk merdeka, terdhalimi, tdk adil, penuh korupsi, dsb.</a:t>
            </a:r>
            <a:r>
              <a:rPr lang="id-ID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0" y="0"/>
            <a:ext cx="9144000" cy="704487"/>
            <a:chOff x="0" y="54"/>
            <a:chExt cx="5760" cy="426"/>
          </a:xfrm>
        </p:grpSpPr>
        <p:sp>
          <p:nvSpPr>
            <p:cNvPr id="28745" name="Rectangle 71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rgbClr val="4F4E2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46" name="Line 72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0301" name="Text Box 77"/>
          <p:cNvSpPr txBox="1">
            <a:spLocks noChangeArrowheads="1"/>
          </p:cNvSpPr>
          <p:nvPr/>
        </p:nvSpPr>
        <p:spPr bwMode="auto">
          <a:xfrm>
            <a:off x="919164" y="94264"/>
            <a:ext cx="7310437" cy="41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 Dari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profil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lulusan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perumusan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80352" name="Group 128"/>
          <p:cNvGraphicFramePr>
            <a:graphicFrameLocks noGrp="1"/>
          </p:cNvGraphicFramePr>
          <p:nvPr/>
        </p:nvGraphicFramePr>
        <p:xfrm>
          <a:off x="0" y="685798"/>
          <a:ext cx="9221427" cy="6210705"/>
        </p:xfrm>
        <a:graphic>
          <a:graphicData uri="http://schemas.openxmlformats.org/drawingml/2006/table">
            <a:tbl>
              <a:tblPr/>
              <a:tblGrid>
                <a:gridCol w="610914"/>
                <a:gridCol w="1596259"/>
                <a:gridCol w="3203027"/>
                <a:gridCol w="1676400"/>
                <a:gridCol w="2134827"/>
              </a:tblGrid>
              <a:tr h="910959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CONTOH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PROFIL LULUSAN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SARJANA SENI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PENCIRI                 PROGRAM STUDI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75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PENCIRI                   LEMBAGA/ INSTITUSI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75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PENCIRI NASIONAL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753A"/>
                    </a:solidFill>
                  </a:tcPr>
                </a:tc>
              </a:tr>
              <a:tr h="86143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KOMPETENSI             UTAMA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76753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KOMPETENSI KHUSUS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KOMPETENSI UMUM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C4"/>
                    </a:solidFill>
                  </a:tcPr>
                </a:tc>
              </a:tr>
              <a:tr h="39505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Pencipta seni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C4"/>
                    </a:solidFill>
                  </a:tcPr>
                </a:tc>
                <a:tc rowSpan="9">
                  <a:txBody>
                    <a:bodyPr/>
                    <a:lstStyle/>
                    <a:p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9F"/>
                    </a:solidFill>
                  </a:tcPr>
                </a:tc>
              </a:tr>
              <a:tr h="395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96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492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Pengkaji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3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876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Pengelola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8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492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Pendidik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seni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764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Group 128"/>
          <p:cNvGraphicFramePr>
            <a:graphicFrameLocks noGrp="1"/>
          </p:cNvGraphicFramePr>
          <p:nvPr/>
        </p:nvGraphicFramePr>
        <p:xfrm>
          <a:off x="2327275" y="2439556"/>
          <a:ext cx="3006725" cy="4480560"/>
        </p:xfrm>
        <a:graphic>
          <a:graphicData uri="http://schemas.openxmlformats.org/drawingml/2006/table">
            <a:tbl>
              <a:tblPr/>
              <a:tblGrid>
                <a:gridCol w="3006725"/>
              </a:tblGrid>
              <a:tr h="55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Mampu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mengksplorasi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secarakreatif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323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Memiliki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sikap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nasionalisme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323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Religius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55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Mengidetifikasi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menyelesaikan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masalah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seni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55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Menguasai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berbagai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pendekatan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55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Memiliki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pengetahuan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menejemen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323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berjiwa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kepemimpinan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55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Melestarikan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mengembangkan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IPTEKS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55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Memiliki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tanggung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jawab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latin typeface="Comic Sans MS" pitchFamily="66" charset="0"/>
                        </a:rPr>
                        <a:t>keilmuan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334000" y="2590800"/>
            <a:ext cx="1752600" cy="2554535"/>
          </a:xfrm>
          <a:prstGeom prst="rect">
            <a:avLst/>
          </a:prstGeom>
          <a:noFill/>
          <a:effectLst/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en-US" sz="20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KOMPETENSI APA </a:t>
            </a:r>
          </a:p>
          <a:p>
            <a:pPr algn="ctr">
              <a:defRPr/>
            </a:pPr>
            <a:r>
              <a:rPr lang="en-US" sz="20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YANG MENJADI CIRI</a:t>
            </a:r>
          </a:p>
          <a:p>
            <a:pPr algn="ctr">
              <a:defRPr/>
            </a:pPr>
            <a:r>
              <a:rPr lang="en-US" sz="2000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SARJANA</a:t>
            </a:r>
            <a:endParaRPr lang="en-US" sz="2000" b="1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20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PERGURUAN TINGGI </a:t>
            </a:r>
          </a:p>
          <a:p>
            <a:pPr algn="ctr">
              <a:defRPr/>
            </a:pPr>
            <a:r>
              <a:rPr lang="en-US" sz="20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INI </a:t>
            </a:r>
            <a:r>
              <a:rPr lang="en-US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28744" name="Text Box 80"/>
          <p:cNvSpPr txBox="1">
            <a:spLocks noChangeArrowheads="1"/>
          </p:cNvSpPr>
          <p:nvPr/>
        </p:nvSpPr>
        <p:spPr bwMode="auto">
          <a:xfrm>
            <a:off x="7272338" y="6525601"/>
            <a:ext cx="1752600" cy="2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000" b="1"/>
              <a:t>Tim DIKTI 2011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6600" y="2411383"/>
            <a:ext cx="2057400" cy="2862312"/>
          </a:xfrm>
          <a:prstGeom prst="rect">
            <a:avLst/>
          </a:prstGeom>
          <a:noFill/>
          <a:effectLst/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LIMA MATA KULIAH WAJIB NASIONAL (PP 17/2010)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err="1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Pendidikan</a:t>
            </a:r>
            <a:r>
              <a:rPr lang="en-US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agama (2)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err="1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Kewarganegaraan</a:t>
            </a:r>
            <a:r>
              <a:rPr lang="en-US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(2)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err="1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Pancasila</a:t>
            </a:r>
            <a:r>
              <a:rPr lang="en-US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(2)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err="1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Bahasa</a:t>
            </a:r>
            <a:r>
              <a:rPr lang="en-US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Indonesia (2)</a:t>
            </a:r>
          </a:p>
        </p:txBody>
      </p:sp>
    </p:spTree>
    <p:extLst>
      <p:ext uri="{BB962C8B-B14F-4D97-AF65-F5344CB8AC3E}">
        <p14:creationId xmlns="" xmlns:p14="http://schemas.microsoft.com/office/powerpoint/2010/main" val="15210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7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9434165"/>
              </p:ext>
            </p:extLst>
          </p:nvPr>
        </p:nvGraphicFramePr>
        <p:xfrm>
          <a:off x="221481" y="1100914"/>
          <a:ext cx="8755541" cy="5299886"/>
        </p:xfrm>
        <a:graphic>
          <a:graphicData uri="http://schemas.openxmlformats.org/drawingml/2006/table">
            <a:tbl>
              <a:tblPr/>
              <a:tblGrid>
                <a:gridCol w="554442"/>
                <a:gridCol w="1878675"/>
                <a:gridCol w="3657600"/>
                <a:gridCol w="2664824"/>
              </a:tblGrid>
              <a:tr h="869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PROFIL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LULUSAN S1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CAPAIAN PEMBELAJARAN MINIMUM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CAPAIAN PEMBELAJARAN TAMBAHAN SESUAI VISI-MISI PT SENDIRI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09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Manajer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Administrator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Mampu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mengelola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bagian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industri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pertanian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berdasarkan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prinsip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manajemen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C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D6"/>
                    </a:solidFill>
                  </a:tcPr>
                </a:tc>
              </a:tr>
              <a:tr h="330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Memiliki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leadership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91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Peneliti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Mampu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melakukan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penelitian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sesuai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kaidah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keilmuan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mampu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mengkomunikasikan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hasilnya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B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D6"/>
                    </a:solidFill>
                  </a:tcPr>
                </a:tc>
              </a:tr>
              <a:tr h="548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Memiliki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kepekaan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terhadap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masalah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pertanian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43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A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Pendidik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Menguasai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prinsip-prinsip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29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B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Memiliki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kemampuan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untuk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belajar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sepanjang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hayat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29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B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Mampu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berkomunikasi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dalam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forum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ilmiah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bidang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pertanian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Penyuluh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Mampu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merencanakn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melaksanakan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program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penyuluhan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bidang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pertanian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8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228600" y="191869"/>
            <a:ext cx="8684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RUMUSAN CAPAIAN PEMBELAJARAN PERLU DIKAJI                               LEVEL DAN </a:t>
            </a:r>
            <a:r>
              <a:rPr lang="en-US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KELENGKAPAN </a:t>
            </a:r>
            <a:r>
              <a:rPr lang="en-US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DESKRIPSI TERHADAP </a:t>
            </a:r>
            <a:r>
              <a:rPr lang="en-US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KKNI</a:t>
            </a:r>
            <a:endParaRPr lang="en-US" sz="16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629400" y="3276600"/>
            <a:ext cx="2133600" cy="1524000"/>
          </a:xfrm>
          <a:prstGeom prst="wedgeRectCallout">
            <a:avLst>
              <a:gd name="adj1" fmla="val -75943"/>
              <a:gd name="adj2" fmla="val -55893"/>
            </a:avLst>
          </a:prstGeom>
          <a:solidFill>
            <a:srgbClr val="FFC819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Dikaji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apakah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kemampuan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lulusannya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sudah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setara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level 6 KKNI (S1)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07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3513189"/>
              </p:ext>
            </p:extLst>
          </p:nvPr>
        </p:nvGraphicFramePr>
        <p:xfrm>
          <a:off x="0" y="47622"/>
          <a:ext cx="9163050" cy="652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81525"/>
                <a:gridCol w="4581525"/>
              </a:tblGrid>
              <a:tr h="1019178">
                <a:tc>
                  <a:txBody>
                    <a:bodyPr/>
                    <a:lstStyle/>
                    <a:p>
                      <a:r>
                        <a:rPr lang="en-US" dirty="0" smtClean="0"/>
                        <a:t>CAPAIAN</a:t>
                      </a:r>
                      <a:r>
                        <a:rPr lang="en-US" baseline="0" dirty="0" smtClean="0"/>
                        <a:t> PEMBELAJARAN SARJANA AKADEMIK S1 (MENURUT PERMENDIKBUD SNPT)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CAPAIAN</a:t>
                      </a:r>
                      <a:r>
                        <a:rPr lang="en-US" baseline="0" dirty="0" smtClean="0"/>
                        <a:t> PEMBELAJARAN KHUSUS (DITETAPKAN OLEH ASOSIASI PROGRAM STUDI)</a:t>
                      </a:r>
                      <a:endParaRPr lang="en-US" dirty="0"/>
                    </a:p>
                  </a:txBody>
                  <a:tcPr/>
                </a:tc>
              </a:tr>
              <a:tr h="1591715">
                <a:tc>
                  <a:txBody>
                    <a:bodyPr/>
                    <a:lstStyle/>
                    <a:p>
                      <a:pPr lvl="0"/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menerapkan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dan/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keahliannya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penalaran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logis,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kritis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sistematis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dan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inovatif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2000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26352">
                <a:tc>
                  <a:txBody>
                    <a:bodyPr/>
                    <a:lstStyle/>
                    <a:p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mengkaji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pengetahuan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keahliannya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kaidah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keilmuan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menghasilkan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desain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beserta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deskripsinya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kaidah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rancangan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baku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yang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disusun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skripsi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tugas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91715">
                <a:tc>
                  <a:txBody>
                    <a:bodyPr/>
                    <a:lstStyle/>
                    <a:p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mempublikasikan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tugas 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desain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yang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memenuhi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syarat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tata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tulis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dan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diakses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50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6551066"/>
              </p:ext>
            </p:extLst>
          </p:nvPr>
        </p:nvGraphicFramePr>
        <p:xfrm>
          <a:off x="-19050" y="-28577"/>
          <a:ext cx="9163050" cy="6886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81525"/>
                <a:gridCol w="4581525"/>
              </a:tblGrid>
              <a:tr h="1346458">
                <a:tc>
                  <a:txBody>
                    <a:bodyPr/>
                    <a:lstStyle/>
                    <a:p>
                      <a:r>
                        <a:rPr lang="en-US" dirty="0" smtClean="0"/>
                        <a:t>CAPAIAN</a:t>
                      </a:r>
                      <a:r>
                        <a:rPr lang="en-US" baseline="0" dirty="0" smtClean="0"/>
                        <a:t> PEMBELAJARAN SARJANA AKADEMIK S1 (MENURUT PERMENDIKBUD SNPT)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CAPAIAN</a:t>
                      </a:r>
                      <a:r>
                        <a:rPr lang="en-US" baseline="0" dirty="0" smtClean="0"/>
                        <a:t> PEMBELAJARAN KHUSUS (DITETAPKAN OLEH ASOSIASI PROGRAM STUDI)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750396">
                <a:tc>
                  <a:txBody>
                    <a:bodyPr/>
                    <a:lstStyle/>
                    <a:p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menyusun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id-ID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mengkomunikasikan ide dan informasi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keilmuannya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secara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efektif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berbagai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 kepada masyarakat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50396">
                <a:tc>
                  <a:txBody>
                    <a:bodyPr/>
                    <a:lstStyle/>
                    <a:p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keputusan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secara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tepat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menjadi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tanggungjawabnya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2868">
                <a:tc>
                  <a:txBody>
                    <a:bodyPr/>
                    <a:lstStyle/>
                    <a:p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mengelola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pembelajaran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sendiri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6458">
                <a:tc>
                  <a:txBody>
                    <a:bodyPr/>
                    <a:lstStyle/>
                    <a:p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mengembangkan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memelihara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jaringan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pembimbing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kolega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sejawat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lembaganya</a:t>
                      </a:r>
                      <a:r>
                        <a:rPr lang="es-E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519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0212750"/>
              </p:ext>
            </p:extLst>
          </p:nvPr>
        </p:nvGraphicFramePr>
        <p:xfrm>
          <a:off x="7022186" y="696433"/>
          <a:ext cx="1893214" cy="418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214"/>
              </a:tblGrid>
              <a:tr h="12934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(4)</a:t>
                      </a:r>
                    </a:p>
                    <a:p>
                      <a:pPr algn="ctr"/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PENILAIAN/ASSES.     </a:t>
                      </a:r>
                    </a:p>
                    <a:p>
                      <a:pPr algn="ctr"/>
                      <a:r>
                        <a:rPr lang="en-US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tingkat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ketercapaian</a:t>
                      </a:r>
                      <a:endParaRPr lang="en-US" sz="16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BDB16B"/>
                    </a:solidFill>
                  </a:tcPr>
                </a:tc>
              </a:tr>
              <a:tr h="2886871">
                <a:tc>
                  <a:txBody>
                    <a:bodyPr/>
                    <a:lstStyle/>
                    <a:p>
                      <a:pPr marL="169863" indent="-1698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solidFill>
                      <a:srgbClr val="FBFA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1026941"/>
              </p:ext>
            </p:extLst>
          </p:nvPr>
        </p:nvGraphicFramePr>
        <p:xfrm>
          <a:off x="304800" y="702894"/>
          <a:ext cx="2514600" cy="559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12934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(1)</a:t>
                      </a:r>
                    </a:p>
                    <a:p>
                      <a:pPr algn="ctr"/>
                      <a:r>
                        <a:rPr lang="en-US" sz="1600" dirty="0" smtClean="0"/>
                        <a:t>CAPAIAN PEMBELAJARAN</a:t>
                      </a:r>
                    </a:p>
                    <a:p>
                      <a:pPr algn="ctr"/>
                      <a:r>
                        <a:rPr lang="en-US" sz="1600" i="1" dirty="0" smtClean="0"/>
                        <a:t>(Learning</a:t>
                      </a:r>
                      <a:r>
                        <a:rPr lang="en-US" sz="1600" i="1" baseline="0" dirty="0" smtClean="0"/>
                        <a:t> outcomes)</a:t>
                      </a:r>
                    </a:p>
                    <a:p>
                      <a:pPr algn="ctr"/>
                      <a:r>
                        <a:rPr lang="en-US" sz="1600" i="0" baseline="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sz="1600" i="0" baseline="0" dirty="0" err="1" smtClean="0">
                          <a:solidFill>
                            <a:srgbClr val="FFFF00"/>
                          </a:solidFill>
                        </a:rPr>
                        <a:t>Kompetensi</a:t>
                      </a:r>
                      <a:r>
                        <a:rPr lang="en-US" sz="1600" i="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600" i="0" baseline="0" dirty="0" err="1" smtClean="0">
                          <a:solidFill>
                            <a:srgbClr val="FFFF00"/>
                          </a:solidFill>
                        </a:rPr>
                        <a:t>Lulusan</a:t>
                      </a:r>
                      <a:r>
                        <a:rPr lang="en-US" sz="1600" i="0" baseline="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US" sz="16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296678">
                <a:tc>
                  <a:txBody>
                    <a:bodyPr/>
                    <a:lstStyle/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3F0B7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65049" y="147935"/>
            <a:ext cx="68395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 err="1" smtClean="0">
                <a:ln w="50800"/>
                <a:solidFill>
                  <a:srgbClr val="FFC000"/>
                </a:solidFill>
                <a:latin typeface="Arial Black" pitchFamily="34" charset="0"/>
              </a:rPr>
              <a:t>Deskripsi</a:t>
            </a:r>
            <a:r>
              <a:rPr lang="en-US" sz="2400" dirty="0" smtClean="0">
                <a:ln w="50800"/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ln w="50800"/>
                <a:solidFill>
                  <a:srgbClr val="FFC000"/>
                </a:solidFill>
                <a:latin typeface="Arial Black" pitchFamily="34" charset="0"/>
              </a:rPr>
              <a:t>kurikulum</a:t>
            </a:r>
            <a:r>
              <a:rPr lang="en-US" sz="2400" dirty="0" smtClean="0">
                <a:ln w="50800"/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ln w="50800"/>
                <a:solidFill>
                  <a:srgbClr val="FFC000"/>
                </a:solidFill>
                <a:latin typeface="Arial Black" pitchFamily="34" charset="0"/>
              </a:rPr>
              <a:t>sebagai</a:t>
            </a:r>
            <a:r>
              <a:rPr lang="en-US" sz="2400" dirty="0" smtClean="0">
                <a:ln w="50800"/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ln w="50800"/>
                <a:solidFill>
                  <a:srgbClr val="FFC000"/>
                </a:solidFill>
                <a:latin typeface="Arial Black" pitchFamily="34" charset="0"/>
              </a:rPr>
              <a:t>rancangan</a:t>
            </a:r>
            <a:endParaRPr lang="en-US" sz="2400" dirty="0">
              <a:ln w="50800"/>
              <a:solidFill>
                <a:srgbClr val="FFC000"/>
              </a:solidFill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567989"/>
              </p:ext>
            </p:extLst>
          </p:nvPr>
        </p:nvGraphicFramePr>
        <p:xfrm>
          <a:off x="2895600" y="698337"/>
          <a:ext cx="2133600" cy="525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</a:tblGrid>
              <a:tr h="12934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(2)</a:t>
                      </a:r>
                    </a:p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BAHAN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KAJIAN/</a:t>
                      </a:r>
                    </a:p>
                    <a:p>
                      <a:pPr algn="ctr"/>
                      <a:r>
                        <a:rPr lang="en-US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materi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ajar yang  </a:t>
                      </a:r>
                    </a:p>
                    <a:p>
                      <a:pPr algn="ctr"/>
                      <a:r>
                        <a:rPr lang="en-US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harus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dikuasai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56D43"/>
                    </a:solidFill>
                  </a:tcPr>
                </a:tc>
              </a:tr>
              <a:tr h="3962400">
                <a:tc>
                  <a:txBody>
                    <a:bodyPr/>
                    <a:lstStyle/>
                    <a:p>
                      <a:pPr marL="233363" indent="-2333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solidFill>
                      <a:srgbClr val="F6F4C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1745842"/>
              </p:ext>
            </p:extLst>
          </p:nvPr>
        </p:nvGraphicFramePr>
        <p:xfrm>
          <a:off x="5075270" y="698337"/>
          <a:ext cx="1905000" cy="478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12934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(3)</a:t>
                      </a:r>
                    </a:p>
                    <a:p>
                      <a:pPr algn="ctr"/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DICAPAI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LEWAT      </a:t>
                      </a:r>
                    </a:p>
                    <a:p>
                      <a:pPr algn="ctr"/>
                      <a:r>
                        <a:rPr lang="en-US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strategi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pembelajaran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F9453"/>
                    </a:solidFill>
                  </a:tcPr>
                </a:tc>
              </a:tr>
              <a:tr h="3494567">
                <a:tc>
                  <a:txBody>
                    <a:bodyPr/>
                    <a:lstStyle/>
                    <a:p>
                      <a:pPr marL="169863" indent="-1698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solidFill>
                      <a:srgbClr val="F9F7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0684236"/>
              </p:ext>
            </p:extLst>
          </p:nvPr>
        </p:nvGraphicFramePr>
        <p:xfrm>
          <a:off x="7022186" y="2008667"/>
          <a:ext cx="1893214" cy="2868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214"/>
              </a:tblGrid>
              <a:tr h="2868133">
                <a:tc>
                  <a:txBody>
                    <a:bodyPr/>
                    <a:lstStyle/>
                    <a:p>
                      <a:pPr marL="169863" indent="-1698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Penilaian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proses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sama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pentingnya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dengan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penilaian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produk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hasil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belajar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pPr marL="169863" indent="-1698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Penggunaan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instrumen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rubrik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dan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porto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folio  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FA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9277905"/>
              </p:ext>
            </p:extLst>
          </p:nvPr>
        </p:nvGraphicFramePr>
        <p:xfrm>
          <a:off x="302170" y="2036134"/>
          <a:ext cx="2517230" cy="451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30"/>
              </a:tblGrid>
              <a:tr h="4517066">
                <a:tc>
                  <a:txBody>
                    <a:bodyPr/>
                    <a:lstStyle/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Sesuai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deskripsi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KKNI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baik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kelengkapan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unsur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deskripsinya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maupun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level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kualifikasinya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Merupakan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hasil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kesepakatan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prodi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sejenis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Tetapi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etiap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Prodi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tetap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bisa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menambah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kemampuan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lulusannya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sesuai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visi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misi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PT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nya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</a:rPr>
                        <a:t>masing-masing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3F0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7909870"/>
              </p:ext>
            </p:extLst>
          </p:nvPr>
        </p:nvGraphicFramePr>
        <p:xfrm>
          <a:off x="2895600" y="2027076"/>
          <a:ext cx="2140361" cy="406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361"/>
              </a:tblGrid>
              <a:tr h="4068924">
                <a:tc>
                  <a:txBody>
                    <a:bodyPr/>
                    <a:lstStyle/>
                    <a:p>
                      <a:pPr marL="233363" indent="-2333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Sesuai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dengan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rumpun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ilmunya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33363" algn="l"/>
                        </a:tabLst>
                        <a:defRPr/>
                      </a:pP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Dipilih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yang 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diperlukan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C00000"/>
                          </a:solidFill>
                        </a:rPr>
                        <a:t>untuk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memenuhi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capaian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pembelajaran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tersebut</a:t>
                      </a:r>
                      <a:endParaRPr lang="en-US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33363" indent="-2333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  <a:tabLst>
                          <a:tab pos="233363" algn="l"/>
                        </a:tabLst>
                      </a:pP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Berdasarkan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bidang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keilmuan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akan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dikembangkan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  <a:p>
                      <a:pPr marL="233363" indent="-2333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Ditambah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dengan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keilmuan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dibutuhkan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lulusan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untuk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masa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C00000"/>
                          </a:solidFill>
                        </a:rPr>
                        <a:t>depan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C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4582534"/>
              </p:ext>
            </p:extLst>
          </p:nvPr>
        </p:nvGraphicFramePr>
        <p:xfrm>
          <a:off x="5075270" y="2021204"/>
          <a:ext cx="1905000" cy="3541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3541396">
                <a:tc>
                  <a:txBody>
                    <a:bodyPr/>
                    <a:lstStyle/>
                    <a:p>
                      <a:pPr marL="169863" indent="-1698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Dipilih</a:t>
                      </a: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berdasarkan</a:t>
                      </a: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capaian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pembelajaran</a:t>
                      </a: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yang 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diharapkan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69863" indent="-169863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Dengan</a:t>
                      </a: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pertimbangan</a:t>
                      </a: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3 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aspek</a:t>
                      </a: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ahasiswa</a:t>
                      </a: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sarana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-media, </a:t>
                      </a:r>
                      <a:r>
                        <a:rPr lang="en-US" sz="16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dan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macam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bahan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kajian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9F7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25951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err="1" smtClean="0"/>
              <a:t>Paragraf</a:t>
            </a:r>
            <a:r>
              <a:rPr lang="en-US" sz="2000" b="1" dirty="0" smtClean="0"/>
              <a:t> 2  UUPT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2012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RUMPUN ILMU PENGETAHUAN DAN TEKNOLOGI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2"/>
          </a:solidFill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400" b="1" dirty="0" err="1" smtClean="0"/>
              <a:t>Pasal</a:t>
            </a:r>
            <a:r>
              <a:rPr lang="en-US" sz="2400" b="1" dirty="0" smtClean="0"/>
              <a:t> 10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arenR"/>
            </a:pPr>
            <a:r>
              <a:rPr lang="en-US" dirty="0" err="1" smtClean="0"/>
              <a:t>Rumpun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, </a:t>
            </a:r>
            <a:r>
              <a:rPr lang="en-US" dirty="0" err="1" smtClean="0"/>
              <a:t>cabang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ranting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arenR"/>
            </a:pPr>
            <a:r>
              <a:rPr lang="en-US" b="1" dirty="0" err="1" smtClean="0"/>
              <a:t>Rumpun</a:t>
            </a:r>
            <a:r>
              <a:rPr lang="en-US" b="1" dirty="0" smtClean="0"/>
              <a:t> </a:t>
            </a:r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Pengetahuan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:</a:t>
            </a:r>
            <a:endParaRPr lang="en-US" dirty="0" smtClean="0"/>
          </a:p>
          <a:p>
            <a:pPr marL="1658938" lvl="1" indent="-514350">
              <a:buFont typeface="+mj-lt"/>
              <a:buAutoNum type="alphaLcPeriod"/>
            </a:pPr>
            <a:r>
              <a:rPr lang="en-US" b="1" dirty="0" err="1" smtClean="0">
                <a:solidFill>
                  <a:srgbClr val="C00000"/>
                </a:solidFill>
              </a:rPr>
              <a:t>rumpun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ilmu</a:t>
            </a:r>
            <a:r>
              <a:rPr lang="en-US" b="1" dirty="0" smtClean="0">
                <a:solidFill>
                  <a:srgbClr val="C00000"/>
                </a:solidFill>
              </a:rPr>
              <a:t> agama</a:t>
            </a:r>
          </a:p>
          <a:p>
            <a:pPr marL="1658938" lvl="1" indent="-514350">
              <a:buFont typeface="+mj-lt"/>
              <a:buAutoNum type="alphaLcPeriod"/>
            </a:pPr>
            <a:r>
              <a:rPr lang="en-US" b="1" dirty="0" err="1" smtClean="0">
                <a:solidFill>
                  <a:srgbClr val="C00000"/>
                </a:solidFill>
              </a:rPr>
              <a:t>rumpun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ilmu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humaniora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1658938" lvl="1" indent="-514350">
              <a:buFont typeface="+mj-lt"/>
              <a:buAutoNum type="alphaLcPeriod"/>
            </a:pPr>
            <a:r>
              <a:rPr lang="en-US" b="1" dirty="0" err="1" smtClean="0">
                <a:solidFill>
                  <a:srgbClr val="C00000"/>
                </a:solidFill>
              </a:rPr>
              <a:t>rumpun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ilmu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sosial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1658938" lvl="1" indent="-514350">
              <a:buFont typeface="+mj-lt"/>
              <a:buAutoNum type="alphaLcPeriod"/>
            </a:pPr>
            <a:r>
              <a:rPr lang="en-US" b="1" dirty="0" err="1" smtClean="0">
                <a:solidFill>
                  <a:srgbClr val="C00000"/>
                </a:solidFill>
              </a:rPr>
              <a:t>rumpun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ilmu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alam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1658938" lvl="1" indent="-514350">
              <a:buFont typeface="+mj-lt"/>
              <a:buAutoNum type="alphaLcPeriod"/>
            </a:pPr>
            <a:r>
              <a:rPr lang="en-US" b="1" dirty="0" err="1" smtClean="0">
                <a:solidFill>
                  <a:srgbClr val="C00000"/>
                </a:solidFill>
              </a:rPr>
              <a:t>rumpun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ilmu</a:t>
            </a:r>
            <a:r>
              <a:rPr lang="en-US" b="1" dirty="0" smtClean="0">
                <a:solidFill>
                  <a:srgbClr val="C00000"/>
                </a:solidFill>
              </a:rPr>
              <a:t> formal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1658938" lvl="1" indent="-514350">
              <a:buFont typeface="+mj-lt"/>
              <a:buAutoNum type="alphaLcPeriod"/>
            </a:pPr>
            <a:r>
              <a:rPr lang="en-US" b="1" dirty="0" err="1" smtClean="0">
                <a:solidFill>
                  <a:srgbClr val="C00000"/>
                </a:solidFill>
              </a:rPr>
              <a:t>rumpun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ilmu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terapan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71500" indent="-514350">
              <a:buFont typeface="+mj-lt"/>
              <a:buAutoNum type="arabicParenR"/>
            </a:pPr>
            <a:r>
              <a:rPr lang="en-US" dirty="0" err="1" smtClean="0"/>
              <a:t>Rumpun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cabang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dan</a:t>
            </a:r>
            <a:r>
              <a:rPr lang="en-US" b="1" dirty="0" smtClean="0">
                <a:solidFill>
                  <a:srgbClr val="C00000"/>
                </a:solidFill>
              </a:rPr>
              <a:t> ranting </a:t>
            </a:r>
            <a:r>
              <a:rPr lang="en-US" b="1" dirty="0" err="1" smtClean="0">
                <a:solidFill>
                  <a:srgbClr val="C00000"/>
                </a:solidFill>
              </a:rPr>
              <a:t>ilmu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pokok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bahasan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1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8899" y="1247000"/>
            <a:ext cx="502920" cy="49973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82" y="1197644"/>
            <a:ext cx="5749636" cy="51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4550174"/>
            <a:ext cx="1360931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872490" y="4687807"/>
            <a:ext cx="259842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 dirty="0"/>
              <a:t>IS : Information System</a:t>
            </a:r>
          </a:p>
          <a:p>
            <a:r>
              <a:rPr lang="en-US" sz="1200" b="1" dirty="0"/>
              <a:t>CS : Computer  Science</a:t>
            </a:r>
          </a:p>
          <a:p>
            <a:r>
              <a:rPr lang="en-US" sz="1200" b="1" dirty="0"/>
              <a:t>SE : Software Engineering</a:t>
            </a:r>
          </a:p>
          <a:p>
            <a:r>
              <a:rPr lang="en-US" sz="1200" b="1" dirty="0"/>
              <a:t>IT   : Information </a:t>
            </a:r>
            <a:r>
              <a:rPr lang="en-US" sz="1200" b="1" dirty="0" err="1"/>
              <a:t>Technologi</a:t>
            </a:r>
            <a:endParaRPr lang="en-US" sz="1200" b="1" dirty="0"/>
          </a:p>
          <a:p>
            <a:r>
              <a:rPr lang="en-US" sz="1200" b="1" dirty="0"/>
              <a:t>CE : Computer Engineering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7373" y="282714"/>
            <a:ext cx="50426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50800"/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</a:rPr>
              <a:t>CONTOH PEMETAAN KEILMUAN UNTUK MEMILIH BAHAN KAJIAN</a:t>
            </a:r>
            <a:endParaRPr lang="en-US" sz="2000" b="1" cap="none" spc="0" dirty="0">
              <a:ln w="50800"/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404" y="6286834"/>
            <a:ext cx="2356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/>
              <a:t>Diolah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dari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presentasi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Aptikom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38723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7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8041914"/>
              </p:ext>
            </p:extLst>
          </p:nvPr>
        </p:nvGraphicFramePr>
        <p:xfrm>
          <a:off x="2959101" y="1631025"/>
          <a:ext cx="2047875" cy="4444389"/>
        </p:xfrm>
        <a:graphic>
          <a:graphicData uri="http://schemas.openxmlformats.org/drawingml/2006/table">
            <a:tbl>
              <a:tblPr/>
              <a:tblGrid>
                <a:gridCol w="2047875"/>
              </a:tblGrid>
              <a:tr h="1057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CAPAIAN PEMBELAJARAN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       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753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0" y="105839"/>
            <a:ext cx="9144000" cy="704487"/>
            <a:chOff x="0" y="54"/>
            <a:chExt cx="5760" cy="426"/>
          </a:xfrm>
        </p:grpSpPr>
        <p:sp>
          <p:nvSpPr>
            <p:cNvPr id="19566" name="Rectangle 93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7" name="Line 94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227" name="Text Box 99"/>
          <p:cNvSpPr txBox="1">
            <a:spLocks noChangeArrowheads="1"/>
          </p:cNvSpPr>
          <p:nvPr/>
        </p:nvSpPr>
        <p:spPr bwMode="auto">
          <a:xfrm>
            <a:off x="533400" y="193486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Tahapan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pembentukan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kuliah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8121107"/>
              </p:ext>
            </p:extLst>
          </p:nvPr>
        </p:nvGraphicFramePr>
        <p:xfrm>
          <a:off x="5029200" y="1632678"/>
          <a:ext cx="1981200" cy="4463322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</a:tblGrid>
              <a:tr h="10575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BAHAN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KAJIAN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753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3889" marB="4388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753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3889" marB="4388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02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8656942"/>
              </p:ext>
            </p:extLst>
          </p:nvPr>
        </p:nvGraphicFramePr>
        <p:xfrm>
          <a:off x="7029450" y="1632678"/>
          <a:ext cx="1600201" cy="4444389"/>
        </p:xfrm>
        <a:graphic>
          <a:graphicData uri="http://schemas.openxmlformats.org/drawingml/2006/table">
            <a:tbl>
              <a:tblPr/>
              <a:tblGrid>
                <a:gridCol w="1600201"/>
              </a:tblGrid>
              <a:tr h="1057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MATA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KULIAH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A82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7467032"/>
              </p:ext>
            </p:extLst>
          </p:nvPr>
        </p:nvGraphicFramePr>
        <p:xfrm>
          <a:off x="503238" y="1632678"/>
          <a:ext cx="2438400" cy="4444389"/>
        </p:xfrm>
        <a:graphic>
          <a:graphicData uri="http://schemas.openxmlformats.org/drawingml/2006/table">
            <a:tbl>
              <a:tblPr/>
              <a:tblGrid>
                <a:gridCol w="623888"/>
                <a:gridCol w="1814512"/>
              </a:tblGrid>
              <a:tr h="10575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PROFIL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LULUSAN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1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</a:tr>
              <a:tr h="96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</a:tr>
              <a:tr h="96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31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7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114596"/>
              </p:ext>
            </p:extLst>
          </p:nvPr>
        </p:nvGraphicFramePr>
        <p:xfrm>
          <a:off x="2959101" y="1371600"/>
          <a:ext cx="2047875" cy="4444389"/>
        </p:xfrm>
        <a:graphic>
          <a:graphicData uri="http://schemas.openxmlformats.org/drawingml/2006/table">
            <a:tbl>
              <a:tblPr/>
              <a:tblGrid>
                <a:gridCol w="2047875"/>
              </a:tblGrid>
              <a:tr h="1057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CAPAIAN PEMBELAJARAN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          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753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0" y="105839"/>
            <a:ext cx="9144000" cy="704487"/>
            <a:chOff x="0" y="54"/>
            <a:chExt cx="5760" cy="426"/>
          </a:xfrm>
        </p:grpSpPr>
        <p:sp>
          <p:nvSpPr>
            <p:cNvPr id="19566" name="Rectangle 93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7" name="Line 94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227" name="Text Box 99"/>
          <p:cNvSpPr txBox="1">
            <a:spLocks noChangeArrowheads="1"/>
          </p:cNvSpPr>
          <p:nvPr/>
        </p:nvSpPr>
        <p:spPr bwMode="auto">
          <a:xfrm>
            <a:off x="533400" y="193486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Pembentukan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kuliah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6220309"/>
              </p:ext>
            </p:extLst>
          </p:nvPr>
        </p:nvGraphicFramePr>
        <p:xfrm>
          <a:off x="5029200" y="1373253"/>
          <a:ext cx="1981200" cy="4463322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</a:tblGrid>
              <a:tr h="10575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BAHAN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KAJIAN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753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3889" marB="4388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753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3889" marB="4388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02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9921270"/>
              </p:ext>
            </p:extLst>
          </p:nvPr>
        </p:nvGraphicFramePr>
        <p:xfrm>
          <a:off x="7029450" y="1373253"/>
          <a:ext cx="1600201" cy="4444389"/>
        </p:xfrm>
        <a:graphic>
          <a:graphicData uri="http://schemas.openxmlformats.org/drawingml/2006/table">
            <a:tbl>
              <a:tblPr/>
              <a:tblGrid>
                <a:gridCol w="1600201"/>
              </a:tblGrid>
              <a:tr h="1057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MATA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KULIAH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A82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  <a:tr h="48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B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3235831"/>
              </p:ext>
            </p:extLst>
          </p:nvPr>
        </p:nvGraphicFramePr>
        <p:xfrm>
          <a:off x="503238" y="1373253"/>
          <a:ext cx="2438400" cy="4444389"/>
        </p:xfrm>
        <a:graphic>
          <a:graphicData uri="http://schemas.openxmlformats.org/drawingml/2006/table">
            <a:tbl>
              <a:tblPr/>
              <a:tblGrid>
                <a:gridCol w="623888"/>
                <a:gridCol w="1814512"/>
              </a:tblGrid>
              <a:tr h="10575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PROFIL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LULUSAN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1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</a:tr>
              <a:tr h="96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</a:tr>
              <a:tr h="96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C98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877216" y="4933638"/>
            <a:ext cx="2496195" cy="1444035"/>
            <a:chOff x="5886468" y="4791165"/>
            <a:chExt cx="2495488" cy="1386266"/>
          </a:xfrm>
        </p:grpSpPr>
        <p:sp>
          <p:nvSpPr>
            <p:cNvPr id="18" name="Rectangle 17"/>
            <p:cNvSpPr/>
            <p:nvPr/>
          </p:nvSpPr>
          <p:spPr>
            <a:xfrm>
              <a:off x="7790293" y="4791165"/>
              <a:ext cx="591663" cy="73865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4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19" name="Curved Up Arrow 20"/>
            <p:cNvSpPr>
              <a:spLocks noChangeArrowheads="1"/>
            </p:cNvSpPr>
            <p:nvPr/>
          </p:nvSpPr>
          <p:spPr bwMode="auto">
            <a:xfrm>
              <a:off x="5886468" y="5678811"/>
              <a:ext cx="2419308" cy="498620"/>
            </a:xfrm>
            <a:prstGeom prst="curvedUpArrow">
              <a:avLst>
                <a:gd name="adj1" fmla="val 64183"/>
                <a:gd name="adj2" fmla="val 109210"/>
                <a:gd name="adj3" fmla="val 27162"/>
              </a:avLst>
            </a:prstGeom>
            <a:solidFill>
              <a:srgbClr val="7030A0">
                <a:alpha val="3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5736266" y="2561744"/>
            <a:ext cx="571500" cy="3192780"/>
          </a:xfrm>
          <a:prstGeom prst="roundRect">
            <a:avLst/>
          </a:prstGeom>
          <a:solidFill>
            <a:srgbClr val="7030A0">
              <a:alpha val="50196"/>
            </a:srgbClr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5016798" y="2955351"/>
            <a:ext cx="3352800" cy="976224"/>
            <a:chOff x="4953000" y="2833776"/>
            <a:chExt cx="3352800" cy="976224"/>
          </a:xfrm>
        </p:grpSpPr>
        <p:sp>
          <p:nvSpPr>
            <p:cNvPr id="11" name="Rectangle 10"/>
            <p:cNvSpPr/>
            <p:nvPr/>
          </p:nvSpPr>
          <p:spPr>
            <a:xfrm>
              <a:off x="7779694" y="2833776"/>
              <a:ext cx="526106" cy="76944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5" name="Right Arrow 14"/>
            <p:cNvSpPr>
              <a:spLocks noChangeArrowheads="1"/>
            </p:cNvSpPr>
            <p:nvPr/>
          </p:nvSpPr>
          <p:spPr bwMode="auto">
            <a:xfrm>
              <a:off x="7238999" y="2833776"/>
              <a:ext cx="457201" cy="976224"/>
            </a:xfrm>
            <a:prstGeom prst="rightArrow">
              <a:avLst>
                <a:gd name="adj1" fmla="val 48253"/>
                <a:gd name="adj2" fmla="val 85755"/>
              </a:avLst>
            </a:prstGeom>
            <a:solidFill>
              <a:srgbClr val="FF0000">
                <a:alpha val="39608"/>
              </a:srgbClr>
            </a:solidFill>
            <a:ln w="9525" algn="ctr">
              <a:solidFill>
                <a:schemeClr val="accent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953000" y="2873783"/>
              <a:ext cx="2209800" cy="78381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7200" y="5943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Mata </a:t>
            </a:r>
            <a:r>
              <a:rPr lang="en-US" b="1" dirty="0" err="1" smtClean="0"/>
              <a:t>kuliah</a:t>
            </a:r>
            <a:r>
              <a:rPr lang="en-US" b="1" dirty="0" smtClean="0"/>
              <a:t> A </a:t>
            </a:r>
            <a:r>
              <a:rPr lang="en-US" b="1" dirty="0" err="1" smtClean="0"/>
              <a:t>bersifat</a:t>
            </a:r>
            <a:r>
              <a:rPr lang="en-US" b="1" dirty="0" smtClean="0"/>
              <a:t> </a:t>
            </a:r>
            <a:r>
              <a:rPr lang="en-US" b="1" dirty="0" err="1" smtClean="0"/>
              <a:t>komprehensif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KONSEP BLOK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6298168"/>
            <a:ext cx="323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Mata </a:t>
            </a:r>
            <a:r>
              <a:rPr lang="en-US" b="1" dirty="0" err="1" smtClean="0">
                <a:solidFill>
                  <a:prstClr val="black"/>
                </a:solidFill>
              </a:rPr>
              <a:t>kuliah</a:t>
            </a:r>
            <a:r>
              <a:rPr lang="en-US" b="1" dirty="0" smtClean="0">
                <a:solidFill>
                  <a:prstClr val="black"/>
                </a:solidFill>
              </a:rPr>
              <a:t> B </a:t>
            </a:r>
            <a:r>
              <a:rPr lang="en-US" b="1" dirty="0" err="1" smtClean="0">
                <a:solidFill>
                  <a:prstClr val="black"/>
                </a:solidFill>
              </a:rPr>
              <a:t>bersifat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parsial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6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27" grpId="0"/>
      <p:bldP spid="20" grpId="0" animBg="1"/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72" name="Text Box 56"/>
          <p:cNvSpPr txBox="1">
            <a:spLocks noChangeArrowheads="1"/>
          </p:cNvSpPr>
          <p:nvPr/>
        </p:nvSpPr>
        <p:spPr bwMode="auto">
          <a:xfrm>
            <a:off x="1638300" y="304800"/>
            <a:ext cx="58293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MEMBANGUN STRUKTUR KURIKULUM 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(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ada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dua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model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struktur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kurikulum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)</a:t>
            </a:r>
            <a:endParaRPr lang="en-US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14073" name="Text Box 57"/>
          <p:cNvSpPr txBox="1">
            <a:spLocks noChangeArrowheads="1"/>
          </p:cNvSpPr>
          <p:nvPr/>
        </p:nvSpPr>
        <p:spPr bwMode="auto">
          <a:xfrm>
            <a:off x="4876800" y="5257194"/>
            <a:ext cx="3886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buFontTx/>
              <a:buChar char="•"/>
            </a:pPr>
            <a:r>
              <a:rPr lang="en-US" dirty="0" err="1">
                <a:latin typeface="Comic Sans MS" pitchFamily="66" charset="0"/>
              </a:rPr>
              <a:t>Berdasar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strategi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pembelajaran</a:t>
            </a:r>
            <a:endParaRPr lang="en-US" dirty="0">
              <a:latin typeface="Comic Sans MS" pitchFamily="66" charset="0"/>
            </a:endParaRPr>
          </a:p>
          <a:p>
            <a:pPr marL="228600" indent="-228600" eaLnBrk="0" hangingPunct="0">
              <a:buFontTx/>
              <a:buChar char="•"/>
            </a:pPr>
            <a:r>
              <a:rPr lang="en-US" dirty="0" err="1">
                <a:latin typeface="Comic Sans MS" pitchFamily="66" charset="0"/>
              </a:rPr>
              <a:t>Prasyarat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dieliminir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proses </a:t>
            </a:r>
            <a:r>
              <a:rPr lang="en-US" dirty="0" err="1">
                <a:latin typeface="Comic Sans MS" pitchFamily="66" charset="0"/>
              </a:rPr>
              <a:t>pembelajaran</a:t>
            </a:r>
            <a:endParaRPr lang="en-US" dirty="0">
              <a:latin typeface="Comic Sans MS" pitchFamily="66" charset="0"/>
            </a:endParaRPr>
          </a:p>
          <a:p>
            <a:pPr marL="228600" indent="-228600" eaLnBrk="0" hangingPunct="0">
              <a:buFontTx/>
              <a:buChar char="•"/>
            </a:pPr>
            <a:r>
              <a:rPr lang="en-US" dirty="0" err="1">
                <a:latin typeface="Comic Sans MS" pitchFamily="66" charset="0"/>
              </a:rPr>
              <a:t>Integrasi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lebih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awal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  <p:sp>
        <p:nvSpPr>
          <p:cNvPr id="23589" name="Text Box 80"/>
          <p:cNvSpPr txBox="1">
            <a:spLocks noChangeArrowheads="1"/>
          </p:cNvSpPr>
          <p:nvPr/>
        </p:nvSpPr>
        <p:spPr bwMode="auto">
          <a:xfrm>
            <a:off x="7272338" y="6525601"/>
            <a:ext cx="1752600" cy="2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000" b="1" dirty="0"/>
              <a:t>Tim DIKTI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421877"/>
              </p:ext>
            </p:extLst>
          </p:nvPr>
        </p:nvGraphicFramePr>
        <p:xfrm>
          <a:off x="4939030" y="1371777"/>
          <a:ext cx="3823970" cy="307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94"/>
                <a:gridCol w="764794"/>
                <a:gridCol w="764794"/>
                <a:gridCol w="764794"/>
                <a:gridCol w="764794"/>
              </a:tblGrid>
              <a:tr h="30727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 &amp;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Basic Science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Basic Engineering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(Engineering Principal)</a:t>
                      </a:r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>
                    <a:solidFill>
                      <a:srgbClr val="CAD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Engineering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Design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vert="vert270" anchor="ctr">
                    <a:solidFill>
                      <a:srgbClr val="82A1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Engineering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Displine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Specialization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vert="vert270" anchor="ctr">
                    <a:solidFill>
                      <a:srgbClr val="6077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Huminity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Social science, </a:t>
                      </a:r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profesional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practice &amp; Ethic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148186" y="1589467"/>
            <a:ext cx="3276600" cy="2657532"/>
            <a:chOff x="3348" y="1050"/>
            <a:chExt cx="1838" cy="1674"/>
          </a:xfrm>
        </p:grpSpPr>
        <p:sp>
          <p:nvSpPr>
            <p:cNvPr id="23592" name="Oval 45"/>
            <p:cNvSpPr>
              <a:spLocks noChangeArrowheads="1"/>
            </p:cNvSpPr>
            <p:nvPr/>
          </p:nvSpPr>
          <p:spPr bwMode="auto">
            <a:xfrm>
              <a:off x="3348" y="1050"/>
              <a:ext cx="1838" cy="426"/>
            </a:xfrm>
            <a:prstGeom prst="ellipse">
              <a:avLst/>
            </a:prstGeom>
            <a:solidFill>
              <a:srgbClr val="C76361">
                <a:alpha val="60000"/>
              </a:srgbClr>
            </a:solidFill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351" y="1507"/>
              <a:ext cx="1667" cy="419"/>
            </a:xfrm>
            <a:prstGeom prst="ellipse">
              <a:avLst/>
            </a:prstGeom>
            <a:solidFill>
              <a:srgbClr val="CF7977">
                <a:alpha val="54902"/>
              </a:srgbClr>
            </a:solidFill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94" name="Oval 47"/>
            <p:cNvSpPr>
              <a:spLocks noChangeArrowheads="1"/>
            </p:cNvSpPr>
            <p:nvPr/>
          </p:nvSpPr>
          <p:spPr bwMode="auto">
            <a:xfrm>
              <a:off x="3367" y="1956"/>
              <a:ext cx="1496" cy="378"/>
            </a:xfrm>
            <a:prstGeom prst="ellipse">
              <a:avLst/>
            </a:prstGeom>
            <a:solidFill>
              <a:srgbClr val="D38583">
                <a:alpha val="60000"/>
              </a:srgbClr>
            </a:solidFill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95" name="Oval 48"/>
            <p:cNvSpPr>
              <a:spLocks noChangeArrowheads="1"/>
            </p:cNvSpPr>
            <p:nvPr/>
          </p:nvSpPr>
          <p:spPr bwMode="auto">
            <a:xfrm>
              <a:off x="3385" y="2388"/>
              <a:ext cx="1326" cy="336"/>
            </a:xfrm>
            <a:prstGeom prst="ellipse">
              <a:avLst/>
            </a:prstGeom>
            <a:solidFill>
              <a:srgbClr val="D99694">
                <a:alpha val="60000"/>
              </a:srgbClr>
            </a:solidFill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aphicFrame>
        <p:nvGraphicFramePr>
          <p:cNvPr id="16" name="Group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5074721"/>
              </p:ext>
            </p:extLst>
          </p:nvPr>
        </p:nvGraphicFramePr>
        <p:xfrm>
          <a:off x="457200" y="1372429"/>
          <a:ext cx="2601912" cy="3040958"/>
        </p:xfrm>
        <a:graphic>
          <a:graphicData uri="http://schemas.openxmlformats.org/drawingml/2006/table">
            <a:tbl>
              <a:tblPr/>
              <a:tblGrid>
                <a:gridCol w="2601912"/>
              </a:tblGrid>
              <a:tr h="81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Engineering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Disipline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Specialization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7741"/>
                    </a:solidFill>
                  </a:tcPr>
                </a:tc>
              </a:tr>
              <a:tr h="818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Engineering Design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A159"/>
                    </a:solidFill>
                  </a:tcPr>
                </a:tc>
              </a:tr>
              <a:tr h="6650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Basic Engineering (Engineering Principle) 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082"/>
                    </a:solidFill>
                  </a:tcPr>
                </a:tc>
              </a:tr>
              <a:tr h="7408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 &amp; Basic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Science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66732" y="1295400"/>
            <a:ext cx="822380" cy="3125607"/>
            <a:chOff x="2352" y="1103"/>
            <a:chExt cx="384" cy="1968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 rot="16200000">
              <a:off x="1584" y="1919"/>
              <a:ext cx="1919" cy="38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 rot="16200000">
              <a:off x="1556" y="1936"/>
              <a:ext cx="196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1033463" eaLnBrk="0" hangingPunct="0">
                <a:spcBef>
                  <a:spcPct val="50000"/>
                </a:spcBef>
                <a:defRPr/>
              </a:pP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Humanistic,social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science ,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profesional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practice &amp; ethic</a:t>
              </a:r>
            </a:p>
          </p:txBody>
        </p:sp>
      </p:grp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400050" y="5272077"/>
            <a:ext cx="3505200" cy="1142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marL="174625" indent="-174625" eaLnBrk="0" hangingPunct="0">
              <a:buFontTx/>
              <a:buChar char="•"/>
            </a:pPr>
            <a:r>
              <a:rPr lang="en-US" dirty="0" err="1">
                <a:latin typeface="Comic Sans MS" pitchFamily="66" charset="0"/>
              </a:rPr>
              <a:t>Berdasar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logika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keilmuan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174625" indent="-174625" eaLnBrk="0" hangingPunct="0">
              <a:buFontTx/>
              <a:buChar char="•"/>
            </a:pPr>
            <a:r>
              <a:rPr lang="en-US" dirty="0" err="1">
                <a:latin typeface="Comic Sans MS" pitchFamily="66" charset="0"/>
              </a:rPr>
              <a:t>Asumsi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dasar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prasyarat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174625" indent="-174625" eaLnBrk="0" hangingPunct="0">
              <a:buFontTx/>
              <a:buChar char="•"/>
            </a:pPr>
            <a:r>
              <a:rPr lang="en-US" dirty="0" err="1">
                <a:latin typeface="Comic Sans MS" pitchFamily="66" charset="0"/>
              </a:rPr>
              <a:t>Parsial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integrasi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diakhir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auto">
          <a:xfrm>
            <a:off x="4064289" y="1600200"/>
            <a:ext cx="704273" cy="2837892"/>
          </a:xfrm>
          <a:prstGeom prst="upArrow">
            <a:avLst>
              <a:gd name="adj1" fmla="val 52046"/>
              <a:gd name="adj2" fmla="val 48365"/>
            </a:avLst>
          </a:prstGeom>
          <a:gradFill rotWithShape="1">
            <a:gsLst>
              <a:gs pos="0">
                <a:srgbClr val="FFFF00">
                  <a:alpha val="75998"/>
                </a:srgbClr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D4E6A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A50021"/>
              </a:solidFill>
            </a:endParaRP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1241127" y="4820262"/>
            <a:ext cx="1660255" cy="1888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MODEL SERI</a:t>
            </a:r>
          </a:p>
        </p:txBody>
      </p:sp>
      <p:sp>
        <p:nvSpPr>
          <p:cNvPr id="23" name="WordArt 7"/>
          <p:cNvSpPr>
            <a:spLocks noChangeArrowheads="1" noChangeShapeType="1" noTextEdit="1"/>
          </p:cNvSpPr>
          <p:nvPr/>
        </p:nvSpPr>
        <p:spPr bwMode="auto">
          <a:xfrm>
            <a:off x="5842093" y="4820261"/>
            <a:ext cx="2117550" cy="1888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MODEL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 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PARALEL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chemeClr val="tx1">
                    <a:alpha val="79999"/>
                  </a:scheme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747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1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14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14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b="1" smtClean="0"/>
              <a:t>Integrasi Ilmu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id-ID" sz="4000" b="1" smtClean="0"/>
              <a:t>	</a:t>
            </a:r>
            <a:r>
              <a:rPr lang="en-US" sz="4000" b="1" smtClean="0"/>
              <a:t>Integrasi</a:t>
            </a:r>
            <a:r>
              <a:rPr lang="id-ID" sz="4000" b="1" smtClean="0"/>
              <a:t> ilmu dapat dilakukan</a:t>
            </a:r>
            <a:r>
              <a:rPr lang="en-US" sz="4000" b="1" smtClean="0"/>
              <a:t> </a:t>
            </a:r>
            <a:r>
              <a:rPr lang="id-ID" sz="4000" b="1" smtClean="0"/>
              <a:t>dg</a:t>
            </a:r>
          </a:p>
          <a:p>
            <a:pPr>
              <a:buFont typeface="Arial" charset="0"/>
              <a:buNone/>
            </a:pPr>
            <a:r>
              <a:rPr lang="id-ID" sz="4000" b="1" smtClean="0"/>
              <a:t>	</a:t>
            </a:r>
            <a:r>
              <a:rPr lang="en-US" sz="4000" b="1" smtClean="0"/>
              <a:t>memasukkan </a:t>
            </a:r>
            <a:r>
              <a:rPr lang="id-ID" sz="4000" b="1" smtClean="0"/>
              <a:t>ilmu-ilmu keislaman </a:t>
            </a:r>
            <a:r>
              <a:rPr lang="en-US" sz="4000" b="1" smtClean="0"/>
              <a:t>ke dalam bangunan keilmuan</a:t>
            </a:r>
            <a:r>
              <a:rPr lang="id-ID" sz="4000" b="1" smtClean="0"/>
              <a:t> umum atau sebaliknya</a:t>
            </a:r>
            <a:r>
              <a:rPr lang="en-US" sz="4000" b="1" smtClean="0"/>
              <a:t>.</a:t>
            </a:r>
            <a:endParaRPr lang="id-ID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605" name="Group 2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5335535"/>
              </p:ext>
            </p:extLst>
          </p:nvPr>
        </p:nvGraphicFramePr>
        <p:xfrm>
          <a:off x="304800" y="1063346"/>
          <a:ext cx="7086600" cy="1031925"/>
        </p:xfrm>
        <a:graphic>
          <a:graphicData uri="http://schemas.openxmlformats.org/drawingml/2006/table">
            <a:tbl>
              <a:tblPr/>
              <a:tblGrid>
                <a:gridCol w="1143000"/>
                <a:gridCol w="592138"/>
                <a:gridCol w="592137"/>
                <a:gridCol w="592138"/>
                <a:gridCol w="592137"/>
                <a:gridCol w="592138"/>
                <a:gridCol w="592137"/>
                <a:gridCol w="592138"/>
                <a:gridCol w="600075"/>
                <a:gridCol w="598487"/>
                <a:gridCol w="600075"/>
              </a:tblGrid>
              <a:tr h="47627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Semester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MATA KULIAH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ALTERNATIF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sks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E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606" name="Group 2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9642346"/>
              </p:ext>
            </p:extLst>
          </p:nvPr>
        </p:nvGraphicFramePr>
        <p:xfrm>
          <a:off x="304800" y="2234184"/>
          <a:ext cx="7086600" cy="4422065"/>
        </p:xfrm>
        <a:graphic>
          <a:graphicData uri="http://schemas.openxmlformats.org/drawingml/2006/table">
            <a:tbl>
              <a:tblPr/>
              <a:tblGrid>
                <a:gridCol w="1143000"/>
                <a:gridCol w="592138"/>
                <a:gridCol w="592137"/>
                <a:gridCol w="592138"/>
                <a:gridCol w="592137"/>
                <a:gridCol w="592138"/>
                <a:gridCol w="592137"/>
                <a:gridCol w="592138"/>
                <a:gridCol w="600075"/>
                <a:gridCol w="598487"/>
                <a:gridCol w="600075"/>
              </a:tblGrid>
              <a:tr h="367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Sem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12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</a:tr>
              <a:tr h="3654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Sem 11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</a:tr>
              <a:tr h="3654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Sem 10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</a:tr>
              <a:tr h="3654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Sem 9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8C"/>
                    </a:solidFill>
                  </a:tcPr>
                </a:tc>
              </a:tr>
              <a:tr h="367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Sem 8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</a:tr>
              <a:tr h="396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Sem 7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</a:tr>
              <a:tr h="367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Sem 6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</a:tr>
              <a:tr h="3654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Sem 5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</a:tr>
              <a:tr h="367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Sem 4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</a:tr>
              <a:tr h="3654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Sem 3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</a:tr>
              <a:tr h="367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Sem 2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</a:tr>
              <a:tr h="362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Sem 1</a:t>
                      </a:r>
                    </a:p>
                  </a:txBody>
                  <a:tcPr marT="47627" marB="47627" horzOverflow="overflow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B6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7543800" y="1046809"/>
            <a:ext cx="1295400" cy="4174671"/>
            <a:chOff x="7543800" y="1046809"/>
            <a:chExt cx="1295400" cy="4174671"/>
          </a:xfrm>
        </p:grpSpPr>
        <p:sp>
          <p:nvSpPr>
            <p:cNvPr id="186539" name="Text Box 171"/>
            <p:cNvSpPr txBox="1">
              <a:spLocks noChangeArrowheads="1"/>
            </p:cNvSpPr>
            <p:nvPr/>
          </p:nvSpPr>
          <p:spPr bwMode="auto">
            <a:xfrm>
              <a:off x="7543800" y="1046809"/>
              <a:ext cx="12954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Program </a:t>
              </a:r>
              <a:r>
                <a:rPr lang="en-US" sz="2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Pendidikan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Akademik</a:t>
              </a:r>
              <a:endPara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4766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7886241" y="4925745"/>
              <a:ext cx="440825" cy="2957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600" b="1" kern="10" dirty="0">
                  <a:ln w="50800"/>
                  <a:solidFill>
                    <a:schemeClr val="bg2">
                      <a:lumMod val="10000"/>
                    </a:schemeClr>
                  </a:solidFill>
                  <a:latin typeface="Arial Black"/>
                </a:rPr>
                <a:t>S1</a:t>
              </a:r>
            </a:p>
          </p:txBody>
        </p:sp>
        <p:sp>
          <p:nvSpPr>
            <p:cNvPr id="24767" name="WordArt 227"/>
            <p:cNvSpPr>
              <a:spLocks noChangeArrowheads="1" noChangeShapeType="1" noTextEdit="1"/>
            </p:cNvSpPr>
            <p:nvPr/>
          </p:nvSpPr>
          <p:spPr bwMode="auto">
            <a:xfrm>
              <a:off x="7819293" y="2805634"/>
              <a:ext cx="486507" cy="2690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600" b="1" kern="10" dirty="0">
                  <a:ln w="50800"/>
                  <a:solidFill>
                    <a:schemeClr val="bg2">
                      <a:lumMod val="25000"/>
                    </a:schemeClr>
                  </a:solidFill>
                  <a:latin typeface="Arial Black"/>
                </a:rPr>
                <a:t>S2</a:t>
              </a:r>
            </a:p>
          </p:txBody>
        </p:sp>
      </p:grpSp>
      <p:sp>
        <p:nvSpPr>
          <p:cNvPr id="16" name="Text Box 99"/>
          <p:cNvSpPr txBox="1">
            <a:spLocks noChangeArrowheads="1"/>
          </p:cNvSpPr>
          <p:nvPr/>
        </p:nvSpPr>
        <p:spPr bwMode="auto">
          <a:xfrm>
            <a:off x="457200" y="300335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Menyusun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struktur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kurikulum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dalam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Semester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4770" name="Text Box 80"/>
          <p:cNvSpPr txBox="1">
            <a:spLocks noChangeArrowheads="1"/>
          </p:cNvSpPr>
          <p:nvPr/>
        </p:nvSpPr>
        <p:spPr bwMode="auto">
          <a:xfrm>
            <a:off x="7272338" y="6525601"/>
            <a:ext cx="1752600" cy="2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000" b="1"/>
              <a:t>Tim DIKTI 2011</a:t>
            </a:r>
          </a:p>
        </p:txBody>
      </p:sp>
    </p:spTree>
    <p:extLst>
      <p:ext uri="{BB962C8B-B14F-4D97-AF65-F5344CB8AC3E}">
        <p14:creationId xmlns="" xmlns:p14="http://schemas.microsoft.com/office/powerpoint/2010/main" val="4010009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rot="10800000">
            <a:off x="3810000" y="-1"/>
            <a:ext cx="5334000" cy="6858023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8754645"/>
              </p:ext>
            </p:extLst>
          </p:nvPr>
        </p:nvGraphicFramePr>
        <p:xfrm>
          <a:off x="803031" y="2133601"/>
          <a:ext cx="2321169" cy="2486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59"/>
                <a:gridCol w="1802610"/>
              </a:tblGrid>
              <a:tr h="2873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RANCANGAN</a:t>
                      </a:r>
                      <a:r>
                        <a:rPr lang="en-US" sz="1400" baseline="0" dirty="0" smtClean="0"/>
                        <a:t> TUGAS </a:t>
                      </a:r>
                      <a:endParaRPr lang="en-US" sz="1400" dirty="0"/>
                    </a:p>
                  </a:txBody>
                  <a:tcPr marL="84406" marR="84406">
                    <a:solidFill>
                      <a:schemeClr val="bg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378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FF00"/>
                          </a:solidFill>
                        </a:rPr>
                        <a:t>Tgs</a:t>
                      </a:r>
                      <a:r>
                        <a:rPr lang="en-US" sz="1200" b="1" baseline="0" dirty="0" smtClean="0">
                          <a:solidFill>
                            <a:srgbClr val="FFFF00"/>
                          </a:solidFill>
                        </a:rPr>
                        <a:t> 1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6" marR="84406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FF00"/>
                          </a:solidFill>
                        </a:rPr>
                        <a:t>Studi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FFFF00"/>
                          </a:solidFill>
                        </a:rPr>
                        <a:t>kasus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76467"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4406" marR="84406">
                    <a:solidFill>
                      <a:srgbClr val="E0D38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6212621"/>
              </p:ext>
            </p:extLst>
          </p:nvPr>
        </p:nvGraphicFramePr>
        <p:xfrm>
          <a:off x="1524000" y="2863353"/>
          <a:ext cx="253218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70"/>
                <a:gridCol w="1547445"/>
                <a:gridCol w="492369"/>
              </a:tblGrid>
              <a:tr h="28431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RENCANA</a:t>
                      </a:r>
                      <a:r>
                        <a:rPr lang="en-US" sz="1400" baseline="0" dirty="0" smtClean="0"/>
                        <a:t> PEMBELAJARAN</a:t>
                      </a:r>
                      <a:endParaRPr lang="en-US" sz="1400" dirty="0"/>
                    </a:p>
                  </a:txBody>
                  <a:tcPr marL="84406" marR="84406">
                    <a:solidFill>
                      <a:srgbClr val="534D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84318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FF00"/>
                          </a:solidFill>
                        </a:rPr>
                        <a:t>Mng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6" marR="84406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FF00"/>
                          </a:solidFill>
                        </a:rPr>
                        <a:t>Pokok</a:t>
                      </a:r>
                      <a:r>
                        <a:rPr lang="en-US" sz="14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FFFF00"/>
                          </a:solidFill>
                        </a:rPr>
                        <a:t>Bahasan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6" marR="84406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Ref.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6" marR="84406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84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Lingkup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manajemen</a:t>
                      </a:r>
                      <a:endParaRPr lang="en-US" sz="1400" dirty="0" smtClean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</a:tr>
              <a:tr h="284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Manajemen</a:t>
                      </a:r>
                      <a:endParaRPr lang="en-US" sz="1400" dirty="0" smtClean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4406" marR="8440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Perkembangan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4406" marR="8440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UTS</a:t>
                      </a:r>
                      <a:endParaRPr lang="en-US" sz="14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4406" marR="8440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4406" marR="8440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4406" marR="8440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3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UAS</a:t>
                      </a:r>
                      <a:endParaRPr lang="en-US" sz="1400" dirty="0"/>
                    </a:p>
                  </a:txBody>
                  <a:tcPr marL="84406" marR="84406">
                    <a:solidFill>
                      <a:srgbClr val="E6D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4406" marR="8440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6778" name="Text Box 10"/>
          <p:cNvSpPr txBox="1">
            <a:spLocks noChangeArrowheads="1"/>
          </p:cNvSpPr>
          <p:nvPr/>
        </p:nvSpPr>
        <p:spPr bwMode="auto">
          <a:xfrm>
            <a:off x="5009819" y="1090136"/>
            <a:ext cx="36888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</a:t>
            </a: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.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PEMBELAJARAN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en-US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(ACTUAL CURRICULUM)</a:t>
            </a:r>
            <a:endParaRPr lang="en-US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6779" name="Text Box 11"/>
          <p:cNvSpPr txBox="1">
            <a:spLocks noChangeArrowheads="1"/>
          </p:cNvSpPr>
          <p:nvPr/>
        </p:nvSpPr>
        <p:spPr bwMode="auto">
          <a:xfrm>
            <a:off x="609600" y="1090137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04813">
              <a:spcBef>
                <a:spcPct val="50000"/>
              </a:spcBef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a. RENCANA </a:t>
            </a:r>
            <a:r>
              <a:rPr lang="en-US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(CURRICULUM PLAN)</a:t>
            </a:r>
            <a:endParaRPr lang="en-US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6781800" y="6553201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1" dirty="0" smtClean="0"/>
              <a:t>endrotomoits@yahoo.com</a:t>
            </a:r>
            <a:endParaRPr lang="en-US" sz="1000" b="1" dirty="0"/>
          </a:p>
        </p:txBody>
      </p:sp>
      <p:sp>
        <p:nvSpPr>
          <p:cNvPr id="416782" name="WordArt 14"/>
          <p:cNvSpPr>
            <a:spLocks noChangeArrowheads="1" noChangeShapeType="1" noTextEdit="1"/>
          </p:cNvSpPr>
          <p:nvPr/>
        </p:nvSpPr>
        <p:spPr bwMode="auto">
          <a:xfrm>
            <a:off x="6533961" y="304800"/>
            <a:ext cx="2051835" cy="458842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PENGERTIAN</a:t>
            </a:r>
          </a:p>
          <a:p>
            <a:pPr algn="r"/>
            <a:r>
              <a:rPr lang="en-US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KURIKULUM</a:t>
            </a:r>
            <a:endParaRPr lang="en-US" sz="2000" b="1" kern="1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767654" y="2057400"/>
            <a:ext cx="1904996" cy="1577978"/>
            <a:chOff x="4260" y="1824"/>
            <a:chExt cx="1200" cy="994"/>
          </a:xfrm>
        </p:grpSpPr>
        <p:pic>
          <p:nvPicPr>
            <p:cNvPr id="3092" name="Picture 53" descr="TEACHME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4565" y="1824"/>
              <a:ext cx="835" cy="640"/>
            </a:xfrm>
            <a:prstGeom prst="rect">
              <a:avLst/>
            </a:prstGeom>
            <a:noFill/>
            <a:ln>
              <a:noFill/>
              <a:prstDash val="sysDash"/>
              <a:headEnd/>
              <a:tailEnd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416825" name="Rectangle 57"/>
            <p:cNvSpPr>
              <a:spLocks noChangeArrowheads="1"/>
            </p:cNvSpPr>
            <p:nvPr/>
          </p:nvSpPr>
          <p:spPr bwMode="auto">
            <a:xfrm>
              <a:off x="4260" y="2452"/>
              <a:ext cx="12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PROSES PEMBELAJARAN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341448" y="3710710"/>
            <a:ext cx="2330449" cy="1312864"/>
            <a:chOff x="3534" y="3575"/>
            <a:chExt cx="1468" cy="827"/>
          </a:xfrm>
        </p:grpSpPr>
        <p:pic>
          <p:nvPicPr>
            <p:cNvPr id="3090" name="Picture 50" descr="EDUCAT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290" y="3575"/>
              <a:ext cx="686" cy="50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416826" name="Rectangle 58"/>
            <p:cNvSpPr>
              <a:spLocks noChangeArrowheads="1"/>
            </p:cNvSpPr>
            <p:nvPr/>
          </p:nvSpPr>
          <p:spPr bwMode="auto">
            <a:xfrm>
              <a:off x="3534" y="4034"/>
              <a:ext cx="146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PROSE</a:t>
              </a: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S EVALUASI </a:t>
              </a:r>
              <a:r>
                <a:rPr lang="en-US" sz="1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(Assessment)</a:t>
              </a:r>
              <a:endPara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5962318" y="5146164"/>
            <a:ext cx="2719756" cy="1394635"/>
            <a:chOff x="5397149" y="4515471"/>
            <a:chExt cx="2719759" cy="1394635"/>
          </a:xfrm>
        </p:grpSpPr>
        <p:sp>
          <p:nvSpPr>
            <p:cNvPr id="416776" name="Text Box 8"/>
            <p:cNvSpPr txBox="1">
              <a:spLocks noChangeArrowheads="1"/>
            </p:cNvSpPr>
            <p:nvPr/>
          </p:nvSpPr>
          <p:spPr bwMode="auto">
            <a:xfrm>
              <a:off x="5397149" y="5325331"/>
              <a:ext cx="271975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40000"/>
                </a:spcBef>
                <a:buClr>
                  <a:srgbClr val="663300"/>
                </a:buClr>
                <a:buFont typeface="Wingdings" pitchFamily="2" charset="2"/>
                <a:buNone/>
                <a:defRPr/>
              </a:pPr>
              <a:r>
                <a:rPr lang="en-US" sz="16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PENCIPTAAN         SUASANA AKADEMIK</a:t>
              </a:r>
              <a:endParaRPr lang="en-US" sz="1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19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50032" y="4515471"/>
              <a:ext cx="1219968" cy="82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4295962"/>
              </p:ext>
            </p:extLst>
          </p:nvPr>
        </p:nvGraphicFramePr>
        <p:xfrm>
          <a:off x="2667000" y="3657600"/>
          <a:ext cx="255563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91"/>
                <a:gridCol w="1550232"/>
                <a:gridCol w="562708"/>
              </a:tblGrid>
              <a:tr h="228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DAFTAR MATA KULIAH</a:t>
                      </a:r>
                      <a:endParaRPr lang="en-US" sz="1400" dirty="0"/>
                    </a:p>
                  </a:txBody>
                  <a:tcPr marL="84406" marR="84406">
                    <a:solidFill>
                      <a:srgbClr val="6059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SEMESTER I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6" marR="84406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FF00"/>
                          </a:solidFill>
                        </a:rPr>
                        <a:t>sks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 marL="84406" marR="84406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Manjemen</a:t>
                      </a:r>
                      <a:r>
                        <a:rPr lang="en-US" sz="1200" dirty="0" smtClean="0"/>
                        <a:t> I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Pengantar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Ekonomi</a:t>
                      </a:r>
                      <a:endParaRPr lang="en-US" sz="1200" dirty="0" smtClean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Statistik</a:t>
                      </a:r>
                      <a:r>
                        <a:rPr lang="en-US" sz="1200" dirty="0" smtClean="0"/>
                        <a:t> </a:t>
                      </a:r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Bahasa</a:t>
                      </a:r>
                      <a:r>
                        <a:rPr lang="en-US" sz="1200" dirty="0" smtClean="0"/>
                        <a:t> Indonesia</a:t>
                      </a:r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Bahasa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Inggris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Pancasila</a:t>
                      </a:r>
                      <a:r>
                        <a:rPr lang="en-US" sz="1200" dirty="0" smtClean="0"/>
                        <a:t> </a:t>
                      </a:r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Olah</a:t>
                      </a:r>
                      <a:r>
                        <a:rPr lang="en-US" sz="1200" dirty="0" smtClean="0"/>
                        <a:t> raga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</a:t>
                      </a:r>
                      <a:endParaRPr lang="en-US" sz="1200" b="1" dirty="0"/>
                    </a:p>
                  </a:txBody>
                  <a:tcPr marL="84406" marR="84406">
                    <a:solidFill>
                      <a:srgbClr val="F0EB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185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8" grpId="0"/>
      <p:bldP spid="416779" grpId="0"/>
      <p:bldP spid="4167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27" y="381594"/>
            <a:ext cx="8229746" cy="1141728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KOMPETENSI dan MATA KULIAH </a:t>
            </a:r>
            <a:r>
              <a:rPr lang="en-US" sz="3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(BS</a:t>
            </a:r>
            <a:r>
              <a:rPr lang="id-ID" sz="3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P)</a:t>
            </a:r>
            <a:endParaRPr lang="en-US" sz="3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457127" y="2095713"/>
            <a:ext cx="3180777" cy="640856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 lIns="86016" tIns="43009" rIns="86016" bIns="43009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KOMPETENSI UMUM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(penciri nasional)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0572" y="2762738"/>
            <a:ext cx="4649167" cy="13179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6016" tIns="43009" rIns="86016" bIns="43009">
            <a:spAutoFit/>
          </a:bodyPr>
          <a:lstStyle/>
          <a:p>
            <a:pPr marL="268803" indent="-215043">
              <a:buFont typeface="Arial" pitchFamily="34" charset="0"/>
              <a:buChar char="•"/>
              <a:tabLst>
                <a:tab pos="3386924" algn="l"/>
              </a:tabLst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Pendidikan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/>
              <a:t> Agama                    </a:t>
            </a:r>
            <a:r>
              <a:rPr lang="en-US" sz="2000" b="1" dirty="0" smtClean="0"/>
              <a:t>    (</a:t>
            </a:r>
            <a:r>
              <a:rPr lang="en-US" sz="2000" b="1" dirty="0"/>
              <a:t>2 </a:t>
            </a:r>
            <a:r>
              <a:rPr lang="en-US" sz="2000" b="1" dirty="0" err="1"/>
              <a:t>sks</a:t>
            </a:r>
            <a:r>
              <a:rPr lang="en-US" sz="2000" b="1" dirty="0"/>
              <a:t>)</a:t>
            </a:r>
          </a:p>
          <a:p>
            <a:pPr marL="268803" indent="-215043">
              <a:buFont typeface="Arial" pitchFamily="34" charset="0"/>
              <a:buChar char="•"/>
              <a:tabLst>
                <a:tab pos="3333163" algn="l"/>
              </a:tabLst>
              <a:defRPr/>
            </a:pP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 smtClean="0"/>
              <a:t>Kewarganegaraan</a:t>
            </a:r>
            <a:r>
              <a:rPr lang="en-US" sz="2000" b="1" dirty="0" smtClean="0"/>
              <a:t>     (2 </a:t>
            </a:r>
            <a:r>
              <a:rPr lang="en-US" sz="2000" b="1" dirty="0" err="1" smtClean="0"/>
              <a:t>sks</a:t>
            </a:r>
            <a:r>
              <a:rPr lang="en-US" sz="2000" b="1" dirty="0" smtClean="0"/>
              <a:t>)</a:t>
            </a:r>
          </a:p>
          <a:p>
            <a:pPr marL="268803" indent="-215043">
              <a:buFont typeface="Arial" pitchFamily="34" charset="0"/>
              <a:buChar char="•"/>
              <a:tabLst>
                <a:tab pos="3333163" algn="l"/>
              </a:tabLst>
              <a:defRPr/>
            </a:pPr>
            <a:r>
              <a:rPr lang="en-US" sz="2000" b="1" dirty="0" err="1" smtClean="0"/>
              <a:t>Pancasila</a:t>
            </a:r>
            <a:r>
              <a:rPr lang="en-US" sz="2000" b="1" dirty="0" smtClean="0"/>
              <a:t>     	      (2 </a:t>
            </a:r>
            <a:r>
              <a:rPr lang="en-US" sz="2000" b="1" dirty="0" err="1"/>
              <a:t>sks</a:t>
            </a:r>
            <a:r>
              <a:rPr lang="en-US" sz="2000" b="1" dirty="0"/>
              <a:t>)</a:t>
            </a:r>
          </a:p>
          <a:p>
            <a:pPr marL="268803" indent="-215043">
              <a:buFont typeface="Arial" pitchFamily="34" charset="0"/>
              <a:buChar char="•"/>
              <a:defRPr/>
            </a:pPr>
            <a:r>
              <a:rPr lang="en-US" sz="2000" b="1" dirty="0" err="1"/>
              <a:t>Bahasa</a:t>
            </a:r>
            <a:r>
              <a:rPr lang="en-US" sz="2000" b="1" dirty="0"/>
              <a:t> Indonesia.                      </a:t>
            </a:r>
            <a:r>
              <a:rPr lang="en-US" sz="2000" b="1" dirty="0" smtClean="0"/>
              <a:t>    (</a:t>
            </a:r>
            <a:r>
              <a:rPr lang="en-US" sz="2000" b="1" dirty="0"/>
              <a:t>2 </a:t>
            </a:r>
            <a:r>
              <a:rPr lang="en-US" sz="2000" b="1" dirty="0" err="1"/>
              <a:t>sks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71826" y="4560807"/>
            <a:ext cx="3192536" cy="640856"/>
          </a:xfrm>
          <a:prstGeom prst="rect">
            <a:avLst/>
          </a:prstGeom>
          <a:solidFill>
            <a:srgbClr val="333300"/>
          </a:solidFill>
        </p:spPr>
        <p:txBody>
          <a:bodyPr lIns="86016" tIns="43009" rIns="86016" bIns="43009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KOMPETENSI UTAMA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studi)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27" y="5401839"/>
            <a:ext cx="3207235" cy="640856"/>
          </a:xfrm>
          <a:prstGeom prst="rect">
            <a:avLst/>
          </a:prstGeom>
          <a:solidFill>
            <a:srgbClr val="333300"/>
          </a:solidFill>
        </p:spPr>
        <p:txBody>
          <a:bodyPr lIns="86016" tIns="43009" rIns="86016" bIns="43009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KOMPETENSI KHUSUS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09679" y="5119459"/>
            <a:ext cx="4458086" cy="36385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86016" tIns="43009" rIns="86016" bIns="43009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MATA KULIAH KEAHLIAN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733445" y="4571492"/>
            <a:ext cx="380694" cy="1524847"/>
          </a:xfrm>
          <a:prstGeom prst="rightArrow">
            <a:avLst>
              <a:gd name="adj1" fmla="val 60535"/>
              <a:gd name="adj2" fmla="val 76900"/>
            </a:avLst>
          </a:prstGeom>
          <a:solidFill>
            <a:srgbClr val="FA740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16" tIns="43009" rIns="86016" bIns="4300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695228" y="1943076"/>
            <a:ext cx="382164" cy="990616"/>
          </a:xfrm>
          <a:prstGeom prst="rightArrow">
            <a:avLst>
              <a:gd name="adj1" fmla="val 60535"/>
              <a:gd name="adj2" fmla="val 76900"/>
            </a:avLst>
          </a:prstGeom>
          <a:solidFill>
            <a:srgbClr val="FA740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16" tIns="43009" rIns="86016" bIns="4300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71463" y="2172031"/>
            <a:ext cx="4515410" cy="3638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86016" tIns="43009" rIns="86016" bIns="43009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MATA KULIAH UMUM/ WAJIB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2713344"/>
              </p:ext>
            </p:extLst>
          </p:nvPr>
        </p:nvGraphicFramePr>
        <p:xfrm>
          <a:off x="152400" y="0"/>
          <a:ext cx="8991600" cy="7169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68"/>
                <a:gridCol w="4057070"/>
                <a:gridCol w="4372062"/>
              </a:tblGrid>
              <a:tr h="990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FFFF00"/>
                          </a:solidFill>
                        </a:rPr>
                        <a:t>STANDAR ISI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</a:rPr>
                        <a:t>dari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</a:rPr>
                        <a:t> BSNP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900" b="1" baseline="0" dirty="0" err="1" smtClean="0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chemeClr val="bg1"/>
                          </a:solidFill>
                        </a:rPr>
                        <a:t>proses</a:t>
                      </a:r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chemeClr val="bg1"/>
                          </a:solidFill>
                        </a:rPr>
                        <a:t>penetapan</a:t>
                      </a:r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333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7778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1</a:t>
                      </a:r>
                      <a:endParaRPr lang="en-US" sz="1900" b="1" dirty="0">
                        <a:solidFill>
                          <a:srgbClr val="5C6032"/>
                        </a:solidFill>
                      </a:endParaRPr>
                    </a:p>
                  </a:txBody>
                  <a:tcPr anchor="ctr">
                    <a:solidFill>
                      <a:srgbClr val="DFF18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Kurikulum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berbasis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kompetensi</a:t>
                      </a:r>
                      <a:endParaRPr lang="en-US" sz="1900" b="1" dirty="0">
                        <a:solidFill>
                          <a:srgbClr val="5C6032"/>
                        </a:solidFill>
                      </a:endParaRPr>
                    </a:p>
                  </a:txBody>
                  <a:tcPr anchor="ctr">
                    <a:solidFill>
                      <a:srgbClr val="DFF1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dengan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mengacu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pada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4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ranah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kompetensi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(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pengetahuan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,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kemampuan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berkarya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,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kewenangan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dan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tanggung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jawab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,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sikap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tata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nilai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)</a:t>
                      </a:r>
                      <a:endParaRPr lang="en-US" sz="1900" b="1" dirty="0">
                        <a:solidFill>
                          <a:srgbClr val="5C6032"/>
                        </a:solidFill>
                      </a:endParaRPr>
                    </a:p>
                  </a:txBody>
                  <a:tcPr anchor="ctr">
                    <a:solidFill>
                      <a:srgbClr val="DFF183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2</a:t>
                      </a:r>
                      <a:endParaRPr lang="en-US" sz="1900" b="1" dirty="0"/>
                    </a:p>
                  </a:txBody>
                  <a:tcPr anchor="ctr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/>
                        <a:t>Satu</a:t>
                      </a:r>
                      <a:r>
                        <a:rPr lang="en-US" sz="1900" b="1" dirty="0" smtClean="0"/>
                        <a:t> Semester </a:t>
                      </a:r>
                      <a:endParaRPr lang="en-US" sz="1900" b="1" dirty="0"/>
                    </a:p>
                  </a:txBody>
                  <a:tcPr anchor="ctr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Minimal 16 </a:t>
                      </a:r>
                      <a:r>
                        <a:rPr lang="en-US" sz="1900" b="1" dirty="0" err="1" smtClean="0"/>
                        <a:t>minggu</a:t>
                      </a:r>
                      <a:endParaRPr lang="en-US" sz="1900" b="1" dirty="0"/>
                    </a:p>
                  </a:txBody>
                  <a:tcPr anchor="ctr">
                    <a:solidFill>
                      <a:srgbClr val="FFFFB7"/>
                    </a:solidFill>
                  </a:tcPr>
                </a:tc>
              </a:tr>
              <a:tr h="139962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3</a:t>
                      </a:r>
                      <a:endParaRPr lang="en-US" sz="1900" b="1" dirty="0">
                        <a:solidFill>
                          <a:srgbClr val="5C6032"/>
                        </a:solidFill>
                      </a:endParaRPr>
                    </a:p>
                  </a:txBody>
                  <a:tcPr anchor="ctr">
                    <a:solidFill>
                      <a:srgbClr val="DFF1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Beban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studi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S1</a:t>
                      </a:r>
                    </a:p>
                    <a:p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Beban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studi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S2</a:t>
                      </a:r>
                    </a:p>
                    <a:p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Beban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studi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S3</a:t>
                      </a:r>
                    </a:p>
                  </a:txBody>
                  <a:tcPr anchor="ctr">
                    <a:solidFill>
                      <a:srgbClr val="DFF1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Minimal 144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sks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(lama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studi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4-7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th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)</a:t>
                      </a:r>
                    </a:p>
                    <a:p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36-42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sks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(lama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studi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1-3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tahun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)</a:t>
                      </a:r>
                    </a:p>
                    <a:p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42-54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sks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(lama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studi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3-6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tahun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)</a:t>
                      </a:r>
                      <a:endParaRPr lang="en-US" sz="1900" b="1" dirty="0">
                        <a:solidFill>
                          <a:srgbClr val="5C6032"/>
                        </a:solidFill>
                      </a:endParaRPr>
                    </a:p>
                  </a:txBody>
                  <a:tcPr anchor="ctr">
                    <a:solidFill>
                      <a:srgbClr val="DFF183"/>
                    </a:solidFill>
                  </a:tcPr>
                </a:tc>
              </a:tr>
              <a:tr h="1917782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4</a:t>
                      </a:r>
                      <a:endParaRPr lang="en-US" sz="1900" b="1" dirty="0"/>
                    </a:p>
                  </a:txBody>
                  <a:tcPr anchor="ctr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Mata </a:t>
                      </a:r>
                      <a:r>
                        <a:rPr lang="en-US" sz="1900" b="1" dirty="0" err="1" smtClean="0"/>
                        <a:t>kuliah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1" dirty="0" err="1" smtClean="0"/>
                        <a:t>wajib</a:t>
                      </a:r>
                      <a:r>
                        <a:rPr lang="en-US" sz="1900" b="1" dirty="0" smtClean="0"/>
                        <a:t>  S1 </a:t>
                      </a:r>
                      <a:r>
                        <a:rPr lang="en-US" sz="1900" b="1" dirty="0" err="1" smtClean="0"/>
                        <a:t>dan</a:t>
                      </a:r>
                      <a:r>
                        <a:rPr lang="en-US" sz="1900" b="1" dirty="0" smtClean="0"/>
                        <a:t> D3</a:t>
                      </a:r>
                      <a:endParaRPr lang="en-US" sz="1900" b="1" dirty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900" dirty="0" err="1" smtClean="0"/>
                        <a:t>Pendidikan</a:t>
                      </a:r>
                      <a:r>
                        <a:rPr lang="en-US" sz="1900" dirty="0" smtClean="0"/>
                        <a:t> agama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900" dirty="0" err="1" smtClean="0"/>
                        <a:t>Pendidikan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Kewarganegaraan</a:t>
                      </a:r>
                      <a:endParaRPr lang="en-US" sz="1900" baseline="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900" dirty="0" err="1" smtClean="0"/>
                        <a:t>Bahasa</a:t>
                      </a:r>
                      <a:r>
                        <a:rPr lang="en-US" sz="1900" dirty="0" smtClean="0"/>
                        <a:t> Indonesia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900" dirty="0" err="1" smtClean="0"/>
                        <a:t>Pendidikan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Pancasila</a:t>
                      </a:r>
                      <a:endParaRPr lang="en-US" sz="1900" dirty="0"/>
                    </a:p>
                  </a:txBody>
                  <a:tcPr anchor="ctr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Minimal 8 </a:t>
                      </a:r>
                      <a:r>
                        <a:rPr lang="en-US" sz="1900" b="1" dirty="0" err="1" smtClean="0"/>
                        <a:t>sks</a:t>
                      </a:r>
                      <a:endParaRPr lang="en-US" sz="1900" b="1" dirty="0"/>
                    </a:p>
                    <a:p>
                      <a:r>
                        <a:rPr lang="en-US" sz="1900" dirty="0" smtClean="0"/>
                        <a:t>2 </a:t>
                      </a:r>
                      <a:r>
                        <a:rPr lang="en-US" sz="1900" dirty="0" err="1" smtClean="0"/>
                        <a:t>sks</a:t>
                      </a:r>
                      <a:endParaRPr lang="en-US" sz="1900" dirty="0" smtClean="0"/>
                    </a:p>
                    <a:p>
                      <a:r>
                        <a:rPr lang="en-US" sz="1900" dirty="0" smtClean="0"/>
                        <a:t>2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sks</a:t>
                      </a:r>
                      <a:endParaRPr lang="en-US" sz="1900" baseline="0" dirty="0" smtClean="0"/>
                    </a:p>
                    <a:p>
                      <a:r>
                        <a:rPr lang="en-US" sz="1900" baseline="0" dirty="0" smtClean="0"/>
                        <a:t>2 </a:t>
                      </a:r>
                      <a:r>
                        <a:rPr lang="en-US" sz="1900" baseline="0" dirty="0" err="1" smtClean="0"/>
                        <a:t>sks</a:t>
                      </a:r>
                      <a:endParaRPr lang="en-US" sz="1900" baseline="0" dirty="0" smtClean="0"/>
                    </a:p>
                    <a:p>
                      <a:r>
                        <a:rPr lang="en-US" sz="1900" baseline="0" dirty="0" smtClean="0"/>
                        <a:t>2 </a:t>
                      </a:r>
                      <a:r>
                        <a:rPr lang="en-US" sz="1900" baseline="0" dirty="0" err="1" smtClean="0"/>
                        <a:t>sks</a:t>
                      </a:r>
                      <a:endParaRPr lang="en-US" sz="1900" baseline="0" dirty="0" smtClean="0"/>
                    </a:p>
                    <a:p>
                      <a:endParaRPr lang="en-US" sz="1900" dirty="0"/>
                    </a:p>
                  </a:txBody>
                  <a:tcPr anchor="ctr">
                    <a:solidFill>
                      <a:srgbClr val="FFFFB7"/>
                    </a:solidFill>
                  </a:tcPr>
                </a:tc>
              </a:tr>
              <a:tr h="1078845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5</a:t>
                      </a:r>
                      <a:endParaRPr lang="en-US" sz="1900" b="1" dirty="0"/>
                    </a:p>
                  </a:txBody>
                  <a:tcPr anchor="ctr">
                    <a:solidFill>
                      <a:srgbClr val="DFF1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Mata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kuliah</a:t>
                      </a:r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dirty="0" err="1" smtClean="0">
                          <a:solidFill>
                            <a:srgbClr val="5C6032"/>
                          </a:solidFill>
                        </a:rPr>
                        <a:t>wajib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untuk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S2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900" b="0" baseline="0" dirty="0" err="1" smtClean="0">
                          <a:solidFill>
                            <a:srgbClr val="5C6032"/>
                          </a:solidFill>
                        </a:rPr>
                        <a:t>Filsafat</a:t>
                      </a:r>
                      <a:r>
                        <a:rPr lang="en-US" sz="1900" b="0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0" baseline="0" dirty="0" err="1" smtClean="0">
                          <a:solidFill>
                            <a:srgbClr val="5C6032"/>
                          </a:solidFill>
                        </a:rPr>
                        <a:t>Ilmu</a:t>
                      </a:r>
                      <a:r>
                        <a:rPr lang="en-US" sz="1900" b="0" baseline="0" dirty="0" smtClean="0">
                          <a:solidFill>
                            <a:srgbClr val="5C6032"/>
                          </a:solidFill>
                        </a:rPr>
                        <a:t> (2 </a:t>
                      </a:r>
                      <a:r>
                        <a:rPr lang="en-US" sz="1900" b="0" baseline="0" dirty="0" err="1" smtClean="0">
                          <a:solidFill>
                            <a:srgbClr val="5C6032"/>
                          </a:solidFill>
                        </a:rPr>
                        <a:t>sks</a:t>
                      </a:r>
                      <a:r>
                        <a:rPr lang="en-US" sz="1900" b="0" baseline="0" dirty="0" smtClean="0">
                          <a:solidFill>
                            <a:srgbClr val="5C6032"/>
                          </a:solidFill>
                        </a:rPr>
                        <a:t>)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900" b="0" baseline="0" dirty="0" err="1" smtClean="0">
                          <a:solidFill>
                            <a:srgbClr val="5C6032"/>
                          </a:solidFill>
                        </a:rPr>
                        <a:t>Metode</a:t>
                      </a:r>
                      <a:r>
                        <a:rPr lang="en-US" sz="1900" b="0" baseline="0" dirty="0" smtClean="0">
                          <a:solidFill>
                            <a:srgbClr val="5C6032"/>
                          </a:solidFill>
                        </a:rPr>
                        <a:t> </a:t>
                      </a:r>
                      <a:r>
                        <a:rPr lang="en-US" sz="1900" b="0" baseline="0" dirty="0" err="1" smtClean="0">
                          <a:solidFill>
                            <a:srgbClr val="5C6032"/>
                          </a:solidFill>
                        </a:rPr>
                        <a:t>penelitian</a:t>
                      </a:r>
                      <a:r>
                        <a:rPr lang="en-US" sz="1900" b="0" baseline="0" dirty="0" smtClean="0">
                          <a:solidFill>
                            <a:srgbClr val="5C6032"/>
                          </a:solidFill>
                        </a:rPr>
                        <a:t> (2 </a:t>
                      </a:r>
                      <a:r>
                        <a:rPr lang="en-US" sz="1900" b="0" baseline="0" dirty="0" err="1" smtClean="0">
                          <a:solidFill>
                            <a:srgbClr val="5C6032"/>
                          </a:solidFill>
                        </a:rPr>
                        <a:t>sks</a:t>
                      </a:r>
                      <a:r>
                        <a:rPr lang="en-US" sz="1900" b="0" baseline="0" dirty="0" smtClean="0">
                          <a:solidFill>
                            <a:srgbClr val="5C6032"/>
                          </a:solidFill>
                        </a:rPr>
                        <a:t>)</a:t>
                      </a:r>
                      <a:endParaRPr lang="en-US" sz="1900" b="0" dirty="0">
                        <a:solidFill>
                          <a:srgbClr val="5C6032"/>
                        </a:solidFill>
                      </a:endParaRPr>
                    </a:p>
                  </a:txBody>
                  <a:tcPr anchor="ctr">
                    <a:solidFill>
                      <a:srgbClr val="DFF1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solidFill>
                            <a:srgbClr val="5C6032"/>
                          </a:solidFill>
                        </a:rPr>
                        <a:t>Minimal</a:t>
                      </a:r>
                      <a:r>
                        <a:rPr lang="en-US" sz="1900" b="1" baseline="0" dirty="0" smtClean="0">
                          <a:solidFill>
                            <a:srgbClr val="5C6032"/>
                          </a:solidFill>
                        </a:rPr>
                        <a:t> 4 </a:t>
                      </a:r>
                      <a:r>
                        <a:rPr lang="en-US" sz="1900" b="1" baseline="0" dirty="0" err="1" smtClean="0">
                          <a:solidFill>
                            <a:srgbClr val="5C6032"/>
                          </a:solidFill>
                        </a:rPr>
                        <a:t>sks</a:t>
                      </a:r>
                      <a:endParaRPr lang="en-US" sz="1900" b="1" dirty="0">
                        <a:solidFill>
                          <a:srgbClr val="5C6032"/>
                        </a:solidFill>
                      </a:endParaRPr>
                    </a:p>
                  </a:txBody>
                  <a:tcPr anchor="ctr">
                    <a:solidFill>
                      <a:srgbClr val="DFF18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54" name="Group 254"/>
          <p:cNvGraphicFramePr>
            <a:graphicFrameLocks noGrp="1"/>
          </p:cNvGraphicFramePr>
          <p:nvPr/>
        </p:nvGraphicFramePr>
        <p:xfrm>
          <a:off x="671513" y="1048462"/>
          <a:ext cx="7848600" cy="4417496"/>
        </p:xfrm>
        <a:graphic>
          <a:graphicData uri="http://schemas.openxmlformats.org/drawingml/2006/table">
            <a:tbl>
              <a:tblPr/>
              <a:tblGrid>
                <a:gridCol w="849312"/>
                <a:gridCol w="3238500"/>
                <a:gridCol w="752475"/>
                <a:gridCol w="750888"/>
                <a:gridCol w="754062"/>
                <a:gridCol w="750888"/>
                <a:gridCol w="752475"/>
              </a:tblGrid>
              <a:tr h="56177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RUMUSAN KOMPETENSI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8C4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ELEMEN KOMPETENSI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8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45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791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Kompetensi Utama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7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Kompetensi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Pendukung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Kompetensi lainnya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</a:tr>
              <a:tr h="345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0" y="26460"/>
            <a:ext cx="9144000" cy="704487"/>
            <a:chOff x="0" y="54"/>
            <a:chExt cx="5760" cy="426"/>
          </a:xfrm>
        </p:grpSpPr>
        <p:sp>
          <p:nvSpPr>
            <p:cNvPr id="11369" name="Rectangle 108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rgbClr val="4F4E2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370" name="Line 109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55" name="Text Box 255"/>
          <p:cNvSpPr txBox="1">
            <a:spLocks noChangeArrowheads="1"/>
          </p:cNvSpPr>
          <p:nvPr/>
        </p:nvSpPr>
        <p:spPr bwMode="auto">
          <a:xfrm>
            <a:off x="685800" y="12899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lulusan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harus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mengandung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5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elemen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367" name="TextBox 13"/>
          <p:cNvSpPr txBox="1">
            <a:spLocks noChangeArrowheads="1"/>
          </p:cNvSpPr>
          <p:nvPr/>
        </p:nvSpPr>
        <p:spPr bwMode="auto">
          <a:xfrm>
            <a:off x="685800" y="5599515"/>
            <a:ext cx="7848600" cy="830997"/>
          </a:xfrm>
          <a:prstGeom prst="rect">
            <a:avLst/>
          </a:prstGeom>
          <a:solidFill>
            <a:srgbClr val="ECF3B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/>
            <a:r>
              <a:rPr lang="en-US" sz="1600" b="1" dirty="0">
                <a:solidFill>
                  <a:srgbClr val="666633"/>
                </a:solidFill>
              </a:rPr>
              <a:t>(A)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Landasan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kepribadian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.   (B) 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Penguasaan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666633"/>
                </a:solidFill>
                <a:cs typeface="Times New Roman" pitchFamily="18" charset="0"/>
              </a:rPr>
              <a:t>ilmu</a:t>
            </a:r>
            <a:r>
              <a:rPr lang="en-US" sz="1600" b="1" dirty="0" smtClean="0">
                <a:solidFill>
                  <a:srgbClr val="666633"/>
                </a:solidFill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666633"/>
                </a:solidFill>
                <a:cs typeface="Times New Roman" pitchFamily="18" charset="0"/>
              </a:rPr>
              <a:t>pengetahuan</a:t>
            </a:r>
            <a:r>
              <a:rPr lang="en-US" sz="1600" b="1" dirty="0" smtClean="0">
                <a:solidFill>
                  <a:srgbClr val="666633"/>
                </a:solidFill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666633"/>
                </a:solidFill>
                <a:cs typeface="Times New Roman" pitchFamily="18" charset="0"/>
              </a:rPr>
              <a:t>teknologi</a:t>
            </a:r>
            <a:r>
              <a:rPr lang="en-US" sz="1600" b="1" dirty="0" smtClean="0">
                <a:solidFill>
                  <a:srgbClr val="666633"/>
                </a:solidFill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666633"/>
                </a:solidFill>
                <a:cs typeface="Times New Roman" pitchFamily="18" charset="0"/>
              </a:rPr>
              <a:t>seni</a:t>
            </a:r>
            <a:r>
              <a:rPr lang="en-US" sz="1600" b="1" dirty="0" smtClean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666633"/>
                </a:solidFill>
                <a:cs typeface="Times New Roman" pitchFamily="18" charset="0"/>
              </a:rPr>
              <a:t>dan</a:t>
            </a:r>
            <a:r>
              <a:rPr lang="en-US" sz="1600" b="1" dirty="0" smtClean="0">
                <a:solidFill>
                  <a:srgbClr val="666633"/>
                </a:solidFill>
                <a:cs typeface="Times New Roman" pitchFamily="18" charset="0"/>
              </a:rPr>
              <a:t> OR</a:t>
            </a:r>
            <a:endParaRPr lang="en-US" sz="1600" b="1" dirty="0">
              <a:solidFill>
                <a:srgbClr val="666633"/>
              </a:solidFill>
              <a:cs typeface="Times New Roman" pitchFamily="18" charset="0"/>
            </a:endParaRPr>
          </a:p>
          <a:p>
            <a:pPr marL="228600"/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(C) 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Kemampuan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berkarya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    (D)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Sikap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dan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perilaku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dalam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berkarya</a:t>
            </a:r>
            <a:endParaRPr lang="en-US" sz="1600" b="1" dirty="0">
              <a:solidFill>
                <a:srgbClr val="666633"/>
              </a:solidFill>
              <a:cs typeface="Times New Roman" pitchFamily="18" charset="0"/>
            </a:endParaRPr>
          </a:p>
          <a:p>
            <a:pPr marL="228600"/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(E) 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Pemahaman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kaidah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berkehidupan</a:t>
            </a:r>
            <a:r>
              <a:rPr lang="en-US" sz="1600" b="1" dirty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666633"/>
                </a:solidFill>
                <a:cs typeface="Times New Roman" pitchFamily="18" charset="0"/>
              </a:rPr>
              <a:t>bermasyarakat</a:t>
            </a:r>
            <a:endParaRPr lang="en-US" sz="1600" b="1" dirty="0">
              <a:solidFill>
                <a:srgbClr val="666633"/>
              </a:solidFill>
              <a:cs typeface="Times New Roman" pitchFamily="18" charset="0"/>
            </a:endParaRPr>
          </a:p>
        </p:txBody>
      </p:sp>
      <p:sp>
        <p:nvSpPr>
          <p:cNvPr id="11368" name="Text Box 80"/>
          <p:cNvSpPr txBox="1">
            <a:spLocks noChangeArrowheads="1"/>
          </p:cNvSpPr>
          <p:nvPr/>
        </p:nvSpPr>
        <p:spPr bwMode="auto">
          <a:xfrm>
            <a:off x="7272338" y="6525601"/>
            <a:ext cx="1752600" cy="2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000" b="1"/>
              <a:t>Tim DIKTI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42918"/>
            <a:ext cx="8001000" cy="1190682"/>
          </a:xfrm>
          <a:solidFill>
            <a:srgbClr val="ECEBBE"/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000" b="1" dirty="0" err="1" smtClean="0">
                <a:latin typeface="Comic Sans MS" pitchFamily="66" charset="0"/>
              </a:rPr>
              <a:t>untuk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menetapkan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bahan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kajian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akan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dipelajari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perlu</a:t>
            </a:r>
            <a:r>
              <a:rPr lang="en-US" sz="2000" b="1" dirty="0" smtClean="0">
                <a:latin typeface="Comic Sans MS" pitchFamily="66" charset="0"/>
              </a:rPr>
              <a:t/>
            </a:r>
            <a:br>
              <a:rPr lang="en-US" sz="2000" b="1" dirty="0" smtClean="0">
                <a:latin typeface="Comic Sans MS" pitchFamily="66" charset="0"/>
              </a:rPr>
            </a:br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MENYUSUN PETA KEILMUAN BIDANG STUDI</a:t>
            </a:r>
            <a:endParaRPr lang="en-US" sz="2000" b="1" dirty="0" smtClean="0">
              <a:latin typeface="Comic Sans MS" pitchFamily="66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87365"/>
            <a:ext cx="8229600" cy="4365835"/>
          </a:xfrm>
        </p:spPr>
        <p:txBody>
          <a:bodyPr anchor="ctr"/>
          <a:lstStyle/>
          <a:p>
            <a:pPr marL="568325" indent="-457200">
              <a:buFontTx/>
              <a:buAutoNum type="arabicPeriod"/>
            </a:pPr>
            <a:r>
              <a:rPr lang="en-US" sz="2400" dirty="0" err="1" smtClean="0">
                <a:solidFill>
                  <a:srgbClr val="FF6B21"/>
                </a:solidFill>
                <a:latin typeface="Comic Sans MS" pitchFamily="66" charset="0"/>
              </a:rPr>
              <a:t>Bahan</a:t>
            </a:r>
            <a:r>
              <a:rPr lang="en-US" sz="2400" dirty="0" smtClean="0">
                <a:solidFill>
                  <a:srgbClr val="FF6B2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6B21"/>
                </a:solidFill>
                <a:latin typeface="Comic Sans MS" pitchFamily="66" charset="0"/>
              </a:rPr>
              <a:t>kajian</a:t>
            </a:r>
            <a:r>
              <a:rPr lang="en-US" sz="2400" dirty="0" smtClean="0">
                <a:solidFill>
                  <a:srgbClr val="FF6B2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yang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ditetapkan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oleh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program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studi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diambil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dari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peta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keilmuan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(IPTEKS)  yang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menjadi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ciri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program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studi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atau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dari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khasanah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IPTEKS yang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akan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dibangun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oleh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program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studi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sendiri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.</a:t>
            </a:r>
          </a:p>
          <a:p>
            <a:pPr marL="568325" indent="-457200">
              <a:buFontTx/>
              <a:buAutoNum type="arabicPeriod"/>
            </a:pPr>
            <a:r>
              <a:rPr lang="en-US" sz="2400" dirty="0" err="1" smtClean="0">
                <a:solidFill>
                  <a:srgbClr val="FF6B21"/>
                </a:solidFill>
                <a:latin typeface="Comic Sans MS" pitchFamily="66" charset="0"/>
              </a:rPr>
              <a:t>Bahan</a:t>
            </a:r>
            <a:r>
              <a:rPr lang="en-US" sz="2400" dirty="0" smtClean="0">
                <a:solidFill>
                  <a:srgbClr val="FF6B2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6B21"/>
                </a:solidFill>
                <a:latin typeface="Comic Sans MS" pitchFamily="66" charset="0"/>
              </a:rPr>
              <a:t>kajian</a:t>
            </a:r>
            <a:r>
              <a:rPr lang="en-US" sz="2400" dirty="0" smtClean="0">
                <a:solidFill>
                  <a:srgbClr val="FF6B2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bisa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ditambah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bidang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/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cabang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ilmu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dianggap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diperlukan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bagi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lulusan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untuk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antisipasi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pengembangan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ilmu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masa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depan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.</a:t>
            </a:r>
          </a:p>
          <a:p>
            <a:pPr marL="568325" indent="-457200">
              <a:buFontTx/>
              <a:buAutoNum type="arabicPeriod"/>
            </a:pPr>
            <a:r>
              <a:rPr lang="en-US" sz="2400" dirty="0" err="1" smtClean="0">
                <a:solidFill>
                  <a:srgbClr val="FF6B21"/>
                </a:solidFill>
                <a:latin typeface="Comic Sans MS" pitchFamily="66" charset="0"/>
              </a:rPr>
              <a:t>Bahan</a:t>
            </a:r>
            <a:r>
              <a:rPr lang="en-US" sz="2400" dirty="0" smtClean="0">
                <a:solidFill>
                  <a:srgbClr val="FF6B2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6B21"/>
                </a:solidFill>
                <a:latin typeface="Comic Sans MS" pitchFamily="66" charset="0"/>
              </a:rPr>
              <a:t>kajian</a:t>
            </a:r>
            <a:r>
              <a:rPr lang="en-US" sz="2400" dirty="0" smtClean="0">
                <a:solidFill>
                  <a:srgbClr val="FF6B2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bisa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juga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dipilih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berdasarkan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analisis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kebutuhan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dunia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kerja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/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profesi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akan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diterjuni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oleh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lulusan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masa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666633"/>
                </a:solidFill>
                <a:latin typeface="Comic Sans MS" pitchFamily="66" charset="0"/>
              </a:rPr>
              <a:t>datang</a:t>
            </a:r>
            <a:r>
              <a:rPr lang="en-US" sz="2400" dirty="0" smtClean="0">
                <a:solidFill>
                  <a:srgbClr val="666633"/>
                </a:solidFill>
                <a:latin typeface="Comic Sans MS" pitchFamily="66" charset="0"/>
              </a:rPr>
              <a:t>.</a:t>
            </a:r>
            <a:endParaRPr lang="en-US" sz="2400" dirty="0" smtClean="0">
              <a:solidFill>
                <a:srgbClr val="666633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6460"/>
            <a:ext cx="9144000" cy="704487"/>
            <a:chOff x="0" y="54"/>
            <a:chExt cx="5760" cy="426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rgbClr val="4F4E2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1219201" y="148836"/>
            <a:ext cx="6638925" cy="41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Menetapkan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bahan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kajian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materi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ajar</a:t>
            </a:r>
          </a:p>
        </p:txBody>
      </p:sp>
      <p:sp>
        <p:nvSpPr>
          <p:cNvPr id="13318" name="Text Box 80"/>
          <p:cNvSpPr txBox="1">
            <a:spLocks noChangeArrowheads="1"/>
          </p:cNvSpPr>
          <p:nvPr/>
        </p:nvSpPr>
        <p:spPr bwMode="auto">
          <a:xfrm>
            <a:off x="7272338" y="6525601"/>
            <a:ext cx="1752600" cy="2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000" b="1"/>
              <a:t>Tim DIKTI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6460"/>
            <a:ext cx="9144000" cy="704487"/>
            <a:chOff x="0" y="54"/>
            <a:chExt cx="5760" cy="426"/>
          </a:xfrm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0" y="54"/>
              <a:ext cx="5760" cy="384"/>
            </a:xfrm>
            <a:prstGeom prst="rect">
              <a:avLst/>
            </a:prstGeom>
            <a:solidFill>
              <a:srgbClr val="4F4E2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57150" cmpd="thickThin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914400" y="148835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Membentuk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kuliah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menetapkan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besarnya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37" name="Text Box 3"/>
          <p:cNvSpPr>
            <a:spLocks noGrp="1" noChangeArrowheads="1"/>
          </p:cNvSpPr>
          <p:nvPr>
            <p:ph idx="1"/>
          </p:nvPr>
        </p:nvSpPr>
        <p:spPr>
          <a:xfrm>
            <a:off x="228600" y="977353"/>
            <a:ext cx="8610600" cy="5324535"/>
          </a:xfrm>
        </p:spPr>
        <p:txBody>
          <a:bodyPr>
            <a:spAutoFit/>
          </a:bodyPr>
          <a:lstStyle/>
          <a:p>
            <a:pPr marL="457200">
              <a:spcBef>
                <a:spcPct val="50000"/>
              </a:spcBef>
              <a:buFontTx/>
              <a:buAutoNum type="arabicPeriod"/>
            </a:pPr>
            <a:r>
              <a:rPr lang="en-US" sz="2000" b="1" dirty="0" err="1" smtClean="0"/>
              <a:t>Dibuat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matriks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menunjukkan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hubungan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antara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kompetensi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kajian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membentuk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kuliah</a:t>
            </a:r>
            <a:r>
              <a:rPr lang="en-US" sz="2000" b="1" dirty="0" smtClean="0"/>
              <a:t>.</a:t>
            </a:r>
          </a:p>
          <a:p>
            <a:pPr marL="457200">
              <a:spcBef>
                <a:spcPct val="50000"/>
              </a:spcBef>
              <a:buFontTx/>
              <a:buAutoNum type="arabicPeriod"/>
            </a:pP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konsep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kuliah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memungkinkan</a:t>
            </a:r>
            <a:r>
              <a:rPr lang="en-US" sz="2000" b="1" dirty="0" smtClean="0"/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berisi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berbagai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bahan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kajian</a:t>
            </a:r>
            <a:r>
              <a:rPr lang="en-US" sz="2000" b="1" dirty="0" smtClean="0">
                <a:solidFill>
                  <a:srgbClr val="666633"/>
                </a:solidFill>
              </a:rPr>
              <a:t> </a:t>
            </a:r>
            <a:r>
              <a:rPr lang="en-US" sz="2000" b="1" dirty="0" smtClean="0"/>
              <a:t>yang </a:t>
            </a:r>
            <a:r>
              <a:rPr lang="en-US" sz="2000" b="1" dirty="0" err="1" smtClean="0"/>
              <a:t>terkait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erat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diperlukan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disatukan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karena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pertimbangan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efektifitas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pembelajaran</a:t>
            </a:r>
            <a:r>
              <a:rPr lang="en-US" sz="2000" b="1" dirty="0" smtClean="0"/>
              <a:t>. </a:t>
            </a:r>
          </a:p>
          <a:p>
            <a:pPr marL="457200">
              <a:spcBef>
                <a:spcPct val="50000"/>
              </a:spcBef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Artinya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kajian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dipahami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konteks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tertentu</a:t>
            </a:r>
            <a:r>
              <a:rPr lang="en-US" sz="2000" b="1" dirty="0" smtClean="0"/>
              <a:t>.                          </a:t>
            </a:r>
            <a:r>
              <a:rPr lang="en-US" sz="2000" dirty="0" smtClean="0">
                <a:solidFill>
                  <a:srgbClr val="666633"/>
                </a:solidFill>
              </a:rPr>
              <a:t>( </a:t>
            </a:r>
            <a:r>
              <a:rPr lang="en-US" sz="2000" dirty="0" err="1" smtClean="0">
                <a:solidFill>
                  <a:srgbClr val="666633"/>
                </a:solidFill>
              </a:rPr>
              <a:t>Materi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etika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bisa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digabung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dengan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materi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rekayasa</a:t>
            </a:r>
            <a:r>
              <a:rPr lang="en-US" sz="2000" dirty="0" smtClean="0">
                <a:solidFill>
                  <a:srgbClr val="666633"/>
                </a:solidFill>
              </a:rPr>
              <a:t>, </a:t>
            </a:r>
            <a:r>
              <a:rPr lang="en-US" sz="2000" dirty="0" err="1" smtClean="0">
                <a:solidFill>
                  <a:srgbClr val="666633"/>
                </a:solidFill>
              </a:rPr>
              <a:t>atau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mungkin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dengan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manajemen</a:t>
            </a:r>
            <a:r>
              <a:rPr lang="en-US" sz="2000" dirty="0" smtClean="0">
                <a:solidFill>
                  <a:srgbClr val="666633"/>
                </a:solidFill>
              </a:rPr>
              <a:t>. </a:t>
            </a:r>
            <a:r>
              <a:rPr lang="en-US" sz="2000" dirty="0" err="1" smtClean="0">
                <a:solidFill>
                  <a:srgbClr val="666633"/>
                </a:solidFill>
              </a:rPr>
              <a:t>Belajar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matematika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dalam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konteks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elektro</a:t>
            </a:r>
            <a:r>
              <a:rPr lang="en-US" sz="2000" dirty="0" smtClean="0">
                <a:solidFill>
                  <a:srgbClr val="666633"/>
                </a:solidFill>
              </a:rPr>
              <a:t>, </a:t>
            </a:r>
            <a:r>
              <a:rPr lang="en-US" sz="2000" dirty="0" err="1" smtClean="0">
                <a:solidFill>
                  <a:srgbClr val="666633"/>
                </a:solidFill>
              </a:rPr>
              <a:t>sangat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mungkin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menjadi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satu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mata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kuliah</a:t>
            </a:r>
            <a:r>
              <a:rPr lang="en-US" sz="2000" dirty="0" smtClean="0">
                <a:solidFill>
                  <a:srgbClr val="666633"/>
                </a:solidFill>
              </a:rPr>
              <a:t> ).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Konsep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memungkinkan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kurikulum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disusun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secara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blok</a:t>
            </a:r>
            <a:r>
              <a:rPr lang="en-US" sz="2000" b="1" dirty="0" smtClean="0"/>
              <a:t>  (</a:t>
            </a:r>
            <a:r>
              <a:rPr lang="en-US" sz="2000" b="1" dirty="0" err="1" smtClean="0"/>
              <a:t>misal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PS </a:t>
            </a:r>
            <a:r>
              <a:rPr lang="en-US" sz="2000" b="1" dirty="0" err="1" smtClean="0"/>
              <a:t>Kedokteran</a:t>
            </a:r>
            <a:r>
              <a:rPr lang="en-US" sz="2000" b="1" dirty="0" smtClean="0"/>
              <a:t>).</a:t>
            </a:r>
            <a:endParaRPr lang="en-US" sz="2000" dirty="0" smtClean="0">
              <a:solidFill>
                <a:srgbClr val="666633"/>
              </a:solidFill>
            </a:endParaRPr>
          </a:p>
          <a:p>
            <a:pPr marL="457200">
              <a:spcBef>
                <a:spcPct val="50000"/>
              </a:spcBef>
              <a:buFontTx/>
              <a:buAutoNum type="arabicPeriod" startAt="3"/>
            </a:pPr>
            <a:r>
              <a:rPr lang="en-US" sz="2000" b="1" dirty="0" err="1" smtClean="0"/>
              <a:t>Demikian</a:t>
            </a:r>
            <a:r>
              <a:rPr lang="en-US" sz="2000" b="1" dirty="0" smtClean="0"/>
              <a:t> pula </a:t>
            </a:r>
            <a:r>
              <a:rPr lang="en-US" sz="2000" b="1" dirty="0" err="1" smtClean="0"/>
              <a:t>sebuah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kuliah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dibangun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kajian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mencapai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kompetensi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beberapa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kompetensi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sekaligus</a:t>
            </a:r>
            <a:r>
              <a:rPr lang="en-US" sz="2000" b="1" dirty="0" smtClean="0"/>
              <a:t>. </a:t>
            </a:r>
          </a:p>
          <a:p>
            <a:pPr marL="457200">
              <a:spcBef>
                <a:spcPct val="50000"/>
              </a:spcBef>
              <a:buFontTx/>
              <a:buAutoNum type="arabicPeriod" startAt="3"/>
            </a:pPr>
            <a:r>
              <a:rPr lang="en-US" sz="2000" b="1" dirty="0" err="1" smtClean="0"/>
              <a:t>Sehingga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penggabungan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kajian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kecenderungan</a:t>
            </a:r>
            <a:r>
              <a:rPr lang="en-US" sz="2000" b="1" dirty="0" smtClean="0"/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jumlah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mata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kuliah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menjadi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lebih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sedikit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dengan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bobot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sks</a:t>
            </a:r>
            <a:r>
              <a:rPr lang="en-US" sz="2000" dirty="0" smtClean="0">
                <a:solidFill>
                  <a:srgbClr val="666633"/>
                </a:solidFill>
              </a:rPr>
              <a:t> yang </a:t>
            </a:r>
            <a:r>
              <a:rPr lang="en-US" sz="2000" dirty="0" err="1" smtClean="0">
                <a:solidFill>
                  <a:srgbClr val="666633"/>
                </a:solidFill>
              </a:rPr>
              <a:t>lebih</a:t>
            </a:r>
            <a:r>
              <a:rPr lang="en-US" sz="2000" dirty="0" smtClean="0">
                <a:solidFill>
                  <a:srgbClr val="666633"/>
                </a:solidFill>
              </a:rPr>
              <a:t> </a:t>
            </a:r>
            <a:r>
              <a:rPr lang="en-US" sz="2000" dirty="0" err="1" smtClean="0">
                <a:solidFill>
                  <a:srgbClr val="666633"/>
                </a:solidFill>
              </a:rPr>
              <a:t>besar</a:t>
            </a:r>
            <a:r>
              <a:rPr lang="en-US" sz="2000" dirty="0" smtClean="0">
                <a:solidFill>
                  <a:srgbClr val="666633"/>
                </a:solidFill>
              </a:rPr>
              <a:t>. </a:t>
            </a:r>
            <a:endParaRPr lang="en-US" sz="2000" b="1" dirty="0" smtClean="0"/>
          </a:p>
        </p:txBody>
      </p:sp>
      <p:sp>
        <p:nvSpPr>
          <p:cNvPr id="16389" name="Text Box 80"/>
          <p:cNvSpPr txBox="1">
            <a:spLocks noChangeArrowheads="1"/>
          </p:cNvSpPr>
          <p:nvPr/>
        </p:nvSpPr>
        <p:spPr bwMode="auto">
          <a:xfrm>
            <a:off x="7272338" y="6525601"/>
            <a:ext cx="1752600" cy="2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000" b="1"/>
              <a:t>Tim DIKTI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58" name="Group 234"/>
          <p:cNvGraphicFramePr>
            <a:graphicFrameLocks noGrp="1"/>
          </p:cNvGraphicFramePr>
          <p:nvPr/>
        </p:nvGraphicFramePr>
        <p:xfrm>
          <a:off x="228600" y="760714"/>
          <a:ext cx="8743950" cy="5773029"/>
        </p:xfrm>
        <a:graphic>
          <a:graphicData uri="http://schemas.openxmlformats.org/drawingml/2006/table">
            <a:tbl>
              <a:tblPr/>
              <a:tblGrid>
                <a:gridCol w="457200"/>
                <a:gridCol w="2514600"/>
                <a:gridCol w="361950"/>
                <a:gridCol w="381000"/>
                <a:gridCol w="381000"/>
                <a:gridCol w="381000"/>
                <a:gridCol w="381000"/>
                <a:gridCol w="381000"/>
                <a:gridCol w="381000"/>
                <a:gridCol w="457200"/>
                <a:gridCol w="457200"/>
                <a:gridCol w="457200"/>
                <a:gridCol w="457200"/>
                <a:gridCol w="381000"/>
                <a:gridCol w="381000"/>
                <a:gridCol w="533400"/>
              </a:tblGrid>
              <a:tr h="799744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RUMUSAN KOMPETENSI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BAHAN KAJIAN 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(bidang ilmu, cabang ilmu, ranting ilmu atau pokok bahasan yang digunakan untuk membentuk kompetensi)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52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H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1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1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J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AA"/>
                    </a:solidFill>
                  </a:tcPr>
                </a:tc>
              </a:tr>
              <a:tr h="441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Kompetensi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Utama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</a:tr>
              <a:tr h="439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</a:tr>
              <a:tr h="439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</a:tr>
              <a:tr h="439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</a:tr>
              <a:tr h="439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AF"/>
                    </a:solidFill>
                  </a:tcPr>
                </a:tc>
              </a:tr>
              <a:tr h="439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Kompetensi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Pendukung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</a:tr>
              <a:tr h="443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</a:tr>
              <a:tr h="439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BE"/>
                    </a:solidFill>
                  </a:tcPr>
                </a:tc>
              </a:tr>
              <a:tr h="439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Kompetensi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lainnya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</a:tr>
              <a:tr h="439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4F27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4F27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1D2"/>
                    </a:solidFill>
                  </a:tcPr>
                </a:tc>
              </a:tr>
            </a:tbl>
          </a:graphicData>
        </a:graphic>
      </p:graphicFrame>
      <p:sp>
        <p:nvSpPr>
          <p:cNvPr id="209133" name="Text Box 237"/>
          <p:cNvSpPr txBox="1">
            <a:spLocks noChangeArrowheads="1"/>
          </p:cNvSpPr>
          <p:nvPr/>
        </p:nvSpPr>
        <p:spPr bwMode="auto">
          <a:xfrm>
            <a:off x="304800" y="201754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CONTOH FORMAT MATRIKS KOMPETENSI DENGAN BAHAN KAJIAN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b="1" dirty="0">
              <a:solidFill>
                <a:srgbClr val="FFB13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30" name="Group 2"/>
          <p:cNvGraphicFramePr>
            <a:graphicFrameLocks noGrp="1"/>
          </p:cNvGraphicFramePr>
          <p:nvPr/>
        </p:nvGraphicFramePr>
        <p:xfrm>
          <a:off x="76200" y="125683"/>
          <a:ext cx="8839200" cy="6651501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457200"/>
              </a:tblGrid>
              <a:tr h="396894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CONTOH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PEMBENTUKAN MATA KULIAH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B2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RUMUSAN KOMPETENSI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BAHAN KAJIAN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7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keilmuan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0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IPTEKS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pendukung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0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IPTEKS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pelengk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0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Yang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dikemb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0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Untuk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ms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dpn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0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Ciri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PT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000">
                        <a:alpha val="80000"/>
                      </a:srgbClr>
                    </a:solidFill>
                  </a:tcPr>
                </a:tc>
              </a:tr>
              <a:tr h="127006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80000"/>
                      </a:srgbClr>
                    </a:solidFill>
                  </a:tcPr>
                </a:tc>
              </a:tr>
              <a:tr h="4127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Kemampuan merancang arsitektur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Kemampuan mengkomunikasikan ide.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Kemampuan bekerjasama 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Memiliki kepekaan masalah nyata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Kemampuan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membaca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gambar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Memiliki kemampuan managerial &amp; leadership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Mempunyai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kemampuan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dasar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praktek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Kemampuan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belajar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sepanjang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hayat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Berfikir &amp; berkomunikasi secara akademik&amp; etis.</a:t>
                      </a: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kemampuan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mengembangkan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arsitektur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Menjunjung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tinggi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norma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akademik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2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7627" marB="47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Memiliki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penget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strategi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pembangunan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7627" marB="47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7627" marB="476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69"/>
          <p:cNvGrpSpPr>
            <a:grpSpLocks/>
          </p:cNvGrpSpPr>
          <p:nvPr/>
        </p:nvGrpSpPr>
        <p:grpSpPr bwMode="auto">
          <a:xfrm>
            <a:off x="3559175" y="907896"/>
            <a:ext cx="5257800" cy="1365977"/>
            <a:chOff x="2209" y="701"/>
            <a:chExt cx="3312" cy="861"/>
          </a:xfrm>
        </p:grpSpPr>
        <p:sp>
          <p:nvSpPr>
            <p:cNvPr id="29988" name="Text Box 270"/>
            <p:cNvSpPr txBox="1">
              <a:spLocks noChangeArrowheads="1"/>
            </p:cNvSpPr>
            <p:nvPr/>
          </p:nvSpPr>
          <p:spPr bwMode="auto">
            <a:xfrm rot="-5400000">
              <a:off x="2119" y="1046"/>
              <a:ext cx="8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/>
                <a:t>Teori, metode</a:t>
              </a:r>
            </a:p>
          </p:txBody>
        </p:sp>
        <p:grpSp>
          <p:nvGrpSpPr>
            <p:cNvPr id="3" name="Group 271"/>
            <p:cNvGrpSpPr>
              <a:grpSpLocks/>
            </p:cNvGrpSpPr>
            <p:nvPr/>
          </p:nvGrpSpPr>
          <p:grpSpPr bwMode="auto">
            <a:xfrm>
              <a:off x="2209" y="701"/>
              <a:ext cx="3312" cy="861"/>
              <a:chOff x="2209" y="827"/>
              <a:chExt cx="3312" cy="861"/>
            </a:xfrm>
          </p:grpSpPr>
          <p:sp>
            <p:nvSpPr>
              <p:cNvPr id="29990" name="Text Box 272"/>
              <p:cNvSpPr txBox="1">
                <a:spLocks noChangeArrowheads="1"/>
              </p:cNvSpPr>
              <p:nvPr/>
            </p:nvSpPr>
            <p:spPr bwMode="auto">
              <a:xfrm rot="-5400000">
                <a:off x="1912" y="1212"/>
                <a:ext cx="7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Desain ars.</a:t>
                </a:r>
              </a:p>
            </p:txBody>
          </p:sp>
          <p:sp>
            <p:nvSpPr>
              <p:cNvPr id="29991" name="Text Box 273"/>
              <p:cNvSpPr txBox="1">
                <a:spLocks noChangeArrowheads="1"/>
              </p:cNvSpPr>
              <p:nvPr/>
            </p:nvSpPr>
            <p:spPr bwMode="auto">
              <a:xfrm rot="-5400000">
                <a:off x="2370" y="1195"/>
                <a:ext cx="8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Struktur bang.</a:t>
                </a:r>
              </a:p>
            </p:txBody>
          </p:sp>
          <p:sp>
            <p:nvSpPr>
              <p:cNvPr id="29992" name="Text Box 274"/>
              <p:cNvSpPr txBox="1">
                <a:spLocks noChangeArrowheads="1"/>
              </p:cNvSpPr>
              <p:nvPr/>
            </p:nvSpPr>
            <p:spPr bwMode="auto">
              <a:xfrm rot="-5400000">
                <a:off x="2693" y="1271"/>
                <a:ext cx="63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Seni </a:t>
                </a:r>
              </a:p>
            </p:txBody>
          </p:sp>
          <p:sp>
            <p:nvSpPr>
              <p:cNvPr id="29993" name="Text Box 275"/>
              <p:cNvSpPr txBox="1">
                <a:spLocks noChangeArrowheads="1"/>
              </p:cNvSpPr>
              <p:nvPr/>
            </p:nvSpPr>
            <p:spPr bwMode="auto">
              <a:xfrm rot="-5400000">
                <a:off x="3335" y="1205"/>
                <a:ext cx="7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Sains ars-tek</a:t>
                </a:r>
              </a:p>
            </p:txBody>
          </p:sp>
          <p:sp>
            <p:nvSpPr>
              <p:cNvPr id="29994" name="Text Box 276"/>
              <p:cNvSpPr txBox="1">
                <a:spLocks noChangeArrowheads="1"/>
              </p:cNvSpPr>
              <p:nvPr/>
            </p:nvSpPr>
            <p:spPr bwMode="auto">
              <a:xfrm rot="-5400000">
                <a:off x="3108" y="1202"/>
                <a:ext cx="7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Perk. Ars.</a:t>
                </a:r>
              </a:p>
            </p:txBody>
          </p:sp>
          <p:sp>
            <p:nvSpPr>
              <p:cNvPr id="29995" name="Text Box 277"/>
              <p:cNvSpPr txBox="1">
                <a:spLocks noChangeArrowheads="1"/>
              </p:cNvSpPr>
              <p:nvPr/>
            </p:nvSpPr>
            <p:spPr bwMode="auto">
              <a:xfrm rot="-5400000">
                <a:off x="2874" y="1212"/>
                <a:ext cx="7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Perencanaan</a:t>
                </a:r>
              </a:p>
            </p:txBody>
          </p:sp>
          <p:sp>
            <p:nvSpPr>
              <p:cNvPr id="29996" name="Text Box 278"/>
              <p:cNvSpPr txBox="1">
                <a:spLocks noChangeArrowheads="1"/>
              </p:cNvSpPr>
              <p:nvPr/>
            </p:nvSpPr>
            <p:spPr bwMode="auto">
              <a:xfrm rot="-5400000">
                <a:off x="3582" y="1196"/>
                <a:ext cx="7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Lansekap ars</a:t>
                </a:r>
              </a:p>
            </p:txBody>
          </p:sp>
          <p:sp>
            <p:nvSpPr>
              <p:cNvPr id="29997" name="Text Box 279"/>
              <p:cNvSpPr txBox="1">
                <a:spLocks noChangeArrowheads="1"/>
              </p:cNvSpPr>
              <p:nvPr/>
            </p:nvSpPr>
            <p:spPr bwMode="auto">
              <a:xfrm rot="-5400000">
                <a:off x="4068" y="1208"/>
                <a:ext cx="7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Permukiman</a:t>
                </a:r>
              </a:p>
            </p:txBody>
          </p:sp>
          <p:sp>
            <p:nvSpPr>
              <p:cNvPr id="29998" name="Text Box 280"/>
              <p:cNvSpPr txBox="1">
                <a:spLocks noChangeArrowheads="1"/>
              </p:cNvSpPr>
              <p:nvPr/>
            </p:nvSpPr>
            <p:spPr bwMode="auto">
              <a:xfrm rot="-5400000">
                <a:off x="3819" y="1184"/>
                <a:ext cx="78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Interior</a:t>
                </a:r>
              </a:p>
            </p:txBody>
          </p:sp>
          <p:sp>
            <p:nvSpPr>
              <p:cNvPr id="29999" name="Text Box 281"/>
              <p:cNvSpPr txBox="1">
                <a:spLocks noChangeArrowheads="1"/>
              </p:cNvSpPr>
              <p:nvPr/>
            </p:nvSpPr>
            <p:spPr bwMode="auto">
              <a:xfrm rot="-5400000">
                <a:off x="4274" y="1174"/>
                <a:ext cx="84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Ars nusantara</a:t>
                </a:r>
              </a:p>
            </p:txBody>
          </p:sp>
          <p:sp>
            <p:nvSpPr>
              <p:cNvPr id="30000" name="Text Box 282"/>
              <p:cNvSpPr txBox="1">
                <a:spLocks noChangeArrowheads="1"/>
              </p:cNvSpPr>
              <p:nvPr/>
            </p:nvSpPr>
            <p:spPr bwMode="auto">
              <a:xfrm rot="-5400000">
                <a:off x="4582" y="1223"/>
                <a:ext cx="696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CAD</a:t>
                </a:r>
              </a:p>
            </p:txBody>
          </p:sp>
          <p:sp>
            <p:nvSpPr>
              <p:cNvPr id="30001" name="Text Box 283"/>
              <p:cNvSpPr txBox="1">
                <a:spLocks noChangeArrowheads="1"/>
              </p:cNvSpPr>
              <p:nvPr/>
            </p:nvSpPr>
            <p:spPr bwMode="auto">
              <a:xfrm rot="-5400000">
                <a:off x="4737" y="1164"/>
                <a:ext cx="84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Strategi pemb</a:t>
                </a:r>
              </a:p>
            </p:txBody>
          </p:sp>
          <p:sp>
            <p:nvSpPr>
              <p:cNvPr id="30002" name="Text Box 284"/>
              <p:cNvSpPr txBox="1">
                <a:spLocks noChangeArrowheads="1"/>
              </p:cNvSpPr>
              <p:nvPr/>
            </p:nvSpPr>
            <p:spPr bwMode="auto">
              <a:xfrm rot="-5400000">
                <a:off x="5070" y="1216"/>
                <a:ext cx="72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b="1"/>
                  <a:t>Lingk &amp; IT</a:t>
                </a:r>
              </a:p>
            </p:txBody>
          </p:sp>
        </p:grpSp>
      </p:grpSp>
      <p:sp>
        <p:nvSpPr>
          <p:cNvPr id="29956" name="Rectangle 285"/>
          <p:cNvSpPr>
            <a:spLocks noChangeArrowheads="1"/>
          </p:cNvSpPr>
          <p:nvPr/>
        </p:nvSpPr>
        <p:spPr bwMode="auto">
          <a:xfrm>
            <a:off x="3514726" y="2288756"/>
            <a:ext cx="4581525" cy="396894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57" name="Rectangle 286"/>
          <p:cNvSpPr>
            <a:spLocks noChangeArrowheads="1"/>
          </p:cNvSpPr>
          <p:nvPr/>
        </p:nvSpPr>
        <p:spPr bwMode="auto">
          <a:xfrm>
            <a:off x="3500438" y="2692265"/>
            <a:ext cx="1928812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58" name="Rectangle 287"/>
          <p:cNvSpPr>
            <a:spLocks noChangeArrowheads="1"/>
          </p:cNvSpPr>
          <p:nvPr/>
        </p:nvSpPr>
        <p:spPr bwMode="auto">
          <a:xfrm>
            <a:off x="6172201" y="2697227"/>
            <a:ext cx="747713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59" name="Rectangle 288"/>
          <p:cNvSpPr>
            <a:spLocks noChangeArrowheads="1"/>
          </p:cNvSpPr>
          <p:nvPr/>
        </p:nvSpPr>
        <p:spPr bwMode="auto">
          <a:xfrm>
            <a:off x="8067676" y="2692265"/>
            <a:ext cx="39052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0" name="Rectangle 289"/>
          <p:cNvSpPr>
            <a:spLocks noChangeArrowheads="1"/>
          </p:cNvSpPr>
          <p:nvPr/>
        </p:nvSpPr>
        <p:spPr bwMode="auto">
          <a:xfrm>
            <a:off x="4267201" y="3803569"/>
            <a:ext cx="39052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1" name="Rectangle 290"/>
          <p:cNvSpPr>
            <a:spLocks noChangeArrowheads="1"/>
          </p:cNvSpPr>
          <p:nvPr/>
        </p:nvSpPr>
        <p:spPr bwMode="auto">
          <a:xfrm>
            <a:off x="3495676" y="3061046"/>
            <a:ext cx="790575" cy="382010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2" name="Rectangle 291"/>
          <p:cNvSpPr>
            <a:spLocks noChangeArrowheads="1"/>
          </p:cNvSpPr>
          <p:nvPr/>
        </p:nvSpPr>
        <p:spPr bwMode="auto">
          <a:xfrm>
            <a:off x="6934200" y="3064354"/>
            <a:ext cx="390525" cy="382010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3" name="Rectangle 292"/>
          <p:cNvSpPr>
            <a:spLocks noChangeArrowheads="1"/>
          </p:cNvSpPr>
          <p:nvPr/>
        </p:nvSpPr>
        <p:spPr bwMode="auto">
          <a:xfrm>
            <a:off x="5033964" y="3044510"/>
            <a:ext cx="39052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4" name="Rectangle 293"/>
          <p:cNvSpPr>
            <a:spLocks noChangeArrowheads="1"/>
          </p:cNvSpPr>
          <p:nvPr/>
        </p:nvSpPr>
        <p:spPr bwMode="auto">
          <a:xfrm>
            <a:off x="3505201" y="3428173"/>
            <a:ext cx="390525" cy="734254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5" name="Rectangle 294"/>
          <p:cNvSpPr>
            <a:spLocks noChangeArrowheads="1"/>
          </p:cNvSpPr>
          <p:nvPr/>
        </p:nvSpPr>
        <p:spPr bwMode="auto">
          <a:xfrm>
            <a:off x="5038726" y="3436442"/>
            <a:ext cx="390525" cy="362166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6" name="Rectangle 295"/>
          <p:cNvSpPr>
            <a:spLocks noChangeArrowheads="1"/>
          </p:cNvSpPr>
          <p:nvPr/>
        </p:nvSpPr>
        <p:spPr bwMode="auto">
          <a:xfrm>
            <a:off x="6162676" y="3441403"/>
            <a:ext cx="1152525" cy="377049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7" name="Rectangle 296"/>
          <p:cNvSpPr>
            <a:spLocks noChangeArrowheads="1"/>
          </p:cNvSpPr>
          <p:nvPr/>
        </p:nvSpPr>
        <p:spPr bwMode="auto">
          <a:xfrm>
            <a:off x="8081963" y="3434789"/>
            <a:ext cx="823912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8" name="Rectangle 297"/>
          <p:cNvSpPr>
            <a:spLocks noChangeArrowheads="1"/>
          </p:cNvSpPr>
          <p:nvPr/>
        </p:nvSpPr>
        <p:spPr bwMode="auto">
          <a:xfrm>
            <a:off x="6557964" y="3783724"/>
            <a:ext cx="39052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69" name="Rectangle 298"/>
          <p:cNvSpPr>
            <a:spLocks noChangeArrowheads="1"/>
          </p:cNvSpPr>
          <p:nvPr/>
        </p:nvSpPr>
        <p:spPr bwMode="auto">
          <a:xfrm>
            <a:off x="7677150" y="3798608"/>
            <a:ext cx="400050" cy="382010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0" name="Rectangle 299"/>
          <p:cNvSpPr>
            <a:spLocks noChangeArrowheads="1"/>
          </p:cNvSpPr>
          <p:nvPr/>
        </p:nvSpPr>
        <p:spPr bwMode="auto">
          <a:xfrm>
            <a:off x="5410201" y="4162428"/>
            <a:ext cx="390525" cy="382010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1" name="Rectangle 300"/>
          <p:cNvSpPr>
            <a:spLocks noChangeArrowheads="1"/>
          </p:cNvSpPr>
          <p:nvPr/>
        </p:nvSpPr>
        <p:spPr bwMode="auto">
          <a:xfrm>
            <a:off x="4267201" y="4551053"/>
            <a:ext cx="390525" cy="382011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2" name="Rectangle 301"/>
          <p:cNvSpPr>
            <a:spLocks noChangeArrowheads="1"/>
          </p:cNvSpPr>
          <p:nvPr/>
        </p:nvSpPr>
        <p:spPr bwMode="auto">
          <a:xfrm>
            <a:off x="3505200" y="4169043"/>
            <a:ext cx="381000" cy="2245759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3" name="Rectangle 302"/>
          <p:cNvSpPr>
            <a:spLocks noChangeArrowheads="1"/>
          </p:cNvSpPr>
          <p:nvPr/>
        </p:nvSpPr>
        <p:spPr bwMode="auto">
          <a:xfrm>
            <a:off x="7686676" y="4556015"/>
            <a:ext cx="39052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4" name="Rectangle 303"/>
          <p:cNvSpPr>
            <a:spLocks noChangeArrowheads="1"/>
          </p:cNvSpPr>
          <p:nvPr/>
        </p:nvSpPr>
        <p:spPr bwMode="auto">
          <a:xfrm>
            <a:off x="3890963" y="4921487"/>
            <a:ext cx="381000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5" name="Rectangle 304"/>
          <p:cNvSpPr>
            <a:spLocks noChangeArrowheads="1"/>
          </p:cNvSpPr>
          <p:nvPr/>
        </p:nvSpPr>
        <p:spPr bwMode="auto">
          <a:xfrm>
            <a:off x="5400676" y="4926449"/>
            <a:ext cx="79057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6" name="Rectangle 305"/>
          <p:cNvSpPr>
            <a:spLocks noChangeArrowheads="1"/>
          </p:cNvSpPr>
          <p:nvPr/>
        </p:nvSpPr>
        <p:spPr bwMode="auto">
          <a:xfrm>
            <a:off x="6943726" y="4921487"/>
            <a:ext cx="75247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7" name="Rectangle 306"/>
          <p:cNvSpPr>
            <a:spLocks noChangeArrowheads="1"/>
          </p:cNvSpPr>
          <p:nvPr/>
        </p:nvSpPr>
        <p:spPr bwMode="auto">
          <a:xfrm>
            <a:off x="8086726" y="4918180"/>
            <a:ext cx="82867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8" name="Rectangle 307"/>
          <p:cNvSpPr>
            <a:spLocks noChangeArrowheads="1"/>
          </p:cNvSpPr>
          <p:nvPr/>
        </p:nvSpPr>
        <p:spPr bwMode="auto">
          <a:xfrm>
            <a:off x="3886200" y="5650780"/>
            <a:ext cx="381000" cy="382010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79" name="Rectangle 308"/>
          <p:cNvSpPr>
            <a:spLocks noChangeArrowheads="1"/>
          </p:cNvSpPr>
          <p:nvPr/>
        </p:nvSpPr>
        <p:spPr bwMode="auto">
          <a:xfrm>
            <a:off x="4652964" y="5673933"/>
            <a:ext cx="3062287" cy="382010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80" name="Rectangle 309"/>
          <p:cNvSpPr>
            <a:spLocks noChangeArrowheads="1"/>
          </p:cNvSpPr>
          <p:nvPr/>
        </p:nvSpPr>
        <p:spPr bwMode="auto">
          <a:xfrm>
            <a:off x="3886200" y="6036098"/>
            <a:ext cx="5010150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81" name="Rectangle 310"/>
          <p:cNvSpPr>
            <a:spLocks noChangeArrowheads="1"/>
          </p:cNvSpPr>
          <p:nvPr/>
        </p:nvSpPr>
        <p:spPr bwMode="auto">
          <a:xfrm>
            <a:off x="8077200" y="6418109"/>
            <a:ext cx="39052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82" name="Rectangle 311"/>
          <p:cNvSpPr>
            <a:spLocks noChangeArrowheads="1"/>
          </p:cNvSpPr>
          <p:nvPr/>
        </p:nvSpPr>
        <p:spPr bwMode="auto">
          <a:xfrm>
            <a:off x="5019676" y="6421417"/>
            <a:ext cx="39052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983" name="Rectangle 312"/>
          <p:cNvSpPr>
            <a:spLocks noChangeArrowheads="1"/>
          </p:cNvSpPr>
          <p:nvPr/>
        </p:nvSpPr>
        <p:spPr bwMode="auto">
          <a:xfrm>
            <a:off x="6929439" y="6411495"/>
            <a:ext cx="390525" cy="380357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886200" y="2287103"/>
            <a:ext cx="1524000" cy="754099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b="1" dirty="0">
                <a:solidFill>
                  <a:srgbClr val="FF6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 </a:t>
            </a:r>
            <a:r>
              <a:rPr lang="en-US" b="1" dirty="0" err="1">
                <a:solidFill>
                  <a:srgbClr val="FF6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kuliah</a:t>
            </a:r>
            <a:endParaRPr lang="en-US" b="1" dirty="0">
              <a:solidFill>
                <a:srgbClr val="FF6B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FF6B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172200" y="2316870"/>
            <a:ext cx="762000" cy="1865402"/>
          </a:xfrm>
          <a:prstGeom prst="rect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Mk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410200" y="4172350"/>
            <a:ext cx="381000" cy="2222607"/>
          </a:xfrm>
          <a:prstGeom prst="rect">
            <a:avLst/>
          </a:prstGeom>
          <a:solidFill>
            <a:srgbClr val="808000">
              <a:alpha val="50195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cxnSp>
        <p:nvCxnSpPr>
          <p:cNvPr id="29987" name="Straight Connector 50"/>
          <p:cNvCxnSpPr>
            <a:cxnSpLocks noChangeShapeType="1"/>
          </p:cNvCxnSpPr>
          <p:nvPr/>
        </p:nvCxnSpPr>
        <p:spPr bwMode="auto">
          <a:xfrm>
            <a:off x="76200" y="1532123"/>
            <a:ext cx="3429000" cy="330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81000" y="1829020"/>
            <a:ext cx="8458200" cy="4691620"/>
          </a:xfrm>
          <a:prstGeom prst="rect">
            <a:avLst/>
          </a:prstGeom>
          <a:gradFill rotWithShape="1">
            <a:gsLst>
              <a:gs pos="0">
                <a:srgbClr val="2F2D1A"/>
              </a:gs>
              <a:gs pos="100000">
                <a:srgbClr val="66613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661988" y="2057234"/>
            <a:ext cx="7948612" cy="3970318"/>
          </a:xfrm>
          <a:prstGeom prst="rect">
            <a:avLst/>
          </a:prstGeom>
          <a:gradFill rotWithShape="1">
            <a:gsLst>
              <a:gs pos="0">
                <a:srgbClr val="333300"/>
              </a:gs>
              <a:gs pos="100000">
                <a:srgbClr val="66613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5000"/>
              </a:spcBef>
              <a:buFontTx/>
              <a:buAutoNum type="alphaLcPeriod"/>
              <a:defRPr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Waktu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dibutuhkan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oleh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mahasiswa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mencapai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suatu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 learning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outcomes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metode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pembelajaran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dipilih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457200" indent="-457200">
              <a:spcBef>
                <a:spcPct val="25000"/>
              </a:spcBef>
              <a:buFontTx/>
              <a:buAutoNum type="alphaLcPeriod"/>
              <a:defRPr/>
            </a:pP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Waktu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dibutuhkan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mahasiswa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untuk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menguasai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bahan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materi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ajar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dengan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kedalaman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keluasan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ditetapkan</a:t>
            </a:r>
            <a:r>
              <a:rPr lang="en-US" sz="2400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457200" indent="-457200">
              <a:spcBef>
                <a:spcPct val="25000"/>
              </a:spcBef>
              <a:buFontTx/>
              <a:buAutoNum type="alphaLcPeriod"/>
              <a:defRPr/>
            </a:pP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Besarnya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peran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dalam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pencapaian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 learning outcomes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lulusan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yang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ditunjukkan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dengan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proporsi</a:t>
            </a:r>
            <a:r>
              <a:rPr lang="en-US" sz="240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besarnya</a:t>
            </a:r>
            <a:r>
              <a:rPr lang="en-US" sz="2400" dirty="0" smtClean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sks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mata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kuliah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ini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terbanding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terhadap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keseluruhan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beban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studi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tiap</a:t>
            </a:r>
            <a:r>
              <a:rPr lang="en-US" sz="2400" dirty="0">
                <a:solidFill>
                  <a:srgbClr val="F0E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semester.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929394"/>
            <a:ext cx="8458200" cy="836785"/>
            <a:chOff x="381000" y="928688"/>
            <a:chExt cx="8458200" cy="838200"/>
          </a:xfrm>
        </p:grpSpPr>
        <p:sp>
          <p:nvSpPr>
            <p:cNvPr id="21511" name="Rectangle 2"/>
            <p:cNvSpPr>
              <a:spLocks noChangeArrowheads="1"/>
            </p:cNvSpPr>
            <p:nvPr/>
          </p:nvSpPr>
          <p:spPr bwMode="auto">
            <a:xfrm>
              <a:off x="381000" y="928688"/>
              <a:ext cx="8458200" cy="838200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45" name="Rectangle 5"/>
            <p:cNvSpPr>
              <a:spLocks noChangeArrowheads="1"/>
            </p:cNvSpPr>
            <p:nvPr/>
          </p:nvSpPr>
          <p:spPr bwMode="auto">
            <a:xfrm>
              <a:off x="868363" y="1095997"/>
              <a:ext cx="7467600" cy="462446"/>
            </a:xfrm>
            <a:prstGeom prst="rect">
              <a:avLst/>
            </a:prstGeom>
            <a:solidFill>
              <a:srgbClr val="33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5000"/>
                </a:spcBef>
                <a:defRPr/>
              </a:pPr>
              <a:r>
                <a:rPr lang="en-US" sz="2400" b="1" dirty="0" err="1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Besarnya</a:t>
              </a:r>
              <a:r>
                <a:rPr lang="en-US" sz="2400" b="1" dirty="0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400" b="1" dirty="0" err="1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sks</a:t>
              </a:r>
              <a:r>
                <a:rPr lang="en-US" sz="2400" b="1" dirty="0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400" b="1" dirty="0" err="1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mata</a:t>
              </a:r>
              <a:r>
                <a:rPr lang="en-US" sz="2400" b="1" dirty="0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400" b="1" dirty="0" err="1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kuliah</a:t>
              </a:r>
              <a:r>
                <a:rPr lang="en-US" sz="2400" b="1" dirty="0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400" b="1" dirty="0" err="1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dimaknai</a:t>
              </a:r>
              <a:r>
                <a:rPr lang="en-US" sz="2400" b="1" dirty="0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400" b="1" dirty="0" err="1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sebagai</a:t>
              </a:r>
              <a:r>
                <a:rPr lang="en-US" sz="2400" b="1" dirty="0">
                  <a:solidFill>
                    <a:srgbClr val="FFFF2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:</a:t>
              </a:r>
              <a:r>
                <a:rPr lang="en-US" sz="2400" dirty="0">
                  <a:solidFill>
                    <a:srgbClr val="9933FF"/>
                  </a:solidFill>
                  <a:latin typeface="Comic Sans MS" pitchFamily="66" charset="0"/>
                </a:rPr>
                <a:t> </a:t>
              </a:r>
            </a:p>
          </p:txBody>
        </p:sp>
      </p:grpSp>
      <p:sp>
        <p:nvSpPr>
          <p:cNvPr id="21509" name="WordArt 9"/>
          <p:cNvSpPr>
            <a:spLocks noChangeArrowheads="1" noChangeShapeType="1" noTextEdit="1"/>
          </p:cNvSpPr>
          <p:nvPr/>
        </p:nvSpPr>
        <p:spPr bwMode="auto">
          <a:xfrm>
            <a:off x="1295400" y="180257"/>
            <a:ext cx="6477000" cy="549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Menentukan besarnya sks </a:t>
            </a:r>
          </a:p>
        </p:txBody>
      </p:sp>
      <p:sp>
        <p:nvSpPr>
          <p:cNvPr id="21510" name="Text Box 80"/>
          <p:cNvSpPr txBox="1">
            <a:spLocks noChangeArrowheads="1"/>
          </p:cNvSpPr>
          <p:nvPr/>
        </p:nvSpPr>
        <p:spPr bwMode="auto">
          <a:xfrm>
            <a:off x="7143750" y="6553715"/>
            <a:ext cx="1752600" cy="24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000" b="1"/>
              <a:t>Tim DIKTI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922" y="1295400"/>
            <a:ext cx="3069343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109538" indent="-109538" algn="ctr">
              <a:spcBef>
                <a:spcPts val="600"/>
              </a:spcBef>
            </a:pPr>
            <a:endParaRPr lang="en-US" sz="800" b="1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109538" indent="-109538" algn="ctr">
              <a:spcBef>
                <a:spcPts val="6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ALASAN EKSTERNAL</a:t>
            </a:r>
            <a:endParaRPr lang="en-US" b="1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marL="28098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err="1" smtClean="0">
                <a:latin typeface="Arial Narrow" pitchFamily="34" charset="0"/>
                <a:cs typeface="Arial" pitchFamily="34" charset="0"/>
              </a:rPr>
              <a:t>Tantangan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Arial" pitchFamily="34" charset="0"/>
              </a:rPr>
              <a:t>persaingan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global</a:t>
            </a:r>
          </a:p>
          <a:p>
            <a:pPr marL="28098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err="1" smtClean="0">
                <a:latin typeface="Arial Narrow" pitchFamily="34" charset="0"/>
                <a:cs typeface="Arial" pitchFamily="34" charset="0"/>
              </a:rPr>
              <a:t>Ratifikasi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Indonesia di   </a:t>
            </a:r>
            <a:r>
              <a:rPr lang="en-US" dirty="0" err="1" smtClean="0">
                <a:latin typeface="Arial Narrow" pitchFamily="34" charset="0"/>
                <a:cs typeface="Arial" pitchFamily="34" charset="0"/>
              </a:rPr>
              <a:t>berbagai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  <a:cs typeface="Arial" pitchFamily="34" charset="0"/>
              </a:rPr>
              <a:t>konvensi</a:t>
            </a:r>
            <a:endParaRPr lang="en-US" b="1" dirty="0" smtClean="0">
              <a:latin typeface="Arial Narrow" pitchFamily="34" charset="0"/>
              <a:cs typeface="Arial" pitchFamily="34" charset="0"/>
            </a:endParaRP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endParaRPr lang="en-US" sz="8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55355"/>
            <a:ext cx="3079465" cy="26930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109538" indent="-109538" algn="ctr"/>
            <a:endParaRPr lang="en-US" sz="11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109538" indent="63500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ALASAN INTERNAL</a:t>
            </a:r>
          </a:p>
          <a:p>
            <a:pPr marL="109538" indent="-109538" algn="ctr"/>
            <a:endParaRPr lang="en-US" sz="12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227013" indent="-173038">
              <a:buFont typeface="Arial" pitchFamily="34" charset="0"/>
              <a:buChar char="•"/>
            </a:pPr>
            <a:r>
              <a:rPr lang="en-US" b="1" dirty="0" err="1" smtClean="0">
                <a:latin typeface="Arial Narrow" pitchFamily="34" charset="0"/>
              </a:rPr>
              <a:t>Kesenjangan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mutu</a:t>
            </a:r>
            <a:r>
              <a:rPr lang="en-US" b="1" dirty="0" smtClean="0">
                <a:latin typeface="Arial Narrow" pitchFamily="34" charset="0"/>
              </a:rPr>
              <a:t>, </a:t>
            </a:r>
            <a:r>
              <a:rPr lang="en-US" b="1" dirty="0" err="1" smtClean="0">
                <a:latin typeface="Arial Narrow" pitchFamily="34" charset="0"/>
              </a:rPr>
              <a:t>jumlah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dan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kemampuan</a:t>
            </a:r>
            <a:r>
              <a:rPr lang="en-US" b="1" dirty="0" smtClean="0">
                <a:latin typeface="Arial Narrow" pitchFamily="34" charset="0"/>
              </a:rPr>
              <a:t>                   </a:t>
            </a:r>
          </a:p>
          <a:p>
            <a:pPr marL="227013" indent="-173038">
              <a:buFont typeface="Arial" pitchFamily="34" charset="0"/>
              <a:buChar char="•"/>
            </a:pPr>
            <a:r>
              <a:rPr lang="en-US" b="1" dirty="0" err="1" smtClean="0">
                <a:latin typeface="Arial Narrow" pitchFamily="34" charset="0"/>
              </a:rPr>
              <a:t>Relevansi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penghasil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vs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pengguna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b="1" dirty="0" err="1" smtClean="0">
                <a:latin typeface="Arial Narrow" pitchFamily="34" charset="0"/>
              </a:rPr>
              <a:t>pengangguran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227013" indent="-173038">
              <a:buFont typeface="Arial" pitchFamily="34" charset="0"/>
              <a:buChar char="•"/>
            </a:pPr>
            <a:r>
              <a:rPr lang="en-US" b="1" dirty="0" err="1" smtClean="0">
                <a:latin typeface="Arial Narrow" pitchFamily="34" charset="0"/>
              </a:rPr>
              <a:t>Beragam</a:t>
            </a:r>
            <a:r>
              <a:rPr lang="en-US" b="1" dirty="0" smtClean="0">
                <a:latin typeface="Arial Narrow" pitchFamily="34" charset="0"/>
              </a:rPr>
              <a:t>  </a:t>
            </a:r>
            <a:r>
              <a:rPr lang="en-US" b="1" dirty="0" err="1" smtClean="0">
                <a:latin typeface="Arial Narrow" pitchFamily="34" charset="0"/>
              </a:rPr>
              <a:t>aturan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kualifikasi</a:t>
            </a:r>
            <a:endParaRPr lang="en-US" b="1" dirty="0" smtClean="0">
              <a:latin typeface="Arial Narrow" pitchFamily="34" charset="0"/>
            </a:endParaRPr>
          </a:p>
          <a:p>
            <a:pPr marL="227013" indent="-173038">
              <a:buFont typeface="Arial" pitchFamily="34" charset="0"/>
              <a:buChar char="•"/>
            </a:pPr>
            <a:r>
              <a:rPr lang="en-US" b="1" dirty="0" err="1" smtClean="0">
                <a:latin typeface="Arial Narrow" pitchFamily="34" charset="0"/>
              </a:rPr>
              <a:t>Beragam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pendidikan</a:t>
            </a:r>
            <a:endParaRPr lang="en-US" b="1" dirty="0" smtClean="0">
              <a:latin typeface="Arial Narrow" pitchFamily="34" charset="0"/>
            </a:endParaRPr>
          </a:p>
          <a:p>
            <a:endParaRPr lang="en-US" b="1" dirty="0">
              <a:latin typeface="Arial Narrow" pitchFamily="34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3977818" y="2288724"/>
            <a:ext cx="2095500" cy="2286000"/>
            <a:chOff x="4953000" y="1295400"/>
            <a:chExt cx="1905000" cy="228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4953000" y="1295400"/>
              <a:ext cx="1905000" cy="2286000"/>
            </a:xfrm>
            <a:prstGeom prst="rect">
              <a:avLst/>
            </a:prstGeom>
            <a:solidFill>
              <a:srgbClr val="FFC3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34373" y="1451811"/>
              <a:ext cx="1567216" cy="206210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KKNI (</a:t>
              </a:r>
              <a:r>
                <a:rPr lang="en-US" sz="2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IQF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)</a:t>
              </a:r>
            </a:p>
            <a:p>
              <a:pPr algn="ctr"/>
              <a:r>
                <a:rPr lang="en-US" sz="2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Sebuah Pernyataan </a:t>
              </a:r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kualitas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SDM Indonesia</a:t>
              </a: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3457942" y="2419350"/>
            <a:ext cx="415636" cy="838200"/>
          </a:xfrm>
          <a:prstGeom prst="rightArrow">
            <a:avLst>
              <a:gd name="adj1" fmla="val 50000"/>
              <a:gd name="adj2" fmla="val 69737"/>
            </a:avLst>
          </a:prstGeom>
          <a:solidFill>
            <a:srgbClr val="F2F0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8"/>
          <p:cNvGrpSpPr/>
          <p:nvPr/>
        </p:nvGrpSpPr>
        <p:grpSpPr>
          <a:xfrm>
            <a:off x="6697434" y="2269878"/>
            <a:ext cx="2095500" cy="2293960"/>
            <a:chOff x="7086600" y="1668440"/>
            <a:chExt cx="1905000" cy="1989160"/>
          </a:xfrm>
          <a:solidFill>
            <a:srgbClr val="F9F6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angle 25"/>
            <p:cNvSpPr/>
            <p:nvPr/>
          </p:nvSpPr>
          <p:spPr>
            <a:xfrm>
              <a:off x="7086600" y="1668440"/>
              <a:ext cx="1905000" cy="1989160"/>
            </a:xfrm>
            <a:prstGeom prst="rect">
              <a:avLst/>
            </a:prstGeom>
            <a:solidFill>
              <a:srgbClr val="F9F7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29662" y="1837916"/>
              <a:ext cx="1801504" cy="16813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09538" indent="-109538" algn="ctr"/>
              <a:r>
                <a:rPr lang="en-US" sz="20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	</a:t>
              </a:r>
              <a:r>
                <a:rPr lang="en-US" sz="2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Penilaian</a:t>
              </a:r>
              <a:r>
                <a:rPr lang="en-US" sz="2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kesetaraan</a:t>
              </a:r>
              <a:r>
                <a:rPr lang="en-US" sz="2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 </a:t>
              </a:r>
              <a:r>
                <a:rPr lang="en-US" sz="2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dan</a:t>
              </a:r>
              <a:endPara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marL="109538" indent="-109538" algn="ctr"/>
              <a:r>
                <a:rPr lang="en-US" sz="2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	</a:t>
              </a:r>
              <a:r>
                <a:rPr lang="en-US" sz="2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pengakuan</a:t>
              </a:r>
              <a:r>
                <a:rPr lang="en-US" sz="24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kualifikasi</a:t>
              </a:r>
              <a:endPara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6173930" y="2992596"/>
            <a:ext cx="415636" cy="831273"/>
          </a:xfrm>
          <a:prstGeom prst="rightArrow">
            <a:avLst>
              <a:gd name="adj1" fmla="val 50000"/>
              <a:gd name="adj2" fmla="val 64354"/>
            </a:avLst>
          </a:prstGeom>
          <a:solidFill>
            <a:srgbClr val="F2F0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8600" y="467380"/>
            <a:ext cx="32923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LATAR BELAKANG </a:t>
            </a:r>
            <a:endParaRPr lang="en-US" sz="2800" b="1" cap="none" spc="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457942" y="3562350"/>
            <a:ext cx="415636" cy="838200"/>
          </a:xfrm>
          <a:prstGeom prst="rightArrow">
            <a:avLst>
              <a:gd name="adj1" fmla="val 50000"/>
              <a:gd name="adj2" fmla="val 69737"/>
            </a:avLst>
          </a:prstGeom>
          <a:solidFill>
            <a:srgbClr val="F2F09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3"/>
          <p:cNvGrpSpPr/>
          <p:nvPr/>
        </p:nvGrpSpPr>
        <p:grpSpPr>
          <a:xfrm>
            <a:off x="7051223" y="544286"/>
            <a:ext cx="1375611" cy="1612074"/>
            <a:chOff x="7105652" y="381000"/>
            <a:chExt cx="1375611" cy="1612074"/>
          </a:xfrm>
        </p:grpSpPr>
        <p:grpSp>
          <p:nvGrpSpPr>
            <p:cNvPr id="7" name="Group 45"/>
            <p:cNvGrpSpPr/>
            <p:nvPr/>
          </p:nvGrpSpPr>
          <p:grpSpPr>
            <a:xfrm>
              <a:off x="7105652" y="381000"/>
              <a:ext cx="1375611" cy="1094874"/>
              <a:chOff x="7196972" y="124326"/>
              <a:chExt cx="1108825" cy="1094874"/>
            </a:xfrm>
            <a:solidFill>
              <a:schemeClr val="bg2">
                <a:lumMod val="75000"/>
              </a:schemeClr>
            </a:solidFill>
          </p:grpSpPr>
          <p:sp>
            <p:nvSpPr>
              <p:cNvPr id="45" name="Oval 44"/>
              <p:cNvSpPr/>
              <p:nvPr/>
            </p:nvSpPr>
            <p:spPr>
              <a:xfrm>
                <a:off x="7196972" y="124326"/>
                <a:ext cx="1108825" cy="10948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ysDot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73323" y="258055"/>
                <a:ext cx="7620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ysClr val="windowText" lastClr="000000"/>
                    </a:solidFill>
                  </a:rPr>
                  <a:t>SDM </a:t>
                </a:r>
                <a:r>
                  <a:rPr lang="en-US" sz="2400" b="1" dirty="0" err="1" smtClean="0">
                    <a:solidFill>
                      <a:sysClr val="windowText" lastClr="000000"/>
                    </a:solidFill>
                  </a:rPr>
                  <a:t>asing</a:t>
                </a:r>
                <a:endParaRPr lang="en-US" sz="2400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 rot="5400000">
              <a:off x="7602682" y="1404256"/>
              <a:ext cx="415636" cy="762000"/>
            </a:xfrm>
            <a:prstGeom prst="rightArrow">
              <a:avLst>
                <a:gd name="adj1" fmla="val 50000"/>
                <a:gd name="adj2" fmla="val 69737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"/>
          <p:cNvGrpSpPr/>
          <p:nvPr/>
        </p:nvGrpSpPr>
        <p:grpSpPr>
          <a:xfrm>
            <a:off x="7082587" y="4666262"/>
            <a:ext cx="1375611" cy="1610212"/>
            <a:chOff x="7158789" y="4666262"/>
            <a:chExt cx="1375611" cy="1610212"/>
          </a:xfrm>
        </p:grpSpPr>
        <p:sp>
          <p:nvSpPr>
            <p:cNvPr id="27" name="Oval 26"/>
            <p:cNvSpPr/>
            <p:nvPr/>
          </p:nvSpPr>
          <p:spPr>
            <a:xfrm>
              <a:off x="7158789" y="5181600"/>
              <a:ext cx="1375611" cy="1094874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ys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3F1B3"/>
                </a:solidFill>
              </a:endParaRPr>
            </a:p>
          </p:txBody>
        </p:sp>
        <p:grpSp>
          <p:nvGrpSpPr>
            <p:cNvPr id="9" name="Group 32"/>
            <p:cNvGrpSpPr/>
            <p:nvPr/>
          </p:nvGrpSpPr>
          <p:grpSpPr>
            <a:xfrm>
              <a:off x="7191240" y="4666262"/>
              <a:ext cx="1288226" cy="1395121"/>
              <a:chOff x="7191240" y="4666262"/>
              <a:chExt cx="1288226" cy="139512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191240" y="5353497"/>
                <a:ext cx="128822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ysClr val="windowText" lastClr="000000"/>
                    </a:solidFill>
                  </a:rPr>
                  <a:t>SDM              Indonesia</a:t>
                </a:r>
                <a:endParaRPr lang="en-US" sz="20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 rot="16200000">
                <a:off x="7602682" y="4493080"/>
                <a:ext cx="415636" cy="762000"/>
              </a:xfrm>
              <a:prstGeom prst="rightArrow">
                <a:avLst>
                  <a:gd name="adj1" fmla="val 50000"/>
                  <a:gd name="adj2" fmla="val 6973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7291380" y="6553200"/>
            <a:ext cx="1852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endrotomoits@yahoo.com</a:t>
            </a:r>
            <a:endParaRPr lang="en-US" sz="1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8" grpId="0" animBg="1"/>
      <p:bldP spid="47" grpId="0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7175" y="276173"/>
            <a:ext cx="3200400" cy="6401571"/>
            <a:chOff x="288" y="192"/>
            <a:chExt cx="1824" cy="3936"/>
          </a:xfrm>
        </p:grpSpPr>
        <p:sp>
          <p:nvSpPr>
            <p:cNvPr id="20612" name="Rectangle 3"/>
            <p:cNvSpPr>
              <a:spLocks noChangeArrowheads="1"/>
            </p:cNvSpPr>
            <p:nvPr/>
          </p:nvSpPr>
          <p:spPr bwMode="auto">
            <a:xfrm>
              <a:off x="288" y="192"/>
              <a:ext cx="1824" cy="3936"/>
            </a:xfrm>
            <a:prstGeom prst="rect">
              <a:avLst/>
            </a:prstGeom>
            <a:solidFill>
              <a:srgbClr val="6266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492" name="Text Box 4"/>
            <p:cNvSpPr txBox="1">
              <a:spLocks noChangeArrowheads="1"/>
            </p:cNvSpPr>
            <p:nvPr/>
          </p:nvSpPr>
          <p:spPr bwMode="auto">
            <a:xfrm>
              <a:off x="424" y="1720"/>
              <a:ext cx="1536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bg1"/>
                  </a:solidFill>
                  <a:latin typeface="Arial Black" pitchFamily="34" charset="0"/>
                </a:rPr>
                <a:t>PENGERTIAN       </a:t>
              </a:r>
              <a:r>
                <a:rPr lang="en-US" sz="3600" b="1" dirty="0">
                  <a:solidFill>
                    <a:srgbClr val="FFCC00"/>
                  </a:solidFill>
                  <a:latin typeface="Arial Black" pitchFamily="34" charset="0"/>
                </a:rPr>
                <a:t>1</a:t>
              </a:r>
              <a:r>
                <a:rPr lang="en-US" sz="3600" b="1" dirty="0">
                  <a:solidFill>
                    <a:srgbClr val="FFFF00"/>
                  </a:solidFill>
                  <a:latin typeface="Arial Black" pitchFamily="34" charset="0"/>
                </a:rPr>
                <a:t> </a:t>
              </a:r>
              <a:r>
                <a:rPr lang="en-US" sz="3600" b="1" dirty="0" err="1">
                  <a:solidFill>
                    <a:srgbClr val="FFCC00"/>
                  </a:solidFill>
                  <a:latin typeface="Arial Black" pitchFamily="34" charset="0"/>
                </a:rPr>
                <a:t>sks</a:t>
              </a:r>
              <a:endParaRPr lang="en-US" sz="3600" b="1" dirty="0">
                <a:solidFill>
                  <a:srgbClr val="FFCC00"/>
                </a:solidFill>
                <a:latin typeface="Arial Black" pitchFamily="34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CC00"/>
                  </a:solidFill>
                  <a:latin typeface="Comic Sans MS" pitchFamily="66" charset="0"/>
                </a:rPr>
                <a:t>(</a:t>
              </a:r>
              <a:r>
                <a:rPr lang="en-US" sz="2000" dirty="0" err="1" smtClean="0">
                  <a:solidFill>
                    <a:srgbClr val="FFCC00"/>
                  </a:solidFill>
                  <a:latin typeface="Comic Sans MS" pitchFamily="66" charset="0"/>
                </a:rPr>
                <a:t>sebagai</a:t>
              </a:r>
              <a:r>
                <a:rPr lang="en-US" sz="2000" dirty="0" smtClean="0">
                  <a:solidFill>
                    <a:srgbClr val="FFCC00"/>
                  </a:solidFill>
                  <a:latin typeface="Comic Sans MS" pitchFamily="66" charset="0"/>
                </a:rPr>
                <a:t> </a:t>
              </a:r>
              <a:r>
                <a:rPr lang="en-US" sz="2000" dirty="0" err="1" smtClean="0">
                  <a:solidFill>
                    <a:srgbClr val="FFCC00"/>
                  </a:solidFill>
                  <a:latin typeface="Comic Sans MS" pitchFamily="66" charset="0"/>
                </a:rPr>
                <a:t>satuan</a:t>
              </a:r>
              <a:r>
                <a:rPr lang="en-US" sz="2000" dirty="0" smtClean="0">
                  <a:solidFill>
                    <a:srgbClr val="FFCC00"/>
                  </a:solidFill>
                  <a:latin typeface="Comic Sans MS" pitchFamily="66" charset="0"/>
                </a:rPr>
                <a:t> </a:t>
              </a:r>
              <a:r>
                <a:rPr lang="en-US" sz="2000" dirty="0" err="1" smtClean="0">
                  <a:solidFill>
                    <a:srgbClr val="FFCC00"/>
                  </a:solidFill>
                  <a:latin typeface="Comic Sans MS" pitchFamily="66" charset="0"/>
                </a:rPr>
                <a:t>waktu</a:t>
              </a:r>
              <a:r>
                <a:rPr lang="en-US" sz="2000" dirty="0" smtClean="0">
                  <a:solidFill>
                    <a:srgbClr val="FFCC00"/>
                  </a:solidFill>
                  <a:latin typeface="Comic Sans MS" pitchFamily="66" charset="0"/>
                </a:rPr>
                <a:t> </a:t>
              </a:r>
              <a:r>
                <a:rPr lang="en-US" sz="2000" dirty="0" err="1" smtClean="0">
                  <a:solidFill>
                    <a:srgbClr val="FFCC00"/>
                  </a:solidFill>
                  <a:latin typeface="Comic Sans MS" pitchFamily="66" charset="0"/>
                </a:rPr>
                <a:t>kegiatan</a:t>
              </a:r>
              <a:r>
                <a:rPr lang="en-US" sz="2000" dirty="0" smtClean="0">
                  <a:solidFill>
                    <a:srgbClr val="FFCC00"/>
                  </a:solidFill>
                  <a:latin typeface="Comic Sans MS" pitchFamily="66" charset="0"/>
                </a:rPr>
                <a:t>) </a:t>
              </a:r>
              <a:endParaRPr lang="en-US" sz="2000" dirty="0">
                <a:solidFill>
                  <a:srgbClr val="FFCC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949700" y="4724694"/>
            <a:ext cx="4953000" cy="1943127"/>
            <a:chOff x="2488" y="1648"/>
            <a:chExt cx="3120" cy="1224"/>
          </a:xfrm>
        </p:grpSpPr>
        <p:sp>
          <p:nvSpPr>
            <p:cNvPr id="20610" name="Rectangle 6"/>
            <p:cNvSpPr>
              <a:spLocks noChangeArrowheads="1"/>
            </p:cNvSpPr>
            <p:nvPr/>
          </p:nvSpPr>
          <p:spPr bwMode="auto">
            <a:xfrm>
              <a:off x="2488" y="1648"/>
              <a:ext cx="3120" cy="1224"/>
            </a:xfrm>
            <a:prstGeom prst="rect">
              <a:avLst/>
            </a:prstGeom>
            <a:solidFill>
              <a:srgbClr val="6266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495" name="Rectangle 7"/>
            <p:cNvSpPr>
              <a:spLocks noChangeArrowheads="1"/>
            </p:cNvSpPr>
            <p:nvPr/>
          </p:nvSpPr>
          <p:spPr bwMode="auto">
            <a:xfrm>
              <a:off x="2947" y="1687"/>
              <a:ext cx="2237" cy="252"/>
            </a:xfrm>
            <a:prstGeom prst="rect">
              <a:avLst/>
            </a:prstGeom>
            <a:solidFill>
              <a:srgbClr val="62662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5000"/>
                </a:spcBef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PRAKTIKUM- STUDIO- BENGKEL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949700" y="264596"/>
            <a:ext cx="4953000" cy="2275526"/>
            <a:chOff x="2488" y="167"/>
            <a:chExt cx="3120" cy="1433"/>
          </a:xfrm>
        </p:grpSpPr>
        <p:sp>
          <p:nvSpPr>
            <p:cNvPr id="20608" name="Rectangle 10"/>
            <p:cNvSpPr>
              <a:spLocks noChangeArrowheads="1"/>
            </p:cNvSpPr>
            <p:nvPr/>
          </p:nvSpPr>
          <p:spPr bwMode="auto">
            <a:xfrm>
              <a:off x="2488" y="167"/>
              <a:ext cx="3120" cy="1433"/>
            </a:xfrm>
            <a:prstGeom prst="rect">
              <a:avLst/>
            </a:prstGeom>
            <a:solidFill>
              <a:srgbClr val="6266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499" name="Rectangle 11"/>
            <p:cNvSpPr>
              <a:spLocks noChangeArrowheads="1"/>
            </p:cNvSpPr>
            <p:nvPr/>
          </p:nvSpPr>
          <p:spPr bwMode="auto">
            <a:xfrm>
              <a:off x="3365" y="198"/>
              <a:ext cx="1080" cy="252"/>
            </a:xfrm>
            <a:prstGeom prst="rect">
              <a:avLst/>
            </a:prstGeom>
            <a:solidFill>
              <a:srgbClr val="62662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5000"/>
                </a:spcBef>
                <a:defRPr/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PERKULIAHAN</a:t>
              </a:r>
            </a:p>
          </p:txBody>
        </p:sp>
      </p:grpSp>
      <p:sp>
        <p:nvSpPr>
          <p:cNvPr id="447500" name="AutoShape 12"/>
          <p:cNvSpPr>
            <a:spLocks noChangeArrowheads="1"/>
          </p:cNvSpPr>
          <p:nvPr/>
        </p:nvSpPr>
        <p:spPr bwMode="auto">
          <a:xfrm>
            <a:off x="3505200" y="914511"/>
            <a:ext cx="330200" cy="990581"/>
          </a:xfrm>
          <a:prstGeom prst="rightArrow">
            <a:avLst>
              <a:gd name="adj1" fmla="val 50231"/>
              <a:gd name="adj2" fmla="val 77083"/>
            </a:avLst>
          </a:prstGeom>
          <a:gradFill rotWithShape="1">
            <a:gsLst>
              <a:gs pos="0">
                <a:srgbClr val="E1E97F"/>
              </a:gs>
              <a:gs pos="100000">
                <a:srgbClr val="4F642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949700" y="2616194"/>
            <a:ext cx="4965700" cy="2032429"/>
            <a:chOff x="2488" y="1648"/>
            <a:chExt cx="3128" cy="1280"/>
          </a:xfrm>
        </p:grpSpPr>
        <p:sp>
          <p:nvSpPr>
            <p:cNvPr id="20606" name="Rectangle 14"/>
            <p:cNvSpPr>
              <a:spLocks noChangeArrowheads="1"/>
            </p:cNvSpPr>
            <p:nvPr/>
          </p:nvSpPr>
          <p:spPr bwMode="auto">
            <a:xfrm>
              <a:off x="2488" y="1648"/>
              <a:ext cx="3128" cy="1280"/>
            </a:xfrm>
            <a:prstGeom prst="rect">
              <a:avLst/>
            </a:prstGeom>
            <a:solidFill>
              <a:srgbClr val="6266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503" name="Rectangle 15"/>
            <p:cNvSpPr>
              <a:spLocks noChangeArrowheads="1"/>
            </p:cNvSpPr>
            <p:nvPr/>
          </p:nvSpPr>
          <p:spPr bwMode="auto">
            <a:xfrm>
              <a:off x="3273" y="1679"/>
              <a:ext cx="1575" cy="252"/>
            </a:xfrm>
            <a:prstGeom prst="rect">
              <a:avLst/>
            </a:prstGeom>
            <a:solidFill>
              <a:srgbClr val="62662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5000"/>
                </a:spcBef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RESPONSI - TUTORIAL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246938" y="838439"/>
            <a:ext cx="1524000" cy="1611874"/>
            <a:chOff x="4592" y="488"/>
            <a:chExt cx="960" cy="1056"/>
          </a:xfrm>
        </p:grpSpPr>
        <p:sp>
          <p:nvSpPr>
            <p:cNvPr id="20603" name="Rectangle 17"/>
            <p:cNvSpPr>
              <a:spLocks noChangeArrowheads="1"/>
            </p:cNvSpPr>
            <p:nvPr/>
          </p:nvSpPr>
          <p:spPr bwMode="auto">
            <a:xfrm>
              <a:off x="4592" y="488"/>
              <a:ext cx="960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04" name="Picture 18" descr="STUDY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" y="576"/>
              <a:ext cx="528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5" name="Text Box 19"/>
            <p:cNvSpPr txBox="1">
              <a:spLocks noChangeArrowheads="1"/>
            </p:cNvSpPr>
            <p:nvPr/>
          </p:nvSpPr>
          <p:spPr bwMode="auto">
            <a:xfrm>
              <a:off x="4640" y="1112"/>
              <a:ext cx="864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30275">
                <a:spcBef>
                  <a:spcPct val="50000"/>
                </a:spcBef>
              </a:pPr>
              <a:r>
                <a:rPr lang="en-US" sz="1200" b="1" dirty="0" err="1">
                  <a:solidFill>
                    <a:srgbClr val="000000"/>
                  </a:solidFill>
                  <a:latin typeface="Comic Sans MS" pitchFamily="66" charset="0"/>
                </a:rPr>
                <a:t>Kegiatan</a:t>
              </a:r>
              <a:r>
                <a:rPr lang="en-US" sz="1200" b="1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omic Sans MS" pitchFamily="66" charset="0"/>
                </a:rPr>
                <a:t>mandiri</a:t>
              </a:r>
              <a:r>
                <a:rPr lang="en-US" sz="1200" b="1" dirty="0">
                  <a:solidFill>
                    <a:srgbClr val="000000"/>
                  </a:solidFill>
                  <a:latin typeface="Comic Sans MS" pitchFamily="66" charset="0"/>
                </a:rPr>
                <a:t>       </a:t>
              </a:r>
              <a:r>
                <a:rPr lang="en-US" sz="1200" b="1" dirty="0" smtClean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n-US" sz="1200" b="1" dirty="0" smtClean="0">
                  <a:solidFill>
                    <a:srgbClr val="990000"/>
                  </a:solidFill>
                  <a:latin typeface="Comic Sans MS" pitchFamily="66" charset="0"/>
                </a:rPr>
                <a:t>60 </a:t>
              </a:r>
              <a:r>
                <a:rPr lang="en-US" sz="1200" b="1" dirty="0" err="1" smtClean="0">
                  <a:solidFill>
                    <a:srgbClr val="990000"/>
                  </a:solidFill>
                  <a:latin typeface="Comic Sans MS" pitchFamily="66" charset="0"/>
                </a:rPr>
                <a:t>menit</a:t>
              </a:r>
              <a:endParaRPr lang="en-US" sz="1200" b="1" dirty="0">
                <a:solidFill>
                  <a:srgbClr val="99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106863" y="838439"/>
            <a:ext cx="1524000" cy="1611874"/>
            <a:chOff x="2560" y="488"/>
            <a:chExt cx="960" cy="1056"/>
          </a:xfrm>
        </p:grpSpPr>
        <p:sp>
          <p:nvSpPr>
            <p:cNvPr id="20599" name="Rectangle 21"/>
            <p:cNvSpPr>
              <a:spLocks noChangeArrowheads="1"/>
            </p:cNvSpPr>
            <p:nvPr/>
          </p:nvSpPr>
          <p:spPr bwMode="auto">
            <a:xfrm>
              <a:off x="2560" y="488"/>
              <a:ext cx="960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Text Box 22"/>
            <p:cNvSpPr txBox="1">
              <a:spLocks noChangeArrowheads="1"/>
            </p:cNvSpPr>
            <p:nvPr/>
          </p:nvSpPr>
          <p:spPr bwMode="auto">
            <a:xfrm flipH="1">
              <a:off x="2624" y="1112"/>
              <a:ext cx="816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30275">
                <a:spcBef>
                  <a:spcPct val="50000"/>
                </a:spcBef>
              </a:pPr>
              <a:r>
                <a:rPr lang="en-US" sz="1200" b="1" dirty="0" err="1">
                  <a:latin typeface="Comic Sans MS" pitchFamily="66" charset="0"/>
                </a:rPr>
                <a:t>Kegiatan</a:t>
              </a:r>
              <a:r>
                <a:rPr lang="en-US" sz="1200" b="1" dirty="0">
                  <a:latin typeface="Comic Sans MS" pitchFamily="66" charset="0"/>
                </a:rPr>
                <a:t>  </a:t>
              </a:r>
              <a:r>
                <a:rPr lang="en-US" sz="1200" b="1" dirty="0" err="1">
                  <a:latin typeface="Comic Sans MS" pitchFamily="66" charset="0"/>
                </a:rPr>
                <a:t>tatap</a:t>
              </a:r>
              <a:r>
                <a:rPr lang="en-US" sz="1200" b="1" dirty="0">
                  <a:latin typeface="Comic Sans MS" pitchFamily="66" charset="0"/>
                </a:rPr>
                <a:t> </a:t>
              </a:r>
              <a:r>
                <a:rPr lang="en-US" sz="1200" b="1" dirty="0" err="1">
                  <a:latin typeface="Comic Sans MS" pitchFamily="66" charset="0"/>
                </a:rPr>
                <a:t>muka</a:t>
              </a:r>
              <a:r>
                <a:rPr lang="en-US" sz="1200" b="1" dirty="0">
                  <a:latin typeface="Comic Sans MS" pitchFamily="66" charset="0"/>
                </a:rPr>
                <a:t>         </a:t>
              </a:r>
              <a:r>
                <a:rPr lang="en-US" sz="1200" b="1" dirty="0">
                  <a:solidFill>
                    <a:srgbClr val="990000"/>
                  </a:solidFill>
                  <a:latin typeface="Comic Sans MS" pitchFamily="66" charset="0"/>
                </a:rPr>
                <a:t>6</a:t>
              </a:r>
              <a:r>
                <a:rPr lang="en-US" sz="1200" b="1" dirty="0" smtClean="0">
                  <a:solidFill>
                    <a:srgbClr val="990000"/>
                  </a:solidFill>
                  <a:latin typeface="Comic Sans MS" pitchFamily="66" charset="0"/>
                </a:rPr>
                <a:t>0 </a:t>
              </a:r>
              <a:r>
                <a:rPr lang="en-US" sz="1200" b="1" dirty="0" err="1">
                  <a:solidFill>
                    <a:srgbClr val="990000"/>
                  </a:solidFill>
                  <a:latin typeface="Comic Sans MS" pitchFamily="66" charset="0"/>
                </a:rPr>
                <a:t>menit</a:t>
              </a:r>
              <a:endParaRPr lang="en-US" sz="1200" b="1" dirty="0">
                <a:solidFill>
                  <a:srgbClr val="990000"/>
                </a:solidFill>
                <a:latin typeface="Comic Sans MS" pitchFamily="66" charset="0"/>
              </a:endParaRPr>
            </a:p>
          </p:txBody>
        </p:sp>
        <p:pic>
          <p:nvPicPr>
            <p:cNvPr id="20601" name="Picture 23" descr="tn_Teacher_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38" y="568"/>
              <a:ext cx="318" cy="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602" name="Picture 24" descr="STUDNT10"/>
            <p:cNvPicPr>
              <a:picLocks noChangeAspect="1" noChangeArrowheads="1"/>
            </p:cNvPicPr>
            <p:nvPr/>
          </p:nvPicPr>
          <p:blipFill>
            <a:blip r:embed="rId5"/>
            <a:srcRect r="37732"/>
            <a:stretch>
              <a:fillRect/>
            </a:stretch>
          </p:blipFill>
          <p:spPr bwMode="auto">
            <a:xfrm flipH="1">
              <a:off x="2616" y="639"/>
              <a:ext cx="480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664200" y="838439"/>
            <a:ext cx="1536700" cy="1611874"/>
            <a:chOff x="3568" y="488"/>
            <a:chExt cx="968" cy="1056"/>
          </a:xfrm>
        </p:grpSpPr>
        <p:sp>
          <p:nvSpPr>
            <p:cNvPr id="20596" name="Rectangle 26"/>
            <p:cNvSpPr>
              <a:spLocks noChangeArrowheads="1"/>
            </p:cNvSpPr>
            <p:nvPr/>
          </p:nvSpPr>
          <p:spPr bwMode="auto">
            <a:xfrm>
              <a:off x="3576" y="488"/>
              <a:ext cx="960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Text Box 27"/>
            <p:cNvSpPr txBox="1">
              <a:spLocks noChangeArrowheads="1"/>
            </p:cNvSpPr>
            <p:nvPr/>
          </p:nvSpPr>
          <p:spPr bwMode="auto">
            <a:xfrm>
              <a:off x="3568" y="1112"/>
              <a:ext cx="960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30275">
                <a:spcBef>
                  <a:spcPct val="50000"/>
                </a:spcBef>
              </a:pPr>
              <a:r>
                <a:rPr lang="en-US" sz="1200" b="1" dirty="0" err="1">
                  <a:latin typeface="Comic Sans MS" pitchFamily="66" charset="0"/>
                </a:rPr>
                <a:t>Kegiatan</a:t>
              </a:r>
              <a:r>
                <a:rPr lang="en-US" sz="1200" b="1" dirty="0">
                  <a:latin typeface="Comic Sans MS" pitchFamily="66" charset="0"/>
                </a:rPr>
                <a:t> </a:t>
              </a:r>
              <a:r>
                <a:rPr lang="en-US" sz="1200" b="1" dirty="0" err="1">
                  <a:latin typeface="Comic Sans MS" pitchFamily="66" charset="0"/>
                </a:rPr>
                <a:t>terstruktur</a:t>
              </a:r>
              <a:r>
                <a:rPr lang="en-US" sz="1200" b="1" dirty="0">
                  <a:latin typeface="Comic Sans MS" pitchFamily="66" charset="0"/>
                </a:rPr>
                <a:t>       </a:t>
              </a:r>
              <a:r>
                <a:rPr lang="en-US" sz="1200" b="1" dirty="0" smtClean="0">
                  <a:solidFill>
                    <a:srgbClr val="990000"/>
                  </a:solidFill>
                  <a:latin typeface="Comic Sans MS" pitchFamily="66" charset="0"/>
                </a:rPr>
                <a:t>60 </a:t>
              </a:r>
              <a:r>
                <a:rPr lang="en-US" sz="1200" b="1" dirty="0" err="1" smtClean="0">
                  <a:solidFill>
                    <a:srgbClr val="990000"/>
                  </a:solidFill>
                  <a:latin typeface="Comic Sans MS" pitchFamily="66" charset="0"/>
                </a:rPr>
                <a:t>menit</a:t>
              </a:r>
              <a:endParaRPr lang="en-US" sz="1200" b="1" dirty="0">
                <a:solidFill>
                  <a:srgbClr val="990000"/>
                </a:solidFill>
                <a:latin typeface="Comic Sans MS" pitchFamily="66" charset="0"/>
              </a:endParaRPr>
            </a:p>
          </p:txBody>
        </p:sp>
        <p:pic>
          <p:nvPicPr>
            <p:cNvPr id="20598" name="Picture 28" descr="tn_Studying_6"/>
            <p:cNvPicPr>
              <a:picLocks noChangeAspect="1" noChangeArrowheads="1"/>
            </p:cNvPicPr>
            <p:nvPr/>
          </p:nvPicPr>
          <p:blipFill>
            <a:blip r:embed="rId6">
              <a:lum bright="12000" contrast="6000"/>
            </a:blip>
            <a:srcRect/>
            <a:stretch>
              <a:fillRect/>
            </a:stretch>
          </p:blipFill>
          <p:spPr bwMode="auto">
            <a:xfrm>
              <a:off x="3816" y="608"/>
              <a:ext cx="464" cy="46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051300" y="3112312"/>
            <a:ext cx="3048000" cy="1447010"/>
            <a:chOff x="2552" y="1960"/>
            <a:chExt cx="1920" cy="912"/>
          </a:xfrm>
        </p:grpSpPr>
        <p:sp>
          <p:nvSpPr>
            <p:cNvPr id="20592" name="Rectangle 30"/>
            <p:cNvSpPr>
              <a:spLocks noChangeArrowheads="1"/>
            </p:cNvSpPr>
            <p:nvPr/>
          </p:nvSpPr>
          <p:spPr bwMode="auto">
            <a:xfrm>
              <a:off x="2552" y="1960"/>
              <a:ext cx="192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519" name="Text Box 31"/>
            <p:cNvSpPr txBox="1">
              <a:spLocks noChangeArrowheads="1"/>
            </p:cNvSpPr>
            <p:nvPr/>
          </p:nvSpPr>
          <p:spPr bwMode="auto">
            <a:xfrm>
              <a:off x="2600" y="2664"/>
              <a:ext cx="177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5000"/>
                </a:spcBef>
                <a:defRPr/>
              </a:pPr>
              <a:r>
                <a:rPr lang="en-US" sz="12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100 </a:t>
              </a:r>
              <a:r>
                <a:rPr lang="en-US" sz="1200" b="1" dirty="0" err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menit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kegiatan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tatap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muka</a:t>
              </a:r>
              <a:endParaRPr lang="en-US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0594" name="Picture 32" descr="PLAN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12" y="2040"/>
              <a:ext cx="592" cy="59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0595" name="Picture 33" descr="tn_Teacher_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20" y="2056"/>
              <a:ext cx="768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7148513" y="3112312"/>
            <a:ext cx="1651000" cy="1447010"/>
            <a:chOff x="4512" y="1960"/>
            <a:chExt cx="1040" cy="912"/>
          </a:xfrm>
        </p:grpSpPr>
        <p:sp>
          <p:nvSpPr>
            <p:cNvPr id="20587" name="Rectangle 35"/>
            <p:cNvSpPr>
              <a:spLocks noChangeArrowheads="1"/>
            </p:cNvSpPr>
            <p:nvPr/>
          </p:nvSpPr>
          <p:spPr bwMode="auto">
            <a:xfrm>
              <a:off x="4512" y="1960"/>
              <a:ext cx="104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524" name="Rectangle 36"/>
            <p:cNvSpPr>
              <a:spLocks noChangeArrowheads="1"/>
            </p:cNvSpPr>
            <p:nvPr/>
          </p:nvSpPr>
          <p:spPr bwMode="auto">
            <a:xfrm>
              <a:off x="4580" y="2560"/>
              <a:ext cx="90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5000"/>
                </a:spcBef>
                <a:defRPr/>
              </a:pPr>
              <a:r>
                <a:rPr lang="en-US" sz="1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100 menit</a:t>
              </a:r>
              <a:r>
                <a:rPr lang="en-US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kegiatan mandiri</a:t>
              </a:r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4704" y="1968"/>
              <a:ext cx="624" cy="624"/>
              <a:chOff x="816" y="3264"/>
              <a:chExt cx="576" cy="576"/>
            </a:xfrm>
          </p:grpSpPr>
          <p:sp>
            <p:nvSpPr>
              <p:cNvPr id="20590" name="Rectangle 38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591" name="Picture 39" descr="tn_Studying_5"/>
              <p:cNvPicPr>
                <a:picLocks noChangeAspect="1" noChangeArrowheads="1"/>
              </p:cNvPicPr>
              <p:nvPr/>
            </p:nvPicPr>
            <p:blipFill>
              <a:blip r:embed="rId9">
                <a:lum bright="-24000" contrast="42000"/>
              </a:blip>
              <a:srcRect/>
              <a:stretch>
                <a:fillRect/>
              </a:stretch>
            </p:blipFill>
            <p:spPr bwMode="auto">
              <a:xfrm>
                <a:off x="856" y="3328"/>
                <a:ext cx="480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102100" y="5219158"/>
            <a:ext cx="4673600" cy="1346133"/>
            <a:chOff x="2584" y="1984"/>
            <a:chExt cx="2944" cy="848"/>
          </a:xfrm>
        </p:grpSpPr>
        <p:sp>
          <p:nvSpPr>
            <p:cNvPr id="20496" name="Rectangle 41"/>
            <p:cNvSpPr>
              <a:spLocks noChangeArrowheads="1"/>
            </p:cNvSpPr>
            <p:nvPr/>
          </p:nvSpPr>
          <p:spPr bwMode="auto">
            <a:xfrm>
              <a:off x="2584" y="1984"/>
              <a:ext cx="2944" cy="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97" name="Picture 42" descr="ARCHITK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96" y="2055"/>
              <a:ext cx="664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43" descr="jfconbohrer_e0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96" y="2024"/>
              <a:ext cx="538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7532" name="Text Box 44"/>
            <p:cNvSpPr txBox="1">
              <a:spLocks noChangeArrowheads="1"/>
            </p:cNvSpPr>
            <p:nvPr/>
          </p:nvSpPr>
          <p:spPr bwMode="auto">
            <a:xfrm>
              <a:off x="2728" y="2627"/>
              <a:ext cx="26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5000"/>
                </a:spcBef>
                <a:defRPr/>
              </a:pPr>
              <a:r>
                <a:rPr lang="en-US" sz="12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4 </a:t>
              </a:r>
              <a:r>
                <a:rPr lang="en-US" sz="12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jam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kegiatan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di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laboratorium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/ studio/ </a:t>
              </a:r>
              <a:r>
                <a:rPr lang="en-US" sz="1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bengkel</a:t>
              </a:r>
              <a:endPara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2880" y="2048"/>
              <a:ext cx="480" cy="558"/>
              <a:chOff x="958" y="2457"/>
              <a:chExt cx="488" cy="588"/>
            </a:xfrm>
          </p:grpSpPr>
          <p:sp>
            <p:nvSpPr>
              <p:cNvPr id="20501" name="Freeform 46"/>
              <p:cNvSpPr>
                <a:spLocks/>
              </p:cNvSpPr>
              <p:nvPr/>
            </p:nvSpPr>
            <p:spPr bwMode="auto">
              <a:xfrm>
                <a:off x="1212" y="2551"/>
                <a:ext cx="123" cy="52"/>
              </a:xfrm>
              <a:custGeom>
                <a:avLst/>
                <a:gdLst>
                  <a:gd name="T0" fmla="*/ 0 w 2215"/>
                  <a:gd name="T1" fmla="*/ 0 h 939"/>
                  <a:gd name="T2" fmla="*/ 0 w 2215"/>
                  <a:gd name="T3" fmla="*/ 0 h 939"/>
                  <a:gd name="T4" fmla="*/ 0 w 2215"/>
                  <a:gd name="T5" fmla="*/ 0 h 939"/>
                  <a:gd name="T6" fmla="*/ 0 w 2215"/>
                  <a:gd name="T7" fmla="*/ 0 h 939"/>
                  <a:gd name="T8" fmla="*/ 0 w 2215"/>
                  <a:gd name="T9" fmla="*/ 0 h 939"/>
                  <a:gd name="T10" fmla="*/ 0 w 2215"/>
                  <a:gd name="T11" fmla="*/ 0 h 939"/>
                  <a:gd name="T12" fmla="*/ 0 w 2215"/>
                  <a:gd name="T13" fmla="*/ 0 h 939"/>
                  <a:gd name="T14" fmla="*/ 0 w 2215"/>
                  <a:gd name="T15" fmla="*/ 0 h 939"/>
                  <a:gd name="T16" fmla="*/ 0 w 2215"/>
                  <a:gd name="T17" fmla="*/ 0 h 939"/>
                  <a:gd name="T18" fmla="*/ 0 w 2215"/>
                  <a:gd name="T19" fmla="*/ 0 h 939"/>
                  <a:gd name="T20" fmla="*/ 0 w 2215"/>
                  <a:gd name="T21" fmla="*/ 0 h 939"/>
                  <a:gd name="T22" fmla="*/ 0 w 2215"/>
                  <a:gd name="T23" fmla="*/ 0 h 939"/>
                  <a:gd name="T24" fmla="*/ 0 w 2215"/>
                  <a:gd name="T25" fmla="*/ 0 h 9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15"/>
                  <a:gd name="T40" fmla="*/ 0 h 939"/>
                  <a:gd name="T41" fmla="*/ 2215 w 2215"/>
                  <a:gd name="T42" fmla="*/ 939 h 9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15" h="939">
                    <a:moveTo>
                      <a:pt x="87" y="125"/>
                    </a:moveTo>
                    <a:lnTo>
                      <a:pt x="142" y="60"/>
                    </a:lnTo>
                    <a:lnTo>
                      <a:pt x="506" y="244"/>
                    </a:lnTo>
                    <a:lnTo>
                      <a:pt x="676" y="0"/>
                    </a:lnTo>
                    <a:lnTo>
                      <a:pt x="1299" y="423"/>
                    </a:lnTo>
                    <a:lnTo>
                      <a:pt x="1924" y="423"/>
                    </a:lnTo>
                    <a:lnTo>
                      <a:pt x="2215" y="618"/>
                    </a:lnTo>
                    <a:lnTo>
                      <a:pt x="567" y="847"/>
                    </a:lnTo>
                    <a:lnTo>
                      <a:pt x="469" y="939"/>
                    </a:lnTo>
                    <a:lnTo>
                      <a:pt x="308" y="661"/>
                    </a:lnTo>
                    <a:lnTo>
                      <a:pt x="335" y="558"/>
                    </a:lnTo>
                    <a:lnTo>
                      <a:pt x="0" y="289"/>
                    </a:lnTo>
                    <a:lnTo>
                      <a:pt x="87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47"/>
              <p:cNvSpPr>
                <a:spLocks/>
              </p:cNvSpPr>
              <p:nvPr/>
            </p:nvSpPr>
            <p:spPr bwMode="auto">
              <a:xfrm>
                <a:off x="1262" y="2610"/>
                <a:ext cx="183" cy="257"/>
              </a:xfrm>
              <a:custGeom>
                <a:avLst/>
                <a:gdLst>
                  <a:gd name="T0" fmla="*/ 0 w 3291"/>
                  <a:gd name="T1" fmla="*/ 0 h 4611"/>
                  <a:gd name="T2" fmla="*/ 0 w 3291"/>
                  <a:gd name="T3" fmla="*/ 0 h 4611"/>
                  <a:gd name="T4" fmla="*/ 0 w 3291"/>
                  <a:gd name="T5" fmla="*/ 0 h 4611"/>
                  <a:gd name="T6" fmla="*/ 0 w 3291"/>
                  <a:gd name="T7" fmla="*/ 0 h 4611"/>
                  <a:gd name="T8" fmla="*/ 0 w 3291"/>
                  <a:gd name="T9" fmla="*/ 0 h 4611"/>
                  <a:gd name="T10" fmla="*/ 0 w 3291"/>
                  <a:gd name="T11" fmla="*/ 0 h 4611"/>
                  <a:gd name="T12" fmla="*/ 0 w 3291"/>
                  <a:gd name="T13" fmla="*/ 0 h 4611"/>
                  <a:gd name="T14" fmla="*/ 0 w 3291"/>
                  <a:gd name="T15" fmla="*/ 0 h 4611"/>
                  <a:gd name="T16" fmla="*/ 0 w 3291"/>
                  <a:gd name="T17" fmla="*/ 0 h 4611"/>
                  <a:gd name="T18" fmla="*/ 0 w 3291"/>
                  <a:gd name="T19" fmla="*/ 0 h 4611"/>
                  <a:gd name="T20" fmla="*/ 0 w 3291"/>
                  <a:gd name="T21" fmla="*/ 0 h 4611"/>
                  <a:gd name="T22" fmla="*/ 0 w 3291"/>
                  <a:gd name="T23" fmla="*/ 0 h 4611"/>
                  <a:gd name="T24" fmla="*/ 0 w 3291"/>
                  <a:gd name="T25" fmla="*/ 0 h 4611"/>
                  <a:gd name="T26" fmla="*/ 0 w 3291"/>
                  <a:gd name="T27" fmla="*/ 0 h 4611"/>
                  <a:gd name="T28" fmla="*/ 0 w 3291"/>
                  <a:gd name="T29" fmla="*/ 0 h 46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91"/>
                  <a:gd name="T46" fmla="*/ 0 h 4611"/>
                  <a:gd name="T47" fmla="*/ 3291 w 3291"/>
                  <a:gd name="T48" fmla="*/ 4611 h 46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91" h="4611">
                    <a:moveTo>
                      <a:pt x="0" y="0"/>
                    </a:moveTo>
                    <a:lnTo>
                      <a:pt x="3098" y="0"/>
                    </a:lnTo>
                    <a:lnTo>
                      <a:pt x="3291" y="123"/>
                    </a:lnTo>
                    <a:lnTo>
                      <a:pt x="3291" y="4227"/>
                    </a:lnTo>
                    <a:lnTo>
                      <a:pt x="3059" y="4227"/>
                    </a:lnTo>
                    <a:lnTo>
                      <a:pt x="3059" y="4611"/>
                    </a:lnTo>
                    <a:lnTo>
                      <a:pt x="1458" y="4611"/>
                    </a:lnTo>
                    <a:lnTo>
                      <a:pt x="1458" y="2809"/>
                    </a:lnTo>
                    <a:lnTo>
                      <a:pt x="1160" y="1924"/>
                    </a:lnTo>
                    <a:lnTo>
                      <a:pt x="1440" y="1924"/>
                    </a:lnTo>
                    <a:lnTo>
                      <a:pt x="1655" y="2507"/>
                    </a:lnTo>
                    <a:lnTo>
                      <a:pt x="1655" y="1343"/>
                    </a:lnTo>
                    <a:lnTo>
                      <a:pt x="41" y="934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48"/>
              <p:cNvSpPr>
                <a:spLocks/>
              </p:cNvSpPr>
              <p:nvPr/>
            </p:nvSpPr>
            <p:spPr bwMode="auto">
              <a:xfrm>
                <a:off x="1242" y="2692"/>
                <a:ext cx="59" cy="45"/>
              </a:xfrm>
              <a:custGeom>
                <a:avLst/>
                <a:gdLst>
                  <a:gd name="T0" fmla="*/ 0 w 1065"/>
                  <a:gd name="T1" fmla="*/ 0 h 812"/>
                  <a:gd name="T2" fmla="*/ 0 w 1065"/>
                  <a:gd name="T3" fmla="*/ 0 h 812"/>
                  <a:gd name="T4" fmla="*/ 0 w 1065"/>
                  <a:gd name="T5" fmla="*/ 0 h 812"/>
                  <a:gd name="T6" fmla="*/ 0 w 1065"/>
                  <a:gd name="T7" fmla="*/ 0 h 812"/>
                  <a:gd name="T8" fmla="*/ 0 w 1065"/>
                  <a:gd name="T9" fmla="*/ 0 h 812"/>
                  <a:gd name="T10" fmla="*/ 0 w 1065"/>
                  <a:gd name="T11" fmla="*/ 0 h 812"/>
                  <a:gd name="T12" fmla="*/ 0 w 1065"/>
                  <a:gd name="T13" fmla="*/ 0 h 8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5"/>
                  <a:gd name="T22" fmla="*/ 0 h 812"/>
                  <a:gd name="T23" fmla="*/ 1065 w 1065"/>
                  <a:gd name="T24" fmla="*/ 812 h 8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5" h="812">
                    <a:moveTo>
                      <a:pt x="0" y="309"/>
                    </a:moveTo>
                    <a:lnTo>
                      <a:pt x="415" y="0"/>
                    </a:lnTo>
                    <a:lnTo>
                      <a:pt x="831" y="0"/>
                    </a:lnTo>
                    <a:lnTo>
                      <a:pt x="1065" y="281"/>
                    </a:lnTo>
                    <a:lnTo>
                      <a:pt x="572" y="482"/>
                    </a:lnTo>
                    <a:lnTo>
                      <a:pt x="237" y="812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49"/>
              <p:cNvSpPr>
                <a:spLocks/>
              </p:cNvSpPr>
              <p:nvPr/>
            </p:nvSpPr>
            <p:spPr bwMode="auto">
              <a:xfrm>
                <a:off x="958" y="2608"/>
                <a:ext cx="404" cy="437"/>
              </a:xfrm>
              <a:custGeom>
                <a:avLst/>
                <a:gdLst>
                  <a:gd name="T0" fmla="*/ 0 w 7258"/>
                  <a:gd name="T1" fmla="*/ 0 h 7875"/>
                  <a:gd name="T2" fmla="*/ 0 w 7258"/>
                  <a:gd name="T3" fmla="*/ 0 h 7875"/>
                  <a:gd name="T4" fmla="*/ 0 w 7258"/>
                  <a:gd name="T5" fmla="*/ 0 h 7875"/>
                  <a:gd name="T6" fmla="*/ 0 w 7258"/>
                  <a:gd name="T7" fmla="*/ 0 h 7875"/>
                  <a:gd name="T8" fmla="*/ 0 w 7258"/>
                  <a:gd name="T9" fmla="*/ 0 h 7875"/>
                  <a:gd name="T10" fmla="*/ 0 w 7258"/>
                  <a:gd name="T11" fmla="*/ 0 h 7875"/>
                  <a:gd name="T12" fmla="*/ 0 w 7258"/>
                  <a:gd name="T13" fmla="*/ 0 h 7875"/>
                  <a:gd name="T14" fmla="*/ 0 w 7258"/>
                  <a:gd name="T15" fmla="*/ 0 h 7875"/>
                  <a:gd name="T16" fmla="*/ 0 w 7258"/>
                  <a:gd name="T17" fmla="*/ 0 h 7875"/>
                  <a:gd name="T18" fmla="*/ 0 w 7258"/>
                  <a:gd name="T19" fmla="*/ 0 h 7875"/>
                  <a:gd name="T20" fmla="*/ 0 w 7258"/>
                  <a:gd name="T21" fmla="*/ 0 h 7875"/>
                  <a:gd name="T22" fmla="*/ 0 w 7258"/>
                  <a:gd name="T23" fmla="*/ 0 h 7875"/>
                  <a:gd name="T24" fmla="*/ 0 w 7258"/>
                  <a:gd name="T25" fmla="*/ 0 h 7875"/>
                  <a:gd name="T26" fmla="*/ 0 w 7258"/>
                  <a:gd name="T27" fmla="*/ 0 h 7875"/>
                  <a:gd name="T28" fmla="*/ 0 w 7258"/>
                  <a:gd name="T29" fmla="*/ 0 h 7875"/>
                  <a:gd name="T30" fmla="*/ 0 w 7258"/>
                  <a:gd name="T31" fmla="*/ 0 h 7875"/>
                  <a:gd name="T32" fmla="*/ 0 w 7258"/>
                  <a:gd name="T33" fmla="*/ 0 h 7875"/>
                  <a:gd name="T34" fmla="*/ 0 w 7258"/>
                  <a:gd name="T35" fmla="*/ 0 h 7875"/>
                  <a:gd name="T36" fmla="*/ 0 w 7258"/>
                  <a:gd name="T37" fmla="*/ 0 h 7875"/>
                  <a:gd name="T38" fmla="*/ 0 w 7258"/>
                  <a:gd name="T39" fmla="*/ 0 h 7875"/>
                  <a:gd name="T40" fmla="*/ 0 w 7258"/>
                  <a:gd name="T41" fmla="*/ 0 h 7875"/>
                  <a:gd name="T42" fmla="*/ 0 w 7258"/>
                  <a:gd name="T43" fmla="*/ 0 h 7875"/>
                  <a:gd name="T44" fmla="*/ 0 w 7258"/>
                  <a:gd name="T45" fmla="*/ 0 h 7875"/>
                  <a:gd name="T46" fmla="*/ 0 w 7258"/>
                  <a:gd name="T47" fmla="*/ 0 h 7875"/>
                  <a:gd name="T48" fmla="*/ 0 w 7258"/>
                  <a:gd name="T49" fmla="*/ 0 h 7875"/>
                  <a:gd name="T50" fmla="*/ 0 w 7258"/>
                  <a:gd name="T51" fmla="*/ 0 h 7875"/>
                  <a:gd name="T52" fmla="*/ 0 w 7258"/>
                  <a:gd name="T53" fmla="*/ 0 h 7875"/>
                  <a:gd name="T54" fmla="*/ 0 w 7258"/>
                  <a:gd name="T55" fmla="*/ 0 h 7875"/>
                  <a:gd name="T56" fmla="*/ 0 w 7258"/>
                  <a:gd name="T57" fmla="*/ 0 h 7875"/>
                  <a:gd name="T58" fmla="*/ 0 w 7258"/>
                  <a:gd name="T59" fmla="*/ 0 h 7875"/>
                  <a:gd name="T60" fmla="*/ 0 w 7258"/>
                  <a:gd name="T61" fmla="*/ 0 h 7875"/>
                  <a:gd name="T62" fmla="*/ 0 w 7258"/>
                  <a:gd name="T63" fmla="*/ 0 h 7875"/>
                  <a:gd name="T64" fmla="*/ 0 w 7258"/>
                  <a:gd name="T65" fmla="*/ 0 h 7875"/>
                  <a:gd name="T66" fmla="*/ 0 w 7258"/>
                  <a:gd name="T67" fmla="*/ 0 h 7875"/>
                  <a:gd name="T68" fmla="*/ 0 w 7258"/>
                  <a:gd name="T69" fmla="*/ 0 h 7875"/>
                  <a:gd name="T70" fmla="*/ 0 w 7258"/>
                  <a:gd name="T71" fmla="*/ 0 h 7875"/>
                  <a:gd name="T72" fmla="*/ 0 w 7258"/>
                  <a:gd name="T73" fmla="*/ 0 h 7875"/>
                  <a:gd name="T74" fmla="*/ 0 w 7258"/>
                  <a:gd name="T75" fmla="*/ 0 h 7875"/>
                  <a:gd name="T76" fmla="*/ 0 w 7258"/>
                  <a:gd name="T77" fmla="*/ 0 h 7875"/>
                  <a:gd name="T78" fmla="*/ 0 w 7258"/>
                  <a:gd name="T79" fmla="*/ 0 h 7875"/>
                  <a:gd name="T80" fmla="*/ 0 w 7258"/>
                  <a:gd name="T81" fmla="*/ 0 h 7875"/>
                  <a:gd name="T82" fmla="*/ 0 w 7258"/>
                  <a:gd name="T83" fmla="*/ 0 h 7875"/>
                  <a:gd name="T84" fmla="*/ 0 w 7258"/>
                  <a:gd name="T85" fmla="*/ 0 h 7875"/>
                  <a:gd name="T86" fmla="*/ 0 w 7258"/>
                  <a:gd name="T87" fmla="*/ 0 h 7875"/>
                  <a:gd name="T88" fmla="*/ 0 w 7258"/>
                  <a:gd name="T89" fmla="*/ 0 h 7875"/>
                  <a:gd name="T90" fmla="*/ 0 w 7258"/>
                  <a:gd name="T91" fmla="*/ 0 h 7875"/>
                  <a:gd name="T92" fmla="*/ 0 w 7258"/>
                  <a:gd name="T93" fmla="*/ 0 h 78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58"/>
                  <a:gd name="T142" fmla="*/ 0 h 7875"/>
                  <a:gd name="T143" fmla="*/ 7258 w 7258"/>
                  <a:gd name="T144" fmla="*/ 7875 h 78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58" h="7875">
                    <a:moveTo>
                      <a:pt x="3413" y="253"/>
                    </a:moveTo>
                    <a:lnTo>
                      <a:pt x="3608" y="809"/>
                    </a:lnTo>
                    <a:lnTo>
                      <a:pt x="3489" y="1495"/>
                    </a:lnTo>
                    <a:lnTo>
                      <a:pt x="3511" y="1848"/>
                    </a:lnTo>
                    <a:lnTo>
                      <a:pt x="3530" y="2027"/>
                    </a:lnTo>
                    <a:lnTo>
                      <a:pt x="3667" y="1925"/>
                    </a:lnTo>
                    <a:lnTo>
                      <a:pt x="3708" y="1902"/>
                    </a:lnTo>
                    <a:lnTo>
                      <a:pt x="3843" y="2000"/>
                    </a:lnTo>
                    <a:lnTo>
                      <a:pt x="5084" y="1772"/>
                    </a:lnTo>
                    <a:lnTo>
                      <a:pt x="5379" y="2154"/>
                    </a:lnTo>
                    <a:lnTo>
                      <a:pt x="4105" y="2714"/>
                    </a:lnTo>
                    <a:lnTo>
                      <a:pt x="4338" y="2890"/>
                    </a:lnTo>
                    <a:lnTo>
                      <a:pt x="4377" y="3015"/>
                    </a:lnTo>
                    <a:lnTo>
                      <a:pt x="4556" y="3113"/>
                    </a:lnTo>
                    <a:lnTo>
                      <a:pt x="4593" y="3370"/>
                    </a:lnTo>
                    <a:lnTo>
                      <a:pt x="4770" y="3370"/>
                    </a:lnTo>
                    <a:lnTo>
                      <a:pt x="4930" y="3444"/>
                    </a:lnTo>
                    <a:lnTo>
                      <a:pt x="5264" y="3522"/>
                    </a:lnTo>
                    <a:lnTo>
                      <a:pt x="5425" y="3472"/>
                    </a:lnTo>
                    <a:lnTo>
                      <a:pt x="5540" y="3495"/>
                    </a:lnTo>
                    <a:lnTo>
                      <a:pt x="6291" y="3140"/>
                    </a:lnTo>
                    <a:lnTo>
                      <a:pt x="6843" y="3092"/>
                    </a:lnTo>
                    <a:lnTo>
                      <a:pt x="7119" y="3242"/>
                    </a:lnTo>
                    <a:lnTo>
                      <a:pt x="7258" y="4002"/>
                    </a:lnTo>
                    <a:lnTo>
                      <a:pt x="7156" y="4230"/>
                    </a:lnTo>
                    <a:lnTo>
                      <a:pt x="6468" y="4663"/>
                    </a:lnTo>
                    <a:lnTo>
                      <a:pt x="4969" y="5041"/>
                    </a:lnTo>
                    <a:lnTo>
                      <a:pt x="4076" y="4887"/>
                    </a:lnTo>
                    <a:lnTo>
                      <a:pt x="3575" y="4663"/>
                    </a:lnTo>
                    <a:lnTo>
                      <a:pt x="3179" y="3831"/>
                    </a:lnTo>
                    <a:lnTo>
                      <a:pt x="3041" y="6330"/>
                    </a:lnTo>
                    <a:lnTo>
                      <a:pt x="2780" y="7875"/>
                    </a:lnTo>
                    <a:lnTo>
                      <a:pt x="2088" y="7875"/>
                    </a:lnTo>
                    <a:lnTo>
                      <a:pt x="1577" y="7571"/>
                    </a:lnTo>
                    <a:lnTo>
                      <a:pt x="1499" y="7396"/>
                    </a:lnTo>
                    <a:lnTo>
                      <a:pt x="136" y="6330"/>
                    </a:lnTo>
                    <a:lnTo>
                      <a:pt x="0" y="5875"/>
                    </a:lnTo>
                    <a:lnTo>
                      <a:pt x="17" y="5041"/>
                    </a:lnTo>
                    <a:lnTo>
                      <a:pt x="236" y="3698"/>
                    </a:lnTo>
                    <a:lnTo>
                      <a:pt x="471" y="3219"/>
                    </a:lnTo>
                    <a:lnTo>
                      <a:pt x="651" y="2634"/>
                    </a:lnTo>
                    <a:lnTo>
                      <a:pt x="708" y="2127"/>
                    </a:lnTo>
                    <a:lnTo>
                      <a:pt x="885" y="1318"/>
                    </a:lnTo>
                    <a:lnTo>
                      <a:pt x="1144" y="733"/>
                    </a:lnTo>
                    <a:lnTo>
                      <a:pt x="1737" y="128"/>
                    </a:lnTo>
                    <a:lnTo>
                      <a:pt x="3019" y="0"/>
                    </a:lnTo>
                    <a:lnTo>
                      <a:pt x="3413" y="253"/>
                    </a:lnTo>
                    <a:close/>
                  </a:path>
                </a:pathLst>
              </a:custGeom>
              <a:solidFill>
                <a:srgbClr val="00EAFF"/>
              </a:solidFill>
              <a:ln w="0">
                <a:solidFill>
                  <a:srgbClr val="00E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50"/>
              <p:cNvSpPr>
                <a:spLocks/>
              </p:cNvSpPr>
              <p:nvPr/>
            </p:nvSpPr>
            <p:spPr bwMode="auto">
              <a:xfrm>
                <a:off x="1037" y="2457"/>
                <a:ext cx="208" cy="183"/>
              </a:xfrm>
              <a:custGeom>
                <a:avLst/>
                <a:gdLst>
                  <a:gd name="T0" fmla="*/ 0 w 3741"/>
                  <a:gd name="T1" fmla="*/ 0 h 3302"/>
                  <a:gd name="T2" fmla="*/ 0 w 3741"/>
                  <a:gd name="T3" fmla="*/ 0 h 3302"/>
                  <a:gd name="T4" fmla="*/ 0 w 3741"/>
                  <a:gd name="T5" fmla="*/ 0 h 3302"/>
                  <a:gd name="T6" fmla="*/ 0 w 3741"/>
                  <a:gd name="T7" fmla="*/ 0 h 3302"/>
                  <a:gd name="T8" fmla="*/ 0 w 3741"/>
                  <a:gd name="T9" fmla="*/ 0 h 3302"/>
                  <a:gd name="T10" fmla="*/ 0 w 3741"/>
                  <a:gd name="T11" fmla="*/ 0 h 3302"/>
                  <a:gd name="T12" fmla="*/ 0 w 3741"/>
                  <a:gd name="T13" fmla="*/ 0 h 3302"/>
                  <a:gd name="T14" fmla="*/ 0 w 3741"/>
                  <a:gd name="T15" fmla="*/ 0 h 3302"/>
                  <a:gd name="T16" fmla="*/ 0 w 3741"/>
                  <a:gd name="T17" fmla="*/ 0 h 3302"/>
                  <a:gd name="T18" fmla="*/ 0 w 3741"/>
                  <a:gd name="T19" fmla="*/ 0 h 3302"/>
                  <a:gd name="T20" fmla="*/ 0 w 3741"/>
                  <a:gd name="T21" fmla="*/ 0 h 3302"/>
                  <a:gd name="T22" fmla="*/ 0 w 3741"/>
                  <a:gd name="T23" fmla="*/ 0 h 3302"/>
                  <a:gd name="T24" fmla="*/ 0 w 3741"/>
                  <a:gd name="T25" fmla="*/ 0 h 3302"/>
                  <a:gd name="T26" fmla="*/ 0 w 3741"/>
                  <a:gd name="T27" fmla="*/ 0 h 3302"/>
                  <a:gd name="T28" fmla="*/ 0 w 3741"/>
                  <a:gd name="T29" fmla="*/ 0 h 3302"/>
                  <a:gd name="T30" fmla="*/ 0 w 3741"/>
                  <a:gd name="T31" fmla="*/ 0 h 3302"/>
                  <a:gd name="T32" fmla="*/ 0 w 3741"/>
                  <a:gd name="T33" fmla="*/ 0 h 3302"/>
                  <a:gd name="T34" fmla="*/ 0 w 3741"/>
                  <a:gd name="T35" fmla="*/ 0 h 3302"/>
                  <a:gd name="T36" fmla="*/ 0 w 3741"/>
                  <a:gd name="T37" fmla="*/ 0 h 3302"/>
                  <a:gd name="T38" fmla="*/ 0 w 3741"/>
                  <a:gd name="T39" fmla="*/ 0 h 3302"/>
                  <a:gd name="T40" fmla="*/ 0 w 3741"/>
                  <a:gd name="T41" fmla="*/ 0 h 3302"/>
                  <a:gd name="T42" fmla="*/ 0 w 3741"/>
                  <a:gd name="T43" fmla="*/ 0 h 3302"/>
                  <a:gd name="T44" fmla="*/ 0 w 3741"/>
                  <a:gd name="T45" fmla="*/ 0 h 3302"/>
                  <a:gd name="T46" fmla="*/ 0 w 3741"/>
                  <a:gd name="T47" fmla="*/ 0 h 3302"/>
                  <a:gd name="T48" fmla="*/ 0 w 3741"/>
                  <a:gd name="T49" fmla="*/ 0 h 3302"/>
                  <a:gd name="T50" fmla="*/ 0 w 3741"/>
                  <a:gd name="T51" fmla="*/ 0 h 3302"/>
                  <a:gd name="T52" fmla="*/ 0 w 3741"/>
                  <a:gd name="T53" fmla="*/ 0 h 3302"/>
                  <a:gd name="T54" fmla="*/ 0 w 3741"/>
                  <a:gd name="T55" fmla="*/ 0 h 3302"/>
                  <a:gd name="T56" fmla="*/ 0 w 3741"/>
                  <a:gd name="T57" fmla="*/ 0 h 3302"/>
                  <a:gd name="T58" fmla="*/ 0 w 3741"/>
                  <a:gd name="T59" fmla="*/ 0 h 3302"/>
                  <a:gd name="T60" fmla="*/ 0 w 3741"/>
                  <a:gd name="T61" fmla="*/ 0 h 3302"/>
                  <a:gd name="T62" fmla="*/ 0 w 3741"/>
                  <a:gd name="T63" fmla="*/ 0 h 3302"/>
                  <a:gd name="T64" fmla="*/ 0 w 3741"/>
                  <a:gd name="T65" fmla="*/ 0 h 3302"/>
                  <a:gd name="T66" fmla="*/ 0 w 3741"/>
                  <a:gd name="T67" fmla="*/ 0 h 3302"/>
                  <a:gd name="T68" fmla="*/ 0 w 3741"/>
                  <a:gd name="T69" fmla="*/ 0 h 3302"/>
                  <a:gd name="T70" fmla="*/ 0 w 3741"/>
                  <a:gd name="T71" fmla="*/ 0 h 33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41"/>
                  <a:gd name="T109" fmla="*/ 0 h 3302"/>
                  <a:gd name="T110" fmla="*/ 3741 w 3741"/>
                  <a:gd name="T111" fmla="*/ 3302 h 33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41" h="3302">
                    <a:moveTo>
                      <a:pt x="2189" y="2655"/>
                    </a:moveTo>
                    <a:lnTo>
                      <a:pt x="2199" y="2833"/>
                    </a:lnTo>
                    <a:lnTo>
                      <a:pt x="1998" y="2958"/>
                    </a:lnTo>
                    <a:lnTo>
                      <a:pt x="1893" y="2944"/>
                    </a:lnTo>
                    <a:lnTo>
                      <a:pt x="1817" y="3048"/>
                    </a:lnTo>
                    <a:lnTo>
                      <a:pt x="1862" y="3175"/>
                    </a:lnTo>
                    <a:lnTo>
                      <a:pt x="1796" y="3302"/>
                    </a:lnTo>
                    <a:lnTo>
                      <a:pt x="1238" y="3252"/>
                    </a:lnTo>
                    <a:lnTo>
                      <a:pt x="1109" y="3012"/>
                    </a:lnTo>
                    <a:lnTo>
                      <a:pt x="952" y="2958"/>
                    </a:lnTo>
                    <a:lnTo>
                      <a:pt x="667" y="2973"/>
                    </a:lnTo>
                    <a:lnTo>
                      <a:pt x="589" y="2821"/>
                    </a:lnTo>
                    <a:lnTo>
                      <a:pt x="216" y="3022"/>
                    </a:lnTo>
                    <a:lnTo>
                      <a:pt x="0" y="2645"/>
                    </a:lnTo>
                    <a:lnTo>
                      <a:pt x="156" y="2517"/>
                    </a:lnTo>
                    <a:lnTo>
                      <a:pt x="275" y="2341"/>
                    </a:lnTo>
                    <a:lnTo>
                      <a:pt x="234" y="2228"/>
                    </a:lnTo>
                    <a:lnTo>
                      <a:pt x="285" y="2079"/>
                    </a:lnTo>
                    <a:lnTo>
                      <a:pt x="596" y="1889"/>
                    </a:lnTo>
                    <a:lnTo>
                      <a:pt x="930" y="1347"/>
                    </a:lnTo>
                    <a:lnTo>
                      <a:pt x="1156" y="581"/>
                    </a:lnTo>
                    <a:lnTo>
                      <a:pt x="1481" y="214"/>
                    </a:lnTo>
                    <a:lnTo>
                      <a:pt x="1706" y="47"/>
                    </a:lnTo>
                    <a:lnTo>
                      <a:pt x="2176" y="0"/>
                    </a:lnTo>
                    <a:lnTo>
                      <a:pt x="2706" y="99"/>
                    </a:lnTo>
                    <a:lnTo>
                      <a:pt x="3090" y="355"/>
                    </a:lnTo>
                    <a:lnTo>
                      <a:pt x="3461" y="554"/>
                    </a:lnTo>
                    <a:lnTo>
                      <a:pt x="3610" y="706"/>
                    </a:lnTo>
                    <a:lnTo>
                      <a:pt x="3710" y="872"/>
                    </a:lnTo>
                    <a:lnTo>
                      <a:pt x="3741" y="1032"/>
                    </a:lnTo>
                    <a:lnTo>
                      <a:pt x="3741" y="1287"/>
                    </a:lnTo>
                    <a:lnTo>
                      <a:pt x="3618" y="1460"/>
                    </a:lnTo>
                    <a:lnTo>
                      <a:pt x="3499" y="1523"/>
                    </a:lnTo>
                    <a:lnTo>
                      <a:pt x="3495" y="1460"/>
                    </a:lnTo>
                    <a:lnTo>
                      <a:pt x="2982" y="1626"/>
                    </a:lnTo>
                    <a:lnTo>
                      <a:pt x="2189" y="2655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51"/>
              <p:cNvSpPr>
                <a:spLocks/>
              </p:cNvSpPr>
              <p:nvPr/>
            </p:nvSpPr>
            <p:spPr bwMode="auto">
              <a:xfrm>
                <a:off x="1132" y="2528"/>
                <a:ext cx="93" cy="89"/>
              </a:xfrm>
              <a:custGeom>
                <a:avLst/>
                <a:gdLst>
                  <a:gd name="T0" fmla="*/ 0 w 1663"/>
                  <a:gd name="T1" fmla="*/ 0 h 1604"/>
                  <a:gd name="T2" fmla="*/ 0 w 1663"/>
                  <a:gd name="T3" fmla="*/ 0 h 1604"/>
                  <a:gd name="T4" fmla="*/ 0 w 1663"/>
                  <a:gd name="T5" fmla="*/ 0 h 1604"/>
                  <a:gd name="T6" fmla="*/ 0 w 1663"/>
                  <a:gd name="T7" fmla="*/ 0 h 1604"/>
                  <a:gd name="T8" fmla="*/ 0 w 1663"/>
                  <a:gd name="T9" fmla="*/ 0 h 1604"/>
                  <a:gd name="T10" fmla="*/ 0 w 1663"/>
                  <a:gd name="T11" fmla="*/ 0 h 1604"/>
                  <a:gd name="T12" fmla="*/ 0 w 1663"/>
                  <a:gd name="T13" fmla="*/ 0 h 1604"/>
                  <a:gd name="T14" fmla="*/ 0 w 1663"/>
                  <a:gd name="T15" fmla="*/ 0 h 1604"/>
                  <a:gd name="T16" fmla="*/ 0 w 1663"/>
                  <a:gd name="T17" fmla="*/ 0 h 1604"/>
                  <a:gd name="T18" fmla="*/ 0 w 1663"/>
                  <a:gd name="T19" fmla="*/ 0 h 1604"/>
                  <a:gd name="T20" fmla="*/ 0 w 1663"/>
                  <a:gd name="T21" fmla="*/ 0 h 1604"/>
                  <a:gd name="T22" fmla="*/ 0 w 1663"/>
                  <a:gd name="T23" fmla="*/ 0 h 1604"/>
                  <a:gd name="T24" fmla="*/ 0 w 1663"/>
                  <a:gd name="T25" fmla="*/ 0 h 1604"/>
                  <a:gd name="T26" fmla="*/ 0 w 1663"/>
                  <a:gd name="T27" fmla="*/ 0 h 1604"/>
                  <a:gd name="T28" fmla="*/ 0 w 1663"/>
                  <a:gd name="T29" fmla="*/ 0 h 1604"/>
                  <a:gd name="T30" fmla="*/ 0 w 1663"/>
                  <a:gd name="T31" fmla="*/ 0 h 1604"/>
                  <a:gd name="T32" fmla="*/ 0 w 1663"/>
                  <a:gd name="T33" fmla="*/ 0 h 1604"/>
                  <a:gd name="T34" fmla="*/ 0 w 1663"/>
                  <a:gd name="T35" fmla="*/ 0 h 1604"/>
                  <a:gd name="T36" fmla="*/ 0 w 1663"/>
                  <a:gd name="T37" fmla="*/ 0 h 1604"/>
                  <a:gd name="T38" fmla="*/ 0 w 1663"/>
                  <a:gd name="T39" fmla="*/ 0 h 1604"/>
                  <a:gd name="T40" fmla="*/ 0 w 1663"/>
                  <a:gd name="T41" fmla="*/ 0 h 1604"/>
                  <a:gd name="T42" fmla="*/ 0 w 1663"/>
                  <a:gd name="T43" fmla="*/ 0 h 1604"/>
                  <a:gd name="T44" fmla="*/ 0 w 1663"/>
                  <a:gd name="T45" fmla="*/ 0 h 1604"/>
                  <a:gd name="T46" fmla="*/ 0 w 1663"/>
                  <a:gd name="T47" fmla="*/ 0 h 1604"/>
                  <a:gd name="T48" fmla="*/ 0 w 1663"/>
                  <a:gd name="T49" fmla="*/ 0 h 1604"/>
                  <a:gd name="T50" fmla="*/ 0 w 1663"/>
                  <a:gd name="T51" fmla="*/ 0 h 1604"/>
                  <a:gd name="T52" fmla="*/ 0 w 1663"/>
                  <a:gd name="T53" fmla="*/ 0 h 1604"/>
                  <a:gd name="T54" fmla="*/ 0 w 1663"/>
                  <a:gd name="T55" fmla="*/ 0 h 1604"/>
                  <a:gd name="T56" fmla="*/ 0 w 1663"/>
                  <a:gd name="T57" fmla="*/ 0 h 1604"/>
                  <a:gd name="T58" fmla="*/ 0 w 1663"/>
                  <a:gd name="T59" fmla="*/ 0 h 1604"/>
                  <a:gd name="T60" fmla="*/ 0 w 1663"/>
                  <a:gd name="T61" fmla="*/ 0 h 1604"/>
                  <a:gd name="T62" fmla="*/ 0 w 1663"/>
                  <a:gd name="T63" fmla="*/ 0 h 16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63"/>
                  <a:gd name="T97" fmla="*/ 0 h 1604"/>
                  <a:gd name="T98" fmla="*/ 1663 w 1663"/>
                  <a:gd name="T99" fmla="*/ 1604 h 16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63" h="1604">
                    <a:moveTo>
                      <a:pt x="209" y="11"/>
                    </a:moveTo>
                    <a:lnTo>
                      <a:pt x="78" y="113"/>
                    </a:lnTo>
                    <a:lnTo>
                      <a:pt x="64" y="201"/>
                    </a:lnTo>
                    <a:lnTo>
                      <a:pt x="107" y="471"/>
                    </a:lnTo>
                    <a:lnTo>
                      <a:pt x="0" y="702"/>
                    </a:lnTo>
                    <a:lnTo>
                      <a:pt x="156" y="984"/>
                    </a:lnTo>
                    <a:lnTo>
                      <a:pt x="201" y="1273"/>
                    </a:lnTo>
                    <a:lnTo>
                      <a:pt x="209" y="1604"/>
                    </a:lnTo>
                    <a:lnTo>
                      <a:pt x="327" y="1311"/>
                    </a:lnTo>
                    <a:lnTo>
                      <a:pt x="446" y="1311"/>
                    </a:lnTo>
                    <a:lnTo>
                      <a:pt x="765" y="1581"/>
                    </a:lnTo>
                    <a:lnTo>
                      <a:pt x="871" y="1581"/>
                    </a:lnTo>
                    <a:lnTo>
                      <a:pt x="976" y="1538"/>
                    </a:lnTo>
                    <a:lnTo>
                      <a:pt x="1000" y="1444"/>
                    </a:lnTo>
                    <a:lnTo>
                      <a:pt x="996" y="1317"/>
                    </a:lnTo>
                    <a:lnTo>
                      <a:pt x="1041" y="1224"/>
                    </a:lnTo>
                    <a:lnTo>
                      <a:pt x="1193" y="1158"/>
                    </a:lnTo>
                    <a:lnTo>
                      <a:pt x="1266" y="1015"/>
                    </a:lnTo>
                    <a:lnTo>
                      <a:pt x="1487" y="984"/>
                    </a:lnTo>
                    <a:lnTo>
                      <a:pt x="1501" y="943"/>
                    </a:lnTo>
                    <a:lnTo>
                      <a:pt x="1391" y="524"/>
                    </a:lnTo>
                    <a:lnTo>
                      <a:pt x="1594" y="403"/>
                    </a:lnTo>
                    <a:lnTo>
                      <a:pt x="1663" y="201"/>
                    </a:lnTo>
                    <a:lnTo>
                      <a:pt x="1530" y="201"/>
                    </a:lnTo>
                    <a:lnTo>
                      <a:pt x="1446" y="140"/>
                    </a:lnTo>
                    <a:lnTo>
                      <a:pt x="1380" y="230"/>
                    </a:lnTo>
                    <a:lnTo>
                      <a:pt x="1327" y="154"/>
                    </a:lnTo>
                    <a:lnTo>
                      <a:pt x="1205" y="263"/>
                    </a:lnTo>
                    <a:lnTo>
                      <a:pt x="1097" y="95"/>
                    </a:lnTo>
                    <a:lnTo>
                      <a:pt x="853" y="154"/>
                    </a:lnTo>
                    <a:lnTo>
                      <a:pt x="292" y="0"/>
                    </a:lnTo>
                    <a:lnTo>
                      <a:pt x="209" y="11"/>
                    </a:lnTo>
                    <a:close/>
                  </a:path>
                </a:pathLst>
              </a:custGeom>
              <a:solidFill>
                <a:srgbClr val="FFC98E"/>
              </a:solidFill>
              <a:ln w="0">
                <a:solidFill>
                  <a:srgbClr val="FFC98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52"/>
              <p:cNvSpPr>
                <a:spLocks/>
              </p:cNvSpPr>
              <p:nvPr/>
            </p:nvSpPr>
            <p:spPr bwMode="auto">
              <a:xfrm>
                <a:off x="1138" y="2563"/>
                <a:ext cx="10" cy="7"/>
              </a:xfrm>
              <a:custGeom>
                <a:avLst/>
                <a:gdLst>
                  <a:gd name="T0" fmla="*/ 0 w 173"/>
                  <a:gd name="T1" fmla="*/ 0 h 141"/>
                  <a:gd name="T2" fmla="*/ 0 w 173"/>
                  <a:gd name="T3" fmla="*/ 0 h 141"/>
                  <a:gd name="T4" fmla="*/ 0 w 173"/>
                  <a:gd name="T5" fmla="*/ 0 h 141"/>
                  <a:gd name="T6" fmla="*/ 0 w 173"/>
                  <a:gd name="T7" fmla="*/ 0 h 141"/>
                  <a:gd name="T8" fmla="*/ 0 w 173"/>
                  <a:gd name="T9" fmla="*/ 0 h 141"/>
                  <a:gd name="T10" fmla="*/ 0 w 173"/>
                  <a:gd name="T11" fmla="*/ 0 h 141"/>
                  <a:gd name="T12" fmla="*/ 0 w 173"/>
                  <a:gd name="T13" fmla="*/ 0 h 141"/>
                  <a:gd name="T14" fmla="*/ 0 w 173"/>
                  <a:gd name="T15" fmla="*/ 0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141"/>
                  <a:gd name="T26" fmla="*/ 173 w 173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141">
                    <a:moveTo>
                      <a:pt x="55" y="14"/>
                    </a:moveTo>
                    <a:lnTo>
                      <a:pt x="125" y="0"/>
                    </a:lnTo>
                    <a:lnTo>
                      <a:pt x="173" y="29"/>
                    </a:lnTo>
                    <a:lnTo>
                      <a:pt x="161" y="82"/>
                    </a:lnTo>
                    <a:lnTo>
                      <a:pt x="110" y="135"/>
                    </a:lnTo>
                    <a:lnTo>
                      <a:pt x="41" y="141"/>
                    </a:lnTo>
                    <a:lnTo>
                      <a:pt x="0" y="82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53"/>
              <p:cNvSpPr>
                <a:spLocks/>
              </p:cNvSpPr>
              <p:nvPr/>
            </p:nvSpPr>
            <p:spPr bwMode="auto">
              <a:xfrm>
                <a:off x="1351" y="2749"/>
                <a:ext cx="72" cy="81"/>
              </a:xfrm>
              <a:custGeom>
                <a:avLst/>
                <a:gdLst>
                  <a:gd name="T0" fmla="*/ 0 w 1284"/>
                  <a:gd name="T1" fmla="*/ 0 h 1474"/>
                  <a:gd name="T2" fmla="*/ 0 w 1284"/>
                  <a:gd name="T3" fmla="*/ 0 h 1474"/>
                  <a:gd name="T4" fmla="*/ 0 w 1284"/>
                  <a:gd name="T5" fmla="*/ 0 h 1474"/>
                  <a:gd name="T6" fmla="*/ 0 w 1284"/>
                  <a:gd name="T7" fmla="*/ 0 h 1474"/>
                  <a:gd name="T8" fmla="*/ 0 w 1284"/>
                  <a:gd name="T9" fmla="*/ 0 h 1474"/>
                  <a:gd name="T10" fmla="*/ 0 w 1284"/>
                  <a:gd name="T11" fmla="*/ 0 h 1474"/>
                  <a:gd name="T12" fmla="*/ 0 w 1284"/>
                  <a:gd name="T13" fmla="*/ 0 h 1474"/>
                  <a:gd name="T14" fmla="*/ 0 w 1284"/>
                  <a:gd name="T15" fmla="*/ 0 h 1474"/>
                  <a:gd name="T16" fmla="*/ 0 w 1284"/>
                  <a:gd name="T17" fmla="*/ 0 h 1474"/>
                  <a:gd name="T18" fmla="*/ 0 w 1284"/>
                  <a:gd name="T19" fmla="*/ 0 h 1474"/>
                  <a:gd name="T20" fmla="*/ 0 w 1284"/>
                  <a:gd name="T21" fmla="*/ 0 h 1474"/>
                  <a:gd name="T22" fmla="*/ 0 w 1284"/>
                  <a:gd name="T23" fmla="*/ 0 h 1474"/>
                  <a:gd name="T24" fmla="*/ 0 w 1284"/>
                  <a:gd name="T25" fmla="*/ 0 h 1474"/>
                  <a:gd name="T26" fmla="*/ 0 w 1284"/>
                  <a:gd name="T27" fmla="*/ 0 h 14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84"/>
                  <a:gd name="T43" fmla="*/ 0 h 1474"/>
                  <a:gd name="T44" fmla="*/ 1284 w 1284"/>
                  <a:gd name="T45" fmla="*/ 1474 h 14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84" h="1474">
                    <a:moveTo>
                      <a:pt x="0" y="712"/>
                    </a:moveTo>
                    <a:lnTo>
                      <a:pt x="164" y="1474"/>
                    </a:lnTo>
                    <a:lnTo>
                      <a:pt x="636" y="1474"/>
                    </a:lnTo>
                    <a:lnTo>
                      <a:pt x="781" y="1349"/>
                    </a:lnTo>
                    <a:lnTo>
                      <a:pt x="1124" y="1315"/>
                    </a:lnTo>
                    <a:lnTo>
                      <a:pt x="1184" y="1228"/>
                    </a:lnTo>
                    <a:lnTo>
                      <a:pt x="1284" y="749"/>
                    </a:lnTo>
                    <a:lnTo>
                      <a:pt x="1090" y="452"/>
                    </a:lnTo>
                    <a:lnTo>
                      <a:pt x="854" y="354"/>
                    </a:lnTo>
                    <a:lnTo>
                      <a:pt x="597" y="234"/>
                    </a:lnTo>
                    <a:lnTo>
                      <a:pt x="509" y="0"/>
                    </a:lnTo>
                    <a:lnTo>
                      <a:pt x="369" y="23"/>
                    </a:lnTo>
                    <a:lnTo>
                      <a:pt x="291" y="313"/>
                    </a:lnTo>
                    <a:lnTo>
                      <a:pt x="0" y="712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54"/>
              <p:cNvSpPr>
                <a:spLocks/>
              </p:cNvSpPr>
              <p:nvPr/>
            </p:nvSpPr>
            <p:spPr bwMode="auto">
              <a:xfrm>
                <a:off x="1172" y="2460"/>
                <a:ext cx="54" cy="36"/>
              </a:xfrm>
              <a:custGeom>
                <a:avLst/>
                <a:gdLst>
                  <a:gd name="T0" fmla="*/ 0 w 963"/>
                  <a:gd name="T1" fmla="*/ 0 h 637"/>
                  <a:gd name="T2" fmla="*/ 0 w 963"/>
                  <a:gd name="T3" fmla="*/ 0 h 637"/>
                  <a:gd name="T4" fmla="*/ 0 w 963"/>
                  <a:gd name="T5" fmla="*/ 0 h 637"/>
                  <a:gd name="T6" fmla="*/ 0 w 963"/>
                  <a:gd name="T7" fmla="*/ 0 h 637"/>
                  <a:gd name="T8" fmla="*/ 0 w 963"/>
                  <a:gd name="T9" fmla="*/ 0 h 637"/>
                  <a:gd name="T10" fmla="*/ 0 w 963"/>
                  <a:gd name="T11" fmla="*/ 0 h 637"/>
                  <a:gd name="T12" fmla="*/ 0 w 963"/>
                  <a:gd name="T13" fmla="*/ 0 h 637"/>
                  <a:gd name="T14" fmla="*/ 0 w 963"/>
                  <a:gd name="T15" fmla="*/ 0 h 637"/>
                  <a:gd name="T16" fmla="*/ 0 w 963"/>
                  <a:gd name="T17" fmla="*/ 0 h 637"/>
                  <a:gd name="T18" fmla="*/ 0 w 963"/>
                  <a:gd name="T19" fmla="*/ 0 h 637"/>
                  <a:gd name="T20" fmla="*/ 0 w 963"/>
                  <a:gd name="T21" fmla="*/ 0 h 637"/>
                  <a:gd name="T22" fmla="*/ 0 w 963"/>
                  <a:gd name="T23" fmla="*/ 0 h 637"/>
                  <a:gd name="T24" fmla="*/ 0 w 963"/>
                  <a:gd name="T25" fmla="*/ 0 h 637"/>
                  <a:gd name="T26" fmla="*/ 0 w 963"/>
                  <a:gd name="T27" fmla="*/ 0 h 637"/>
                  <a:gd name="T28" fmla="*/ 0 w 963"/>
                  <a:gd name="T29" fmla="*/ 0 h 637"/>
                  <a:gd name="T30" fmla="*/ 0 w 963"/>
                  <a:gd name="T31" fmla="*/ 0 h 637"/>
                  <a:gd name="T32" fmla="*/ 0 w 963"/>
                  <a:gd name="T33" fmla="*/ 0 h 637"/>
                  <a:gd name="T34" fmla="*/ 0 w 963"/>
                  <a:gd name="T35" fmla="*/ 0 h 637"/>
                  <a:gd name="T36" fmla="*/ 0 w 963"/>
                  <a:gd name="T37" fmla="*/ 0 h 637"/>
                  <a:gd name="T38" fmla="*/ 0 w 963"/>
                  <a:gd name="T39" fmla="*/ 0 h 637"/>
                  <a:gd name="T40" fmla="*/ 0 w 963"/>
                  <a:gd name="T41" fmla="*/ 0 h 637"/>
                  <a:gd name="T42" fmla="*/ 0 w 963"/>
                  <a:gd name="T43" fmla="*/ 0 h 637"/>
                  <a:gd name="T44" fmla="*/ 0 w 963"/>
                  <a:gd name="T45" fmla="*/ 0 h 637"/>
                  <a:gd name="T46" fmla="*/ 0 w 963"/>
                  <a:gd name="T47" fmla="*/ 0 h 637"/>
                  <a:gd name="T48" fmla="*/ 0 w 963"/>
                  <a:gd name="T49" fmla="*/ 0 h 637"/>
                  <a:gd name="T50" fmla="*/ 0 w 963"/>
                  <a:gd name="T51" fmla="*/ 0 h 637"/>
                  <a:gd name="T52" fmla="*/ 0 w 963"/>
                  <a:gd name="T53" fmla="*/ 0 h 637"/>
                  <a:gd name="T54" fmla="*/ 0 w 963"/>
                  <a:gd name="T55" fmla="*/ 0 h 637"/>
                  <a:gd name="T56" fmla="*/ 0 w 963"/>
                  <a:gd name="T57" fmla="*/ 0 h 637"/>
                  <a:gd name="T58" fmla="*/ 0 w 963"/>
                  <a:gd name="T59" fmla="*/ 0 h 637"/>
                  <a:gd name="T60" fmla="*/ 0 w 963"/>
                  <a:gd name="T61" fmla="*/ 0 h 637"/>
                  <a:gd name="T62" fmla="*/ 0 w 963"/>
                  <a:gd name="T63" fmla="*/ 0 h 637"/>
                  <a:gd name="T64" fmla="*/ 0 w 963"/>
                  <a:gd name="T65" fmla="*/ 0 h 637"/>
                  <a:gd name="T66" fmla="*/ 0 w 963"/>
                  <a:gd name="T67" fmla="*/ 0 h 6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3"/>
                  <a:gd name="T103" fmla="*/ 0 h 637"/>
                  <a:gd name="T104" fmla="*/ 963 w 963"/>
                  <a:gd name="T105" fmla="*/ 637 h 6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3" h="637">
                    <a:moveTo>
                      <a:pt x="963" y="464"/>
                    </a:moveTo>
                    <a:lnTo>
                      <a:pt x="834" y="401"/>
                    </a:lnTo>
                    <a:lnTo>
                      <a:pt x="877" y="464"/>
                    </a:lnTo>
                    <a:lnTo>
                      <a:pt x="784" y="507"/>
                    </a:lnTo>
                    <a:lnTo>
                      <a:pt x="694" y="596"/>
                    </a:lnTo>
                    <a:lnTo>
                      <a:pt x="663" y="568"/>
                    </a:lnTo>
                    <a:lnTo>
                      <a:pt x="466" y="637"/>
                    </a:lnTo>
                    <a:lnTo>
                      <a:pt x="706" y="507"/>
                    </a:lnTo>
                    <a:lnTo>
                      <a:pt x="614" y="464"/>
                    </a:lnTo>
                    <a:lnTo>
                      <a:pt x="784" y="429"/>
                    </a:lnTo>
                    <a:lnTo>
                      <a:pt x="631" y="296"/>
                    </a:lnTo>
                    <a:lnTo>
                      <a:pt x="421" y="366"/>
                    </a:lnTo>
                    <a:lnTo>
                      <a:pt x="515" y="415"/>
                    </a:lnTo>
                    <a:lnTo>
                      <a:pt x="521" y="493"/>
                    </a:lnTo>
                    <a:lnTo>
                      <a:pt x="320" y="529"/>
                    </a:lnTo>
                    <a:lnTo>
                      <a:pt x="396" y="568"/>
                    </a:lnTo>
                    <a:lnTo>
                      <a:pt x="185" y="582"/>
                    </a:lnTo>
                    <a:lnTo>
                      <a:pt x="103" y="479"/>
                    </a:lnTo>
                    <a:lnTo>
                      <a:pt x="173" y="464"/>
                    </a:lnTo>
                    <a:lnTo>
                      <a:pt x="103" y="347"/>
                    </a:lnTo>
                    <a:lnTo>
                      <a:pt x="263" y="452"/>
                    </a:lnTo>
                    <a:lnTo>
                      <a:pt x="433" y="464"/>
                    </a:lnTo>
                    <a:lnTo>
                      <a:pt x="273" y="347"/>
                    </a:lnTo>
                    <a:lnTo>
                      <a:pt x="443" y="296"/>
                    </a:lnTo>
                    <a:lnTo>
                      <a:pt x="355" y="259"/>
                    </a:lnTo>
                    <a:lnTo>
                      <a:pt x="515" y="222"/>
                    </a:lnTo>
                    <a:lnTo>
                      <a:pt x="294" y="143"/>
                    </a:lnTo>
                    <a:lnTo>
                      <a:pt x="226" y="56"/>
                    </a:lnTo>
                    <a:lnTo>
                      <a:pt x="0" y="0"/>
                    </a:lnTo>
                    <a:lnTo>
                      <a:pt x="240" y="30"/>
                    </a:lnTo>
                    <a:lnTo>
                      <a:pt x="480" y="108"/>
                    </a:lnTo>
                    <a:lnTo>
                      <a:pt x="651" y="259"/>
                    </a:lnTo>
                    <a:lnTo>
                      <a:pt x="801" y="366"/>
                    </a:lnTo>
                    <a:lnTo>
                      <a:pt x="963" y="4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55"/>
              <p:cNvSpPr>
                <a:spLocks/>
              </p:cNvSpPr>
              <p:nvPr/>
            </p:nvSpPr>
            <p:spPr bwMode="auto">
              <a:xfrm>
                <a:off x="1198" y="2492"/>
                <a:ext cx="29" cy="38"/>
              </a:xfrm>
              <a:custGeom>
                <a:avLst/>
                <a:gdLst>
                  <a:gd name="T0" fmla="*/ 0 w 522"/>
                  <a:gd name="T1" fmla="*/ 0 h 685"/>
                  <a:gd name="T2" fmla="*/ 0 w 522"/>
                  <a:gd name="T3" fmla="*/ 0 h 685"/>
                  <a:gd name="T4" fmla="*/ 0 w 522"/>
                  <a:gd name="T5" fmla="*/ 0 h 685"/>
                  <a:gd name="T6" fmla="*/ 0 w 522"/>
                  <a:gd name="T7" fmla="*/ 0 h 685"/>
                  <a:gd name="T8" fmla="*/ 0 w 522"/>
                  <a:gd name="T9" fmla="*/ 0 h 685"/>
                  <a:gd name="T10" fmla="*/ 0 w 522"/>
                  <a:gd name="T11" fmla="*/ 0 h 685"/>
                  <a:gd name="T12" fmla="*/ 0 w 522"/>
                  <a:gd name="T13" fmla="*/ 0 h 685"/>
                  <a:gd name="T14" fmla="*/ 0 w 522"/>
                  <a:gd name="T15" fmla="*/ 0 h 685"/>
                  <a:gd name="T16" fmla="*/ 0 w 522"/>
                  <a:gd name="T17" fmla="*/ 0 h 685"/>
                  <a:gd name="T18" fmla="*/ 0 w 522"/>
                  <a:gd name="T19" fmla="*/ 0 h 685"/>
                  <a:gd name="T20" fmla="*/ 0 w 522"/>
                  <a:gd name="T21" fmla="*/ 0 h 685"/>
                  <a:gd name="T22" fmla="*/ 0 w 522"/>
                  <a:gd name="T23" fmla="*/ 0 h 685"/>
                  <a:gd name="T24" fmla="*/ 0 w 522"/>
                  <a:gd name="T25" fmla="*/ 0 h 685"/>
                  <a:gd name="T26" fmla="*/ 0 w 522"/>
                  <a:gd name="T27" fmla="*/ 0 h 685"/>
                  <a:gd name="T28" fmla="*/ 0 w 522"/>
                  <a:gd name="T29" fmla="*/ 0 h 685"/>
                  <a:gd name="T30" fmla="*/ 0 w 522"/>
                  <a:gd name="T31" fmla="*/ 0 h 6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2"/>
                  <a:gd name="T49" fmla="*/ 0 h 685"/>
                  <a:gd name="T50" fmla="*/ 522 w 522"/>
                  <a:gd name="T51" fmla="*/ 685 h 6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2" h="685">
                    <a:moveTo>
                      <a:pt x="370" y="0"/>
                    </a:moveTo>
                    <a:lnTo>
                      <a:pt x="313" y="231"/>
                    </a:lnTo>
                    <a:lnTo>
                      <a:pt x="262" y="155"/>
                    </a:lnTo>
                    <a:lnTo>
                      <a:pt x="198" y="324"/>
                    </a:lnTo>
                    <a:lnTo>
                      <a:pt x="0" y="531"/>
                    </a:lnTo>
                    <a:lnTo>
                      <a:pt x="299" y="324"/>
                    </a:lnTo>
                    <a:lnTo>
                      <a:pt x="340" y="399"/>
                    </a:lnTo>
                    <a:lnTo>
                      <a:pt x="340" y="685"/>
                    </a:lnTo>
                    <a:lnTo>
                      <a:pt x="501" y="480"/>
                    </a:lnTo>
                    <a:lnTo>
                      <a:pt x="522" y="182"/>
                    </a:lnTo>
                    <a:lnTo>
                      <a:pt x="473" y="464"/>
                    </a:lnTo>
                    <a:lnTo>
                      <a:pt x="381" y="544"/>
                    </a:lnTo>
                    <a:lnTo>
                      <a:pt x="381" y="336"/>
                    </a:lnTo>
                    <a:lnTo>
                      <a:pt x="348" y="297"/>
                    </a:lnTo>
                    <a:lnTo>
                      <a:pt x="401" y="9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56"/>
              <p:cNvSpPr>
                <a:spLocks/>
              </p:cNvSpPr>
              <p:nvPr/>
            </p:nvSpPr>
            <p:spPr bwMode="auto">
              <a:xfrm>
                <a:off x="1200" y="2528"/>
                <a:ext cx="10" cy="14"/>
              </a:xfrm>
              <a:custGeom>
                <a:avLst/>
                <a:gdLst>
                  <a:gd name="T0" fmla="*/ 0 w 192"/>
                  <a:gd name="T1" fmla="*/ 0 h 254"/>
                  <a:gd name="T2" fmla="*/ 0 w 192"/>
                  <a:gd name="T3" fmla="*/ 0 h 254"/>
                  <a:gd name="T4" fmla="*/ 0 w 192"/>
                  <a:gd name="T5" fmla="*/ 0 h 254"/>
                  <a:gd name="T6" fmla="*/ 0 w 192"/>
                  <a:gd name="T7" fmla="*/ 0 h 254"/>
                  <a:gd name="T8" fmla="*/ 0 w 192"/>
                  <a:gd name="T9" fmla="*/ 0 h 254"/>
                  <a:gd name="T10" fmla="*/ 0 w 192"/>
                  <a:gd name="T11" fmla="*/ 0 h 254"/>
                  <a:gd name="T12" fmla="*/ 0 w 192"/>
                  <a:gd name="T13" fmla="*/ 0 h 254"/>
                  <a:gd name="T14" fmla="*/ 0 w 192"/>
                  <a:gd name="T15" fmla="*/ 0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254"/>
                  <a:gd name="T26" fmla="*/ 192 w 192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254">
                    <a:moveTo>
                      <a:pt x="130" y="0"/>
                    </a:moveTo>
                    <a:lnTo>
                      <a:pt x="21" y="148"/>
                    </a:lnTo>
                    <a:lnTo>
                      <a:pt x="0" y="254"/>
                    </a:lnTo>
                    <a:lnTo>
                      <a:pt x="130" y="179"/>
                    </a:lnTo>
                    <a:lnTo>
                      <a:pt x="169" y="242"/>
                    </a:lnTo>
                    <a:lnTo>
                      <a:pt x="192" y="101"/>
                    </a:lnTo>
                    <a:lnTo>
                      <a:pt x="130" y="13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57"/>
              <p:cNvSpPr>
                <a:spLocks/>
              </p:cNvSpPr>
              <p:nvPr/>
            </p:nvSpPr>
            <p:spPr bwMode="auto">
              <a:xfrm>
                <a:off x="1216" y="2513"/>
                <a:ext cx="31" cy="30"/>
              </a:xfrm>
              <a:custGeom>
                <a:avLst/>
                <a:gdLst>
                  <a:gd name="T0" fmla="*/ 0 w 552"/>
                  <a:gd name="T1" fmla="*/ 0 h 536"/>
                  <a:gd name="T2" fmla="*/ 0 w 552"/>
                  <a:gd name="T3" fmla="*/ 0 h 536"/>
                  <a:gd name="T4" fmla="*/ 0 w 552"/>
                  <a:gd name="T5" fmla="*/ 0 h 536"/>
                  <a:gd name="T6" fmla="*/ 0 w 552"/>
                  <a:gd name="T7" fmla="*/ 0 h 536"/>
                  <a:gd name="T8" fmla="*/ 0 w 552"/>
                  <a:gd name="T9" fmla="*/ 0 h 536"/>
                  <a:gd name="T10" fmla="*/ 0 w 552"/>
                  <a:gd name="T11" fmla="*/ 0 h 536"/>
                  <a:gd name="T12" fmla="*/ 0 w 552"/>
                  <a:gd name="T13" fmla="*/ 0 h 536"/>
                  <a:gd name="T14" fmla="*/ 0 w 552"/>
                  <a:gd name="T15" fmla="*/ 0 h 536"/>
                  <a:gd name="T16" fmla="*/ 0 w 552"/>
                  <a:gd name="T17" fmla="*/ 0 h 536"/>
                  <a:gd name="T18" fmla="*/ 0 w 552"/>
                  <a:gd name="T19" fmla="*/ 0 h 536"/>
                  <a:gd name="T20" fmla="*/ 0 w 552"/>
                  <a:gd name="T21" fmla="*/ 0 h 536"/>
                  <a:gd name="T22" fmla="*/ 0 w 552"/>
                  <a:gd name="T23" fmla="*/ 0 h 536"/>
                  <a:gd name="T24" fmla="*/ 0 w 552"/>
                  <a:gd name="T25" fmla="*/ 0 h 536"/>
                  <a:gd name="T26" fmla="*/ 0 w 552"/>
                  <a:gd name="T27" fmla="*/ 0 h 536"/>
                  <a:gd name="T28" fmla="*/ 0 w 552"/>
                  <a:gd name="T29" fmla="*/ 0 h 536"/>
                  <a:gd name="T30" fmla="*/ 0 w 552"/>
                  <a:gd name="T31" fmla="*/ 0 h 536"/>
                  <a:gd name="T32" fmla="*/ 0 w 552"/>
                  <a:gd name="T33" fmla="*/ 0 h 536"/>
                  <a:gd name="T34" fmla="*/ 0 w 552"/>
                  <a:gd name="T35" fmla="*/ 0 h 536"/>
                  <a:gd name="T36" fmla="*/ 0 w 552"/>
                  <a:gd name="T37" fmla="*/ 0 h 536"/>
                  <a:gd name="T38" fmla="*/ 0 w 552"/>
                  <a:gd name="T39" fmla="*/ 0 h 536"/>
                  <a:gd name="T40" fmla="*/ 0 w 552"/>
                  <a:gd name="T41" fmla="*/ 0 h 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2"/>
                  <a:gd name="T64" fmla="*/ 0 h 536"/>
                  <a:gd name="T65" fmla="*/ 552 w 552"/>
                  <a:gd name="T66" fmla="*/ 536 h 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2" h="536">
                    <a:moveTo>
                      <a:pt x="0" y="525"/>
                    </a:moveTo>
                    <a:lnTo>
                      <a:pt x="0" y="419"/>
                    </a:lnTo>
                    <a:lnTo>
                      <a:pt x="84" y="372"/>
                    </a:lnTo>
                    <a:lnTo>
                      <a:pt x="84" y="437"/>
                    </a:lnTo>
                    <a:lnTo>
                      <a:pt x="170" y="343"/>
                    </a:lnTo>
                    <a:lnTo>
                      <a:pt x="253" y="179"/>
                    </a:lnTo>
                    <a:lnTo>
                      <a:pt x="211" y="419"/>
                    </a:lnTo>
                    <a:lnTo>
                      <a:pt x="294" y="343"/>
                    </a:lnTo>
                    <a:lnTo>
                      <a:pt x="304" y="409"/>
                    </a:lnTo>
                    <a:lnTo>
                      <a:pt x="351" y="372"/>
                    </a:lnTo>
                    <a:lnTo>
                      <a:pt x="382" y="409"/>
                    </a:lnTo>
                    <a:lnTo>
                      <a:pt x="474" y="308"/>
                    </a:lnTo>
                    <a:lnTo>
                      <a:pt x="517" y="167"/>
                    </a:lnTo>
                    <a:lnTo>
                      <a:pt x="517" y="0"/>
                    </a:lnTo>
                    <a:lnTo>
                      <a:pt x="552" y="154"/>
                    </a:lnTo>
                    <a:lnTo>
                      <a:pt x="517" y="396"/>
                    </a:lnTo>
                    <a:lnTo>
                      <a:pt x="351" y="525"/>
                    </a:lnTo>
                    <a:lnTo>
                      <a:pt x="229" y="536"/>
                    </a:lnTo>
                    <a:lnTo>
                      <a:pt x="253" y="460"/>
                    </a:lnTo>
                    <a:lnTo>
                      <a:pt x="133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58"/>
              <p:cNvSpPr>
                <a:spLocks/>
              </p:cNvSpPr>
              <p:nvPr/>
            </p:nvSpPr>
            <p:spPr bwMode="auto">
              <a:xfrm>
                <a:off x="1210" y="2552"/>
                <a:ext cx="6" cy="5"/>
              </a:xfrm>
              <a:custGeom>
                <a:avLst/>
                <a:gdLst>
                  <a:gd name="T0" fmla="*/ 0 w 98"/>
                  <a:gd name="T1" fmla="*/ 0 h 90"/>
                  <a:gd name="T2" fmla="*/ 0 w 98"/>
                  <a:gd name="T3" fmla="*/ 0 h 90"/>
                  <a:gd name="T4" fmla="*/ 0 w 98"/>
                  <a:gd name="T5" fmla="*/ 0 h 90"/>
                  <a:gd name="T6" fmla="*/ 0 w 98"/>
                  <a:gd name="T7" fmla="*/ 0 h 90"/>
                  <a:gd name="T8" fmla="*/ 0 w 98"/>
                  <a:gd name="T9" fmla="*/ 0 h 90"/>
                  <a:gd name="T10" fmla="*/ 0 w 98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90"/>
                  <a:gd name="T20" fmla="*/ 98 w 98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90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98" y="16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59"/>
              <p:cNvSpPr>
                <a:spLocks/>
              </p:cNvSpPr>
              <p:nvPr/>
            </p:nvSpPr>
            <p:spPr bwMode="auto">
              <a:xfrm>
                <a:off x="1201" y="2557"/>
                <a:ext cx="9" cy="11"/>
              </a:xfrm>
              <a:custGeom>
                <a:avLst/>
                <a:gdLst>
                  <a:gd name="T0" fmla="*/ 0 w 159"/>
                  <a:gd name="T1" fmla="*/ 0 h 194"/>
                  <a:gd name="T2" fmla="*/ 0 w 159"/>
                  <a:gd name="T3" fmla="*/ 0 h 194"/>
                  <a:gd name="T4" fmla="*/ 0 w 159"/>
                  <a:gd name="T5" fmla="*/ 0 h 194"/>
                  <a:gd name="T6" fmla="*/ 0 w 159"/>
                  <a:gd name="T7" fmla="*/ 0 h 194"/>
                  <a:gd name="T8" fmla="*/ 0 w 159"/>
                  <a:gd name="T9" fmla="*/ 0 h 194"/>
                  <a:gd name="T10" fmla="*/ 0 w 159"/>
                  <a:gd name="T11" fmla="*/ 0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94"/>
                  <a:gd name="T20" fmla="*/ 159 w 159"/>
                  <a:gd name="T21" fmla="*/ 194 h 1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94">
                    <a:moveTo>
                      <a:pt x="159" y="0"/>
                    </a:moveTo>
                    <a:lnTo>
                      <a:pt x="159" y="69"/>
                    </a:lnTo>
                    <a:lnTo>
                      <a:pt x="116" y="69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60"/>
              <p:cNvSpPr>
                <a:spLocks/>
              </p:cNvSpPr>
              <p:nvPr/>
            </p:nvSpPr>
            <p:spPr bwMode="auto">
              <a:xfrm>
                <a:off x="1195" y="2567"/>
                <a:ext cx="8" cy="8"/>
              </a:xfrm>
              <a:custGeom>
                <a:avLst/>
                <a:gdLst>
                  <a:gd name="T0" fmla="*/ 0 w 143"/>
                  <a:gd name="T1" fmla="*/ 0 h 142"/>
                  <a:gd name="T2" fmla="*/ 0 w 143"/>
                  <a:gd name="T3" fmla="*/ 0 h 142"/>
                  <a:gd name="T4" fmla="*/ 0 w 143"/>
                  <a:gd name="T5" fmla="*/ 0 h 142"/>
                  <a:gd name="T6" fmla="*/ 0 w 143"/>
                  <a:gd name="T7" fmla="*/ 0 h 142"/>
                  <a:gd name="T8" fmla="*/ 0 w 143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2"/>
                  <a:gd name="T17" fmla="*/ 143 w 143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2">
                    <a:moveTo>
                      <a:pt x="113" y="0"/>
                    </a:moveTo>
                    <a:lnTo>
                      <a:pt x="0" y="142"/>
                    </a:lnTo>
                    <a:lnTo>
                      <a:pt x="113" y="142"/>
                    </a:lnTo>
                    <a:lnTo>
                      <a:pt x="143" y="5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61"/>
              <p:cNvSpPr>
                <a:spLocks/>
              </p:cNvSpPr>
              <p:nvPr/>
            </p:nvSpPr>
            <p:spPr bwMode="auto">
              <a:xfrm>
                <a:off x="1191" y="2583"/>
                <a:ext cx="24" cy="14"/>
              </a:xfrm>
              <a:custGeom>
                <a:avLst/>
                <a:gdLst>
                  <a:gd name="T0" fmla="*/ 0 w 433"/>
                  <a:gd name="T1" fmla="*/ 0 h 244"/>
                  <a:gd name="T2" fmla="*/ 0 w 433"/>
                  <a:gd name="T3" fmla="*/ 0 h 244"/>
                  <a:gd name="T4" fmla="*/ 0 w 433"/>
                  <a:gd name="T5" fmla="*/ 0 h 244"/>
                  <a:gd name="T6" fmla="*/ 0 w 433"/>
                  <a:gd name="T7" fmla="*/ 0 h 244"/>
                  <a:gd name="T8" fmla="*/ 0 w 433"/>
                  <a:gd name="T9" fmla="*/ 0 h 244"/>
                  <a:gd name="T10" fmla="*/ 0 w 433"/>
                  <a:gd name="T11" fmla="*/ 0 h 244"/>
                  <a:gd name="T12" fmla="*/ 0 w 433"/>
                  <a:gd name="T13" fmla="*/ 0 h 244"/>
                  <a:gd name="T14" fmla="*/ 0 w 433"/>
                  <a:gd name="T15" fmla="*/ 0 h 244"/>
                  <a:gd name="T16" fmla="*/ 0 w 433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244"/>
                  <a:gd name="T29" fmla="*/ 433 w 433"/>
                  <a:gd name="T30" fmla="*/ 244 h 2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244">
                    <a:moveTo>
                      <a:pt x="212" y="0"/>
                    </a:moveTo>
                    <a:lnTo>
                      <a:pt x="120" y="166"/>
                    </a:lnTo>
                    <a:lnTo>
                      <a:pt x="0" y="229"/>
                    </a:lnTo>
                    <a:lnTo>
                      <a:pt x="40" y="244"/>
                    </a:lnTo>
                    <a:lnTo>
                      <a:pt x="161" y="180"/>
                    </a:lnTo>
                    <a:lnTo>
                      <a:pt x="220" y="51"/>
                    </a:lnTo>
                    <a:lnTo>
                      <a:pt x="419" y="14"/>
                    </a:lnTo>
                    <a:lnTo>
                      <a:pt x="433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62"/>
              <p:cNvSpPr>
                <a:spLocks/>
              </p:cNvSpPr>
              <p:nvPr/>
            </p:nvSpPr>
            <p:spPr bwMode="auto">
              <a:xfrm>
                <a:off x="1141" y="2568"/>
                <a:ext cx="45" cy="49"/>
              </a:xfrm>
              <a:custGeom>
                <a:avLst/>
                <a:gdLst>
                  <a:gd name="T0" fmla="*/ 0 w 801"/>
                  <a:gd name="T1" fmla="*/ 0 h 888"/>
                  <a:gd name="T2" fmla="*/ 0 w 801"/>
                  <a:gd name="T3" fmla="*/ 0 h 888"/>
                  <a:gd name="T4" fmla="*/ 0 w 801"/>
                  <a:gd name="T5" fmla="*/ 0 h 888"/>
                  <a:gd name="T6" fmla="*/ 0 w 801"/>
                  <a:gd name="T7" fmla="*/ 0 h 888"/>
                  <a:gd name="T8" fmla="*/ 0 w 801"/>
                  <a:gd name="T9" fmla="*/ 0 h 888"/>
                  <a:gd name="T10" fmla="*/ 0 w 801"/>
                  <a:gd name="T11" fmla="*/ 0 h 888"/>
                  <a:gd name="T12" fmla="*/ 0 w 801"/>
                  <a:gd name="T13" fmla="*/ 0 h 888"/>
                  <a:gd name="T14" fmla="*/ 0 w 801"/>
                  <a:gd name="T15" fmla="*/ 0 h 888"/>
                  <a:gd name="T16" fmla="*/ 0 w 801"/>
                  <a:gd name="T17" fmla="*/ 0 h 888"/>
                  <a:gd name="T18" fmla="*/ 0 w 801"/>
                  <a:gd name="T19" fmla="*/ 0 h 888"/>
                  <a:gd name="T20" fmla="*/ 0 w 801"/>
                  <a:gd name="T21" fmla="*/ 0 h 888"/>
                  <a:gd name="T22" fmla="*/ 0 w 801"/>
                  <a:gd name="T23" fmla="*/ 0 h 888"/>
                  <a:gd name="T24" fmla="*/ 0 w 801"/>
                  <a:gd name="T25" fmla="*/ 0 h 888"/>
                  <a:gd name="T26" fmla="*/ 0 w 801"/>
                  <a:gd name="T27" fmla="*/ 0 h 888"/>
                  <a:gd name="T28" fmla="*/ 0 w 801"/>
                  <a:gd name="T29" fmla="*/ 0 h 888"/>
                  <a:gd name="T30" fmla="*/ 0 w 801"/>
                  <a:gd name="T31" fmla="*/ 0 h 888"/>
                  <a:gd name="T32" fmla="*/ 0 w 801"/>
                  <a:gd name="T33" fmla="*/ 0 h 8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1"/>
                  <a:gd name="T52" fmla="*/ 0 h 888"/>
                  <a:gd name="T53" fmla="*/ 801 w 801"/>
                  <a:gd name="T54" fmla="*/ 888 h 8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1" h="888">
                    <a:moveTo>
                      <a:pt x="801" y="824"/>
                    </a:moveTo>
                    <a:lnTo>
                      <a:pt x="705" y="863"/>
                    </a:lnTo>
                    <a:lnTo>
                      <a:pt x="627" y="863"/>
                    </a:lnTo>
                    <a:lnTo>
                      <a:pt x="263" y="516"/>
                    </a:lnTo>
                    <a:lnTo>
                      <a:pt x="92" y="0"/>
                    </a:lnTo>
                    <a:lnTo>
                      <a:pt x="53" y="39"/>
                    </a:lnTo>
                    <a:lnTo>
                      <a:pt x="130" y="299"/>
                    </a:lnTo>
                    <a:lnTo>
                      <a:pt x="92" y="337"/>
                    </a:lnTo>
                    <a:lnTo>
                      <a:pt x="0" y="272"/>
                    </a:lnTo>
                    <a:lnTo>
                      <a:pt x="101" y="493"/>
                    </a:lnTo>
                    <a:lnTo>
                      <a:pt x="101" y="617"/>
                    </a:lnTo>
                    <a:lnTo>
                      <a:pt x="53" y="888"/>
                    </a:lnTo>
                    <a:lnTo>
                      <a:pt x="181" y="646"/>
                    </a:lnTo>
                    <a:lnTo>
                      <a:pt x="253" y="646"/>
                    </a:lnTo>
                    <a:lnTo>
                      <a:pt x="603" y="888"/>
                    </a:lnTo>
                    <a:lnTo>
                      <a:pt x="693" y="888"/>
                    </a:lnTo>
                    <a:lnTo>
                      <a:pt x="801" y="8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63"/>
              <p:cNvSpPr>
                <a:spLocks/>
              </p:cNvSpPr>
              <p:nvPr/>
            </p:nvSpPr>
            <p:spPr bwMode="auto">
              <a:xfrm>
                <a:off x="1187" y="2602"/>
                <a:ext cx="2" cy="7"/>
              </a:xfrm>
              <a:custGeom>
                <a:avLst/>
                <a:gdLst>
                  <a:gd name="T0" fmla="*/ 0 w 21"/>
                  <a:gd name="T1" fmla="*/ 0 h 131"/>
                  <a:gd name="T2" fmla="*/ 0 w 21"/>
                  <a:gd name="T3" fmla="*/ 0 h 131"/>
                  <a:gd name="T4" fmla="*/ 0 w 21"/>
                  <a:gd name="T5" fmla="*/ 0 h 131"/>
                  <a:gd name="T6" fmla="*/ 0 w 21"/>
                  <a:gd name="T7" fmla="*/ 0 h 131"/>
                  <a:gd name="T8" fmla="*/ 0 w 21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31"/>
                  <a:gd name="T17" fmla="*/ 21 w 21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31">
                    <a:moveTo>
                      <a:pt x="0" y="0"/>
                    </a:moveTo>
                    <a:lnTo>
                      <a:pt x="0" y="131"/>
                    </a:lnTo>
                    <a:lnTo>
                      <a:pt x="21" y="107"/>
                    </a:lnTo>
                    <a:lnTo>
                      <a:pt x="2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64"/>
              <p:cNvSpPr>
                <a:spLocks/>
              </p:cNvSpPr>
              <p:nvPr/>
            </p:nvSpPr>
            <p:spPr bwMode="auto">
              <a:xfrm>
                <a:off x="1171" y="2493"/>
                <a:ext cx="24" cy="21"/>
              </a:xfrm>
              <a:custGeom>
                <a:avLst/>
                <a:gdLst>
                  <a:gd name="T0" fmla="*/ 0 w 423"/>
                  <a:gd name="T1" fmla="*/ 0 h 385"/>
                  <a:gd name="T2" fmla="*/ 0 w 423"/>
                  <a:gd name="T3" fmla="*/ 0 h 385"/>
                  <a:gd name="T4" fmla="*/ 0 w 423"/>
                  <a:gd name="T5" fmla="*/ 0 h 385"/>
                  <a:gd name="T6" fmla="*/ 0 w 423"/>
                  <a:gd name="T7" fmla="*/ 0 h 385"/>
                  <a:gd name="T8" fmla="*/ 0 w 423"/>
                  <a:gd name="T9" fmla="*/ 0 h 385"/>
                  <a:gd name="T10" fmla="*/ 0 w 423"/>
                  <a:gd name="T11" fmla="*/ 0 h 385"/>
                  <a:gd name="T12" fmla="*/ 0 w 423"/>
                  <a:gd name="T13" fmla="*/ 0 h 385"/>
                  <a:gd name="T14" fmla="*/ 0 w 423"/>
                  <a:gd name="T15" fmla="*/ 0 h 385"/>
                  <a:gd name="T16" fmla="*/ 0 w 423"/>
                  <a:gd name="T17" fmla="*/ 0 h 385"/>
                  <a:gd name="T18" fmla="*/ 0 w 423"/>
                  <a:gd name="T19" fmla="*/ 0 h 385"/>
                  <a:gd name="T20" fmla="*/ 0 w 423"/>
                  <a:gd name="T21" fmla="*/ 0 h 3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3"/>
                  <a:gd name="T34" fmla="*/ 0 h 385"/>
                  <a:gd name="T35" fmla="*/ 423 w 423"/>
                  <a:gd name="T36" fmla="*/ 385 h 3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3" h="385">
                    <a:moveTo>
                      <a:pt x="423" y="195"/>
                    </a:moveTo>
                    <a:lnTo>
                      <a:pt x="284" y="168"/>
                    </a:lnTo>
                    <a:lnTo>
                      <a:pt x="194" y="64"/>
                    </a:lnTo>
                    <a:lnTo>
                      <a:pt x="63" y="0"/>
                    </a:lnTo>
                    <a:lnTo>
                      <a:pt x="153" y="141"/>
                    </a:lnTo>
                    <a:lnTo>
                      <a:pt x="0" y="64"/>
                    </a:lnTo>
                    <a:lnTo>
                      <a:pt x="106" y="244"/>
                    </a:lnTo>
                    <a:lnTo>
                      <a:pt x="315" y="385"/>
                    </a:lnTo>
                    <a:lnTo>
                      <a:pt x="194" y="258"/>
                    </a:lnTo>
                    <a:lnTo>
                      <a:pt x="323" y="244"/>
                    </a:lnTo>
                    <a:lnTo>
                      <a:pt x="423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65"/>
              <p:cNvSpPr>
                <a:spLocks/>
              </p:cNvSpPr>
              <p:nvPr/>
            </p:nvSpPr>
            <p:spPr bwMode="auto">
              <a:xfrm>
                <a:off x="1157" y="2494"/>
                <a:ext cx="28" cy="22"/>
              </a:xfrm>
              <a:custGeom>
                <a:avLst/>
                <a:gdLst>
                  <a:gd name="T0" fmla="*/ 0 w 505"/>
                  <a:gd name="T1" fmla="*/ 0 h 401"/>
                  <a:gd name="T2" fmla="*/ 0 w 505"/>
                  <a:gd name="T3" fmla="*/ 0 h 401"/>
                  <a:gd name="T4" fmla="*/ 0 w 505"/>
                  <a:gd name="T5" fmla="*/ 0 h 401"/>
                  <a:gd name="T6" fmla="*/ 0 w 505"/>
                  <a:gd name="T7" fmla="*/ 0 h 401"/>
                  <a:gd name="T8" fmla="*/ 0 w 505"/>
                  <a:gd name="T9" fmla="*/ 0 h 401"/>
                  <a:gd name="T10" fmla="*/ 0 w 505"/>
                  <a:gd name="T11" fmla="*/ 0 h 401"/>
                  <a:gd name="T12" fmla="*/ 0 w 505"/>
                  <a:gd name="T13" fmla="*/ 0 h 401"/>
                  <a:gd name="T14" fmla="*/ 0 w 505"/>
                  <a:gd name="T15" fmla="*/ 0 h 401"/>
                  <a:gd name="T16" fmla="*/ 0 w 505"/>
                  <a:gd name="T17" fmla="*/ 0 h 401"/>
                  <a:gd name="T18" fmla="*/ 0 w 505"/>
                  <a:gd name="T19" fmla="*/ 0 h 4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5"/>
                  <a:gd name="T31" fmla="*/ 0 h 401"/>
                  <a:gd name="T32" fmla="*/ 505 w 505"/>
                  <a:gd name="T33" fmla="*/ 401 h 4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5" h="401">
                    <a:moveTo>
                      <a:pt x="505" y="401"/>
                    </a:moveTo>
                    <a:lnTo>
                      <a:pt x="411" y="401"/>
                    </a:lnTo>
                    <a:lnTo>
                      <a:pt x="180" y="346"/>
                    </a:lnTo>
                    <a:lnTo>
                      <a:pt x="0" y="192"/>
                    </a:lnTo>
                    <a:lnTo>
                      <a:pt x="219" y="219"/>
                    </a:lnTo>
                    <a:lnTo>
                      <a:pt x="151" y="75"/>
                    </a:lnTo>
                    <a:lnTo>
                      <a:pt x="31" y="0"/>
                    </a:lnTo>
                    <a:lnTo>
                      <a:pt x="193" y="90"/>
                    </a:lnTo>
                    <a:lnTo>
                      <a:pt x="345" y="323"/>
                    </a:lnTo>
                    <a:lnTo>
                      <a:pt x="505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66"/>
              <p:cNvSpPr>
                <a:spLocks/>
              </p:cNvSpPr>
              <p:nvPr/>
            </p:nvSpPr>
            <p:spPr bwMode="auto">
              <a:xfrm>
                <a:off x="1130" y="2493"/>
                <a:ext cx="57" cy="49"/>
              </a:xfrm>
              <a:custGeom>
                <a:avLst/>
                <a:gdLst>
                  <a:gd name="T0" fmla="*/ 0 w 1041"/>
                  <a:gd name="T1" fmla="*/ 0 h 874"/>
                  <a:gd name="T2" fmla="*/ 0 w 1041"/>
                  <a:gd name="T3" fmla="*/ 0 h 874"/>
                  <a:gd name="T4" fmla="*/ 0 w 1041"/>
                  <a:gd name="T5" fmla="*/ 0 h 874"/>
                  <a:gd name="T6" fmla="*/ 0 w 1041"/>
                  <a:gd name="T7" fmla="*/ 0 h 874"/>
                  <a:gd name="T8" fmla="*/ 0 w 1041"/>
                  <a:gd name="T9" fmla="*/ 0 h 874"/>
                  <a:gd name="T10" fmla="*/ 0 w 1041"/>
                  <a:gd name="T11" fmla="*/ 0 h 874"/>
                  <a:gd name="T12" fmla="*/ 0 w 1041"/>
                  <a:gd name="T13" fmla="*/ 0 h 874"/>
                  <a:gd name="T14" fmla="*/ 0 w 1041"/>
                  <a:gd name="T15" fmla="*/ 0 h 874"/>
                  <a:gd name="T16" fmla="*/ 0 w 1041"/>
                  <a:gd name="T17" fmla="*/ 0 h 874"/>
                  <a:gd name="T18" fmla="*/ 0 w 1041"/>
                  <a:gd name="T19" fmla="*/ 0 h 874"/>
                  <a:gd name="T20" fmla="*/ 0 w 1041"/>
                  <a:gd name="T21" fmla="*/ 0 h 874"/>
                  <a:gd name="T22" fmla="*/ 0 w 1041"/>
                  <a:gd name="T23" fmla="*/ 0 h 874"/>
                  <a:gd name="T24" fmla="*/ 0 w 1041"/>
                  <a:gd name="T25" fmla="*/ 0 h 874"/>
                  <a:gd name="T26" fmla="*/ 0 w 1041"/>
                  <a:gd name="T27" fmla="*/ 0 h 874"/>
                  <a:gd name="T28" fmla="*/ 0 w 1041"/>
                  <a:gd name="T29" fmla="*/ 0 h 874"/>
                  <a:gd name="T30" fmla="*/ 0 w 1041"/>
                  <a:gd name="T31" fmla="*/ 0 h 874"/>
                  <a:gd name="T32" fmla="*/ 0 w 1041"/>
                  <a:gd name="T33" fmla="*/ 0 h 874"/>
                  <a:gd name="T34" fmla="*/ 0 w 1041"/>
                  <a:gd name="T35" fmla="*/ 0 h 874"/>
                  <a:gd name="T36" fmla="*/ 0 w 1041"/>
                  <a:gd name="T37" fmla="*/ 0 h 874"/>
                  <a:gd name="T38" fmla="*/ 0 w 1041"/>
                  <a:gd name="T39" fmla="*/ 0 h 874"/>
                  <a:gd name="T40" fmla="*/ 0 w 1041"/>
                  <a:gd name="T41" fmla="*/ 0 h 874"/>
                  <a:gd name="T42" fmla="*/ 0 w 1041"/>
                  <a:gd name="T43" fmla="*/ 0 h 874"/>
                  <a:gd name="T44" fmla="*/ 0 w 1041"/>
                  <a:gd name="T45" fmla="*/ 0 h 874"/>
                  <a:gd name="T46" fmla="*/ 0 w 1041"/>
                  <a:gd name="T47" fmla="*/ 0 h 874"/>
                  <a:gd name="T48" fmla="*/ 0 w 1041"/>
                  <a:gd name="T49" fmla="*/ 0 h 874"/>
                  <a:gd name="T50" fmla="*/ 0 w 1041"/>
                  <a:gd name="T51" fmla="*/ 0 h 874"/>
                  <a:gd name="T52" fmla="*/ 0 w 1041"/>
                  <a:gd name="T53" fmla="*/ 0 h 874"/>
                  <a:gd name="T54" fmla="*/ 0 w 1041"/>
                  <a:gd name="T55" fmla="*/ 0 h 874"/>
                  <a:gd name="T56" fmla="*/ 0 w 1041"/>
                  <a:gd name="T57" fmla="*/ 0 h 874"/>
                  <a:gd name="T58" fmla="*/ 0 w 1041"/>
                  <a:gd name="T59" fmla="*/ 0 h 874"/>
                  <a:gd name="T60" fmla="*/ 0 w 1041"/>
                  <a:gd name="T61" fmla="*/ 0 h 874"/>
                  <a:gd name="T62" fmla="*/ 0 w 1041"/>
                  <a:gd name="T63" fmla="*/ 0 h 874"/>
                  <a:gd name="T64" fmla="*/ 0 w 1041"/>
                  <a:gd name="T65" fmla="*/ 0 h 874"/>
                  <a:gd name="T66" fmla="*/ 0 w 1041"/>
                  <a:gd name="T67" fmla="*/ 0 h 8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1"/>
                  <a:gd name="T103" fmla="*/ 0 h 874"/>
                  <a:gd name="T104" fmla="*/ 1041 w 1041"/>
                  <a:gd name="T105" fmla="*/ 874 h 8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1" h="874">
                    <a:moveTo>
                      <a:pt x="969" y="473"/>
                    </a:moveTo>
                    <a:lnTo>
                      <a:pt x="853" y="473"/>
                    </a:lnTo>
                    <a:lnTo>
                      <a:pt x="651" y="426"/>
                    </a:lnTo>
                    <a:lnTo>
                      <a:pt x="470" y="308"/>
                    </a:lnTo>
                    <a:lnTo>
                      <a:pt x="319" y="269"/>
                    </a:lnTo>
                    <a:lnTo>
                      <a:pt x="438" y="388"/>
                    </a:lnTo>
                    <a:lnTo>
                      <a:pt x="419" y="473"/>
                    </a:lnTo>
                    <a:lnTo>
                      <a:pt x="267" y="371"/>
                    </a:lnTo>
                    <a:lnTo>
                      <a:pt x="176" y="0"/>
                    </a:lnTo>
                    <a:lnTo>
                      <a:pt x="129" y="11"/>
                    </a:lnTo>
                    <a:lnTo>
                      <a:pt x="97" y="101"/>
                    </a:lnTo>
                    <a:lnTo>
                      <a:pt x="0" y="230"/>
                    </a:lnTo>
                    <a:lnTo>
                      <a:pt x="0" y="396"/>
                    </a:lnTo>
                    <a:lnTo>
                      <a:pt x="156" y="735"/>
                    </a:lnTo>
                    <a:lnTo>
                      <a:pt x="260" y="643"/>
                    </a:lnTo>
                    <a:lnTo>
                      <a:pt x="407" y="786"/>
                    </a:lnTo>
                    <a:lnTo>
                      <a:pt x="479" y="786"/>
                    </a:lnTo>
                    <a:lnTo>
                      <a:pt x="407" y="643"/>
                    </a:lnTo>
                    <a:lnTo>
                      <a:pt x="579" y="786"/>
                    </a:lnTo>
                    <a:lnTo>
                      <a:pt x="682" y="799"/>
                    </a:lnTo>
                    <a:lnTo>
                      <a:pt x="571" y="874"/>
                    </a:lnTo>
                    <a:lnTo>
                      <a:pt x="861" y="874"/>
                    </a:lnTo>
                    <a:lnTo>
                      <a:pt x="747" y="735"/>
                    </a:lnTo>
                    <a:lnTo>
                      <a:pt x="900" y="786"/>
                    </a:lnTo>
                    <a:lnTo>
                      <a:pt x="1041" y="745"/>
                    </a:lnTo>
                    <a:lnTo>
                      <a:pt x="912" y="745"/>
                    </a:lnTo>
                    <a:lnTo>
                      <a:pt x="798" y="657"/>
                    </a:lnTo>
                    <a:lnTo>
                      <a:pt x="892" y="643"/>
                    </a:lnTo>
                    <a:lnTo>
                      <a:pt x="953" y="604"/>
                    </a:lnTo>
                    <a:lnTo>
                      <a:pt x="861" y="592"/>
                    </a:lnTo>
                    <a:lnTo>
                      <a:pt x="759" y="551"/>
                    </a:lnTo>
                    <a:lnTo>
                      <a:pt x="881" y="551"/>
                    </a:lnTo>
                    <a:lnTo>
                      <a:pt x="822" y="503"/>
                    </a:lnTo>
                    <a:lnTo>
                      <a:pt x="969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67"/>
              <p:cNvSpPr>
                <a:spLocks/>
              </p:cNvSpPr>
              <p:nvPr/>
            </p:nvSpPr>
            <p:spPr bwMode="auto">
              <a:xfrm>
                <a:off x="1143" y="2537"/>
                <a:ext cx="10" cy="17"/>
              </a:xfrm>
              <a:custGeom>
                <a:avLst/>
                <a:gdLst>
                  <a:gd name="T0" fmla="*/ 0 w 179"/>
                  <a:gd name="T1" fmla="*/ 0 h 307"/>
                  <a:gd name="T2" fmla="*/ 0 w 179"/>
                  <a:gd name="T3" fmla="*/ 0 h 307"/>
                  <a:gd name="T4" fmla="*/ 0 w 179"/>
                  <a:gd name="T5" fmla="*/ 0 h 307"/>
                  <a:gd name="T6" fmla="*/ 0 w 179"/>
                  <a:gd name="T7" fmla="*/ 0 h 307"/>
                  <a:gd name="T8" fmla="*/ 0 w 179"/>
                  <a:gd name="T9" fmla="*/ 0 h 307"/>
                  <a:gd name="T10" fmla="*/ 0 w 179"/>
                  <a:gd name="T11" fmla="*/ 0 h 307"/>
                  <a:gd name="T12" fmla="*/ 0 w 179"/>
                  <a:gd name="T13" fmla="*/ 0 h 307"/>
                  <a:gd name="T14" fmla="*/ 0 w 179"/>
                  <a:gd name="T15" fmla="*/ 0 h 307"/>
                  <a:gd name="T16" fmla="*/ 0 w 179"/>
                  <a:gd name="T17" fmla="*/ 0 h 3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307"/>
                  <a:gd name="T29" fmla="*/ 179 w 179"/>
                  <a:gd name="T30" fmla="*/ 307 h 3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307">
                    <a:moveTo>
                      <a:pt x="27" y="0"/>
                    </a:moveTo>
                    <a:lnTo>
                      <a:pt x="27" y="51"/>
                    </a:lnTo>
                    <a:lnTo>
                      <a:pt x="0" y="129"/>
                    </a:lnTo>
                    <a:lnTo>
                      <a:pt x="97" y="307"/>
                    </a:lnTo>
                    <a:lnTo>
                      <a:pt x="108" y="231"/>
                    </a:lnTo>
                    <a:lnTo>
                      <a:pt x="87" y="184"/>
                    </a:lnTo>
                    <a:lnTo>
                      <a:pt x="179" y="99"/>
                    </a:lnTo>
                    <a:lnTo>
                      <a:pt x="9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68"/>
              <p:cNvSpPr>
                <a:spLocks/>
              </p:cNvSpPr>
              <p:nvPr/>
            </p:nvSpPr>
            <p:spPr bwMode="auto">
              <a:xfrm>
                <a:off x="1097" y="2579"/>
                <a:ext cx="15" cy="30"/>
              </a:xfrm>
              <a:custGeom>
                <a:avLst/>
                <a:gdLst>
                  <a:gd name="T0" fmla="*/ 0 w 267"/>
                  <a:gd name="T1" fmla="*/ 0 h 540"/>
                  <a:gd name="T2" fmla="*/ 0 w 267"/>
                  <a:gd name="T3" fmla="*/ 0 h 540"/>
                  <a:gd name="T4" fmla="*/ 0 w 267"/>
                  <a:gd name="T5" fmla="*/ 0 h 540"/>
                  <a:gd name="T6" fmla="*/ 0 w 267"/>
                  <a:gd name="T7" fmla="*/ 0 h 540"/>
                  <a:gd name="T8" fmla="*/ 0 w 267"/>
                  <a:gd name="T9" fmla="*/ 0 h 540"/>
                  <a:gd name="T10" fmla="*/ 0 w 267"/>
                  <a:gd name="T11" fmla="*/ 0 h 540"/>
                  <a:gd name="T12" fmla="*/ 0 w 267"/>
                  <a:gd name="T13" fmla="*/ 0 h 540"/>
                  <a:gd name="T14" fmla="*/ 0 w 267"/>
                  <a:gd name="T15" fmla="*/ 0 h 540"/>
                  <a:gd name="T16" fmla="*/ 0 w 267"/>
                  <a:gd name="T17" fmla="*/ 0 h 540"/>
                  <a:gd name="T18" fmla="*/ 0 w 267"/>
                  <a:gd name="T19" fmla="*/ 0 h 540"/>
                  <a:gd name="T20" fmla="*/ 0 w 267"/>
                  <a:gd name="T21" fmla="*/ 0 h 540"/>
                  <a:gd name="T22" fmla="*/ 0 w 267"/>
                  <a:gd name="T23" fmla="*/ 0 h 540"/>
                  <a:gd name="T24" fmla="*/ 0 w 267"/>
                  <a:gd name="T25" fmla="*/ 0 h 540"/>
                  <a:gd name="T26" fmla="*/ 0 w 267"/>
                  <a:gd name="T27" fmla="*/ 0 h 540"/>
                  <a:gd name="T28" fmla="*/ 0 w 267"/>
                  <a:gd name="T29" fmla="*/ 0 h 5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7"/>
                  <a:gd name="T46" fmla="*/ 0 h 540"/>
                  <a:gd name="T47" fmla="*/ 267 w 267"/>
                  <a:gd name="T48" fmla="*/ 540 h 5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7" h="540">
                    <a:moveTo>
                      <a:pt x="95" y="64"/>
                    </a:moveTo>
                    <a:lnTo>
                      <a:pt x="39" y="105"/>
                    </a:lnTo>
                    <a:lnTo>
                      <a:pt x="29" y="180"/>
                    </a:lnTo>
                    <a:lnTo>
                      <a:pt x="86" y="166"/>
                    </a:lnTo>
                    <a:lnTo>
                      <a:pt x="47" y="258"/>
                    </a:lnTo>
                    <a:lnTo>
                      <a:pt x="95" y="283"/>
                    </a:lnTo>
                    <a:lnTo>
                      <a:pt x="8" y="413"/>
                    </a:lnTo>
                    <a:lnTo>
                      <a:pt x="66" y="377"/>
                    </a:lnTo>
                    <a:lnTo>
                      <a:pt x="0" y="540"/>
                    </a:lnTo>
                    <a:lnTo>
                      <a:pt x="189" y="359"/>
                    </a:lnTo>
                    <a:lnTo>
                      <a:pt x="267" y="111"/>
                    </a:lnTo>
                    <a:lnTo>
                      <a:pt x="205" y="111"/>
                    </a:lnTo>
                    <a:lnTo>
                      <a:pt x="117" y="129"/>
                    </a:lnTo>
                    <a:lnTo>
                      <a:pt x="136" y="0"/>
                    </a:lnTo>
                    <a:lnTo>
                      <a:pt x="95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69"/>
              <p:cNvSpPr>
                <a:spLocks/>
              </p:cNvSpPr>
              <p:nvPr/>
            </p:nvSpPr>
            <p:spPr bwMode="auto">
              <a:xfrm>
                <a:off x="1117" y="2458"/>
                <a:ext cx="46" cy="45"/>
              </a:xfrm>
              <a:custGeom>
                <a:avLst/>
                <a:gdLst>
                  <a:gd name="T0" fmla="*/ 0 w 834"/>
                  <a:gd name="T1" fmla="*/ 0 h 811"/>
                  <a:gd name="T2" fmla="*/ 0 w 834"/>
                  <a:gd name="T3" fmla="*/ 0 h 811"/>
                  <a:gd name="T4" fmla="*/ 0 w 834"/>
                  <a:gd name="T5" fmla="*/ 0 h 811"/>
                  <a:gd name="T6" fmla="*/ 0 w 834"/>
                  <a:gd name="T7" fmla="*/ 0 h 811"/>
                  <a:gd name="T8" fmla="*/ 0 w 834"/>
                  <a:gd name="T9" fmla="*/ 0 h 811"/>
                  <a:gd name="T10" fmla="*/ 0 w 834"/>
                  <a:gd name="T11" fmla="*/ 0 h 811"/>
                  <a:gd name="T12" fmla="*/ 0 w 834"/>
                  <a:gd name="T13" fmla="*/ 0 h 811"/>
                  <a:gd name="T14" fmla="*/ 0 w 834"/>
                  <a:gd name="T15" fmla="*/ 0 h 811"/>
                  <a:gd name="T16" fmla="*/ 0 w 834"/>
                  <a:gd name="T17" fmla="*/ 0 h 811"/>
                  <a:gd name="T18" fmla="*/ 0 w 834"/>
                  <a:gd name="T19" fmla="*/ 0 h 811"/>
                  <a:gd name="T20" fmla="*/ 0 w 834"/>
                  <a:gd name="T21" fmla="*/ 0 h 811"/>
                  <a:gd name="T22" fmla="*/ 0 w 834"/>
                  <a:gd name="T23" fmla="*/ 0 h 811"/>
                  <a:gd name="T24" fmla="*/ 0 w 834"/>
                  <a:gd name="T25" fmla="*/ 0 h 811"/>
                  <a:gd name="T26" fmla="*/ 0 w 834"/>
                  <a:gd name="T27" fmla="*/ 0 h 811"/>
                  <a:gd name="T28" fmla="*/ 0 w 834"/>
                  <a:gd name="T29" fmla="*/ 0 h 811"/>
                  <a:gd name="T30" fmla="*/ 0 w 834"/>
                  <a:gd name="T31" fmla="*/ 0 h 8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4"/>
                  <a:gd name="T49" fmla="*/ 0 h 811"/>
                  <a:gd name="T50" fmla="*/ 834 w 834"/>
                  <a:gd name="T51" fmla="*/ 811 h 8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4" h="811">
                    <a:moveTo>
                      <a:pt x="0" y="811"/>
                    </a:moveTo>
                    <a:lnTo>
                      <a:pt x="124" y="607"/>
                    </a:lnTo>
                    <a:lnTo>
                      <a:pt x="333" y="513"/>
                    </a:lnTo>
                    <a:lnTo>
                      <a:pt x="204" y="513"/>
                    </a:lnTo>
                    <a:lnTo>
                      <a:pt x="563" y="298"/>
                    </a:lnTo>
                    <a:lnTo>
                      <a:pt x="402" y="298"/>
                    </a:lnTo>
                    <a:lnTo>
                      <a:pt x="574" y="179"/>
                    </a:lnTo>
                    <a:lnTo>
                      <a:pt x="723" y="179"/>
                    </a:lnTo>
                    <a:lnTo>
                      <a:pt x="493" y="105"/>
                    </a:lnTo>
                    <a:lnTo>
                      <a:pt x="834" y="39"/>
                    </a:lnTo>
                    <a:lnTo>
                      <a:pt x="737" y="0"/>
                    </a:lnTo>
                    <a:lnTo>
                      <a:pt x="355" y="105"/>
                    </a:lnTo>
                    <a:lnTo>
                      <a:pt x="62" y="386"/>
                    </a:lnTo>
                    <a:lnTo>
                      <a:pt x="355" y="208"/>
                    </a:lnTo>
                    <a:lnTo>
                      <a:pt x="103" y="478"/>
                    </a:lnTo>
                    <a:lnTo>
                      <a:pt x="0" y="8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70"/>
              <p:cNvSpPr>
                <a:spLocks/>
              </p:cNvSpPr>
              <p:nvPr/>
            </p:nvSpPr>
            <p:spPr bwMode="auto">
              <a:xfrm>
                <a:off x="1055" y="2461"/>
                <a:ext cx="76" cy="127"/>
              </a:xfrm>
              <a:custGeom>
                <a:avLst/>
                <a:gdLst>
                  <a:gd name="T0" fmla="*/ 0 w 1364"/>
                  <a:gd name="T1" fmla="*/ 0 h 2279"/>
                  <a:gd name="T2" fmla="*/ 0 w 1364"/>
                  <a:gd name="T3" fmla="*/ 0 h 2279"/>
                  <a:gd name="T4" fmla="*/ 0 w 1364"/>
                  <a:gd name="T5" fmla="*/ 0 h 2279"/>
                  <a:gd name="T6" fmla="*/ 0 w 1364"/>
                  <a:gd name="T7" fmla="*/ 0 h 2279"/>
                  <a:gd name="T8" fmla="*/ 0 w 1364"/>
                  <a:gd name="T9" fmla="*/ 0 h 2279"/>
                  <a:gd name="T10" fmla="*/ 0 w 1364"/>
                  <a:gd name="T11" fmla="*/ 0 h 2279"/>
                  <a:gd name="T12" fmla="*/ 0 w 1364"/>
                  <a:gd name="T13" fmla="*/ 0 h 2279"/>
                  <a:gd name="T14" fmla="*/ 0 w 1364"/>
                  <a:gd name="T15" fmla="*/ 0 h 2279"/>
                  <a:gd name="T16" fmla="*/ 0 w 1364"/>
                  <a:gd name="T17" fmla="*/ 0 h 2279"/>
                  <a:gd name="T18" fmla="*/ 0 w 1364"/>
                  <a:gd name="T19" fmla="*/ 0 h 2279"/>
                  <a:gd name="T20" fmla="*/ 0 w 1364"/>
                  <a:gd name="T21" fmla="*/ 0 h 2279"/>
                  <a:gd name="T22" fmla="*/ 0 w 1364"/>
                  <a:gd name="T23" fmla="*/ 0 h 2279"/>
                  <a:gd name="T24" fmla="*/ 0 w 1364"/>
                  <a:gd name="T25" fmla="*/ 0 h 2279"/>
                  <a:gd name="T26" fmla="*/ 0 w 1364"/>
                  <a:gd name="T27" fmla="*/ 0 h 2279"/>
                  <a:gd name="T28" fmla="*/ 0 w 1364"/>
                  <a:gd name="T29" fmla="*/ 0 h 2279"/>
                  <a:gd name="T30" fmla="*/ 0 w 1364"/>
                  <a:gd name="T31" fmla="*/ 0 h 2279"/>
                  <a:gd name="T32" fmla="*/ 0 w 1364"/>
                  <a:gd name="T33" fmla="*/ 0 h 2279"/>
                  <a:gd name="T34" fmla="*/ 0 w 1364"/>
                  <a:gd name="T35" fmla="*/ 0 h 2279"/>
                  <a:gd name="T36" fmla="*/ 0 w 1364"/>
                  <a:gd name="T37" fmla="*/ 0 h 2279"/>
                  <a:gd name="T38" fmla="*/ 0 w 1364"/>
                  <a:gd name="T39" fmla="*/ 0 h 2279"/>
                  <a:gd name="T40" fmla="*/ 0 w 1364"/>
                  <a:gd name="T41" fmla="*/ 0 h 2279"/>
                  <a:gd name="T42" fmla="*/ 0 w 1364"/>
                  <a:gd name="T43" fmla="*/ 0 h 2279"/>
                  <a:gd name="T44" fmla="*/ 0 w 1364"/>
                  <a:gd name="T45" fmla="*/ 0 h 2279"/>
                  <a:gd name="T46" fmla="*/ 0 w 1364"/>
                  <a:gd name="T47" fmla="*/ 0 h 2279"/>
                  <a:gd name="T48" fmla="*/ 0 w 1364"/>
                  <a:gd name="T49" fmla="*/ 0 h 2279"/>
                  <a:gd name="T50" fmla="*/ 0 w 1364"/>
                  <a:gd name="T51" fmla="*/ 0 h 22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4"/>
                  <a:gd name="T79" fmla="*/ 0 h 2279"/>
                  <a:gd name="T80" fmla="*/ 1364 w 1364"/>
                  <a:gd name="T81" fmla="*/ 2279 h 22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4" h="2279">
                    <a:moveTo>
                      <a:pt x="1364" y="0"/>
                    </a:moveTo>
                    <a:lnTo>
                      <a:pt x="1165" y="115"/>
                    </a:lnTo>
                    <a:lnTo>
                      <a:pt x="793" y="543"/>
                    </a:lnTo>
                    <a:lnTo>
                      <a:pt x="562" y="1289"/>
                    </a:lnTo>
                    <a:lnTo>
                      <a:pt x="276" y="1803"/>
                    </a:lnTo>
                    <a:lnTo>
                      <a:pt x="27" y="1999"/>
                    </a:lnTo>
                    <a:lnTo>
                      <a:pt x="0" y="2113"/>
                    </a:lnTo>
                    <a:lnTo>
                      <a:pt x="57" y="2242"/>
                    </a:lnTo>
                    <a:lnTo>
                      <a:pt x="190" y="2279"/>
                    </a:lnTo>
                    <a:lnTo>
                      <a:pt x="107" y="2218"/>
                    </a:lnTo>
                    <a:lnTo>
                      <a:pt x="88" y="2113"/>
                    </a:lnTo>
                    <a:lnTo>
                      <a:pt x="231" y="2007"/>
                    </a:lnTo>
                    <a:lnTo>
                      <a:pt x="310" y="2007"/>
                    </a:lnTo>
                    <a:lnTo>
                      <a:pt x="360" y="2154"/>
                    </a:lnTo>
                    <a:lnTo>
                      <a:pt x="503" y="2049"/>
                    </a:lnTo>
                    <a:lnTo>
                      <a:pt x="599" y="1842"/>
                    </a:lnTo>
                    <a:lnTo>
                      <a:pt x="752" y="1674"/>
                    </a:lnTo>
                    <a:lnTo>
                      <a:pt x="509" y="1803"/>
                    </a:lnTo>
                    <a:lnTo>
                      <a:pt x="579" y="1557"/>
                    </a:lnTo>
                    <a:lnTo>
                      <a:pt x="772" y="1316"/>
                    </a:lnTo>
                    <a:lnTo>
                      <a:pt x="900" y="811"/>
                    </a:lnTo>
                    <a:lnTo>
                      <a:pt x="731" y="1261"/>
                    </a:lnTo>
                    <a:lnTo>
                      <a:pt x="721" y="1084"/>
                    </a:lnTo>
                    <a:lnTo>
                      <a:pt x="871" y="528"/>
                    </a:lnTo>
                    <a:lnTo>
                      <a:pt x="1181" y="12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71"/>
              <p:cNvSpPr>
                <a:spLocks/>
              </p:cNvSpPr>
              <p:nvPr/>
            </p:nvSpPr>
            <p:spPr bwMode="auto">
              <a:xfrm>
                <a:off x="1043" y="2581"/>
                <a:ext cx="15" cy="18"/>
              </a:xfrm>
              <a:custGeom>
                <a:avLst/>
                <a:gdLst>
                  <a:gd name="T0" fmla="*/ 0 w 272"/>
                  <a:gd name="T1" fmla="*/ 0 h 308"/>
                  <a:gd name="T2" fmla="*/ 0 w 272"/>
                  <a:gd name="T3" fmla="*/ 0 h 308"/>
                  <a:gd name="T4" fmla="*/ 0 w 272"/>
                  <a:gd name="T5" fmla="*/ 0 h 308"/>
                  <a:gd name="T6" fmla="*/ 0 w 272"/>
                  <a:gd name="T7" fmla="*/ 0 h 308"/>
                  <a:gd name="T8" fmla="*/ 0 w 272"/>
                  <a:gd name="T9" fmla="*/ 0 h 308"/>
                  <a:gd name="T10" fmla="*/ 0 w 272"/>
                  <a:gd name="T11" fmla="*/ 0 h 308"/>
                  <a:gd name="T12" fmla="*/ 0 w 272"/>
                  <a:gd name="T13" fmla="*/ 0 h 308"/>
                  <a:gd name="T14" fmla="*/ 0 w 272"/>
                  <a:gd name="T15" fmla="*/ 0 h 3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308"/>
                  <a:gd name="T26" fmla="*/ 272 w 272"/>
                  <a:gd name="T27" fmla="*/ 308 h 3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308">
                    <a:moveTo>
                      <a:pt x="272" y="129"/>
                    </a:moveTo>
                    <a:lnTo>
                      <a:pt x="200" y="115"/>
                    </a:lnTo>
                    <a:lnTo>
                      <a:pt x="131" y="0"/>
                    </a:lnTo>
                    <a:lnTo>
                      <a:pt x="71" y="138"/>
                    </a:lnTo>
                    <a:lnTo>
                      <a:pt x="71" y="217"/>
                    </a:lnTo>
                    <a:lnTo>
                      <a:pt x="0" y="308"/>
                    </a:lnTo>
                    <a:lnTo>
                      <a:pt x="182" y="232"/>
                    </a:lnTo>
                    <a:lnTo>
                      <a:pt x="272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72"/>
              <p:cNvSpPr>
                <a:spLocks/>
              </p:cNvSpPr>
              <p:nvPr/>
            </p:nvSpPr>
            <p:spPr bwMode="auto">
              <a:xfrm>
                <a:off x="1091" y="2517"/>
                <a:ext cx="24" cy="67"/>
              </a:xfrm>
              <a:custGeom>
                <a:avLst/>
                <a:gdLst>
                  <a:gd name="T0" fmla="*/ 0 w 432"/>
                  <a:gd name="T1" fmla="*/ 0 h 1198"/>
                  <a:gd name="T2" fmla="*/ 0 w 432"/>
                  <a:gd name="T3" fmla="*/ 0 h 1198"/>
                  <a:gd name="T4" fmla="*/ 0 w 432"/>
                  <a:gd name="T5" fmla="*/ 0 h 1198"/>
                  <a:gd name="T6" fmla="*/ 0 w 432"/>
                  <a:gd name="T7" fmla="*/ 0 h 1198"/>
                  <a:gd name="T8" fmla="*/ 0 w 432"/>
                  <a:gd name="T9" fmla="*/ 0 h 1198"/>
                  <a:gd name="T10" fmla="*/ 0 w 432"/>
                  <a:gd name="T11" fmla="*/ 0 h 1198"/>
                  <a:gd name="T12" fmla="*/ 0 w 432"/>
                  <a:gd name="T13" fmla="*/ 0 h 1198"/>
                  <a:gd name="T14" fmla="*/ 0 w 432"/>
                  <a:gd name="T15" fmla="*/ 0 h 1198"/>
                  <a:gd name="T16" fmla="*/ 0 w 432"/>
                  <a:gd name="T17" fmla="*/ 0 h 1198"/>
                  <a:gd name="T18" fmla="*/ 0 w 432"/>
                  <a:gd name="T19" fmla="*/ 0 h 1198"/>
                  <a:gd name="T20" fmla="*/ 0 w 432"/>
                  <a:gd name="T21" fmla="*/ 0 h 1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1198"/>
                  <a:gd name="T35" fmla="*/ 432 w 432"/>
                  <a:gd name="T36" fmla="*/ 1198 h 1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1198">
                    <a:moveTo>
                      <a:pt x="432" y="0"/>
                    </a:moveTo>
                    <a:lnTo>
                      <a:pt x="241" y="667"/>
                    </a:lnTo>
                    <a:lnTo>
                      <a:pt x="19" y="992"/>
                    </a:lnTo>
                    <a:lnTo>
                      <a:pt x="112" y="939"/>
                    </a:lnTo>
                    <a:lnTo>
                      <a:pt x="81" y="1069"/>
                    </a:lnTo>
                    <a:lnTo>
                      <a:pt x="0" y="1198"/>
                    </a:lnTo>
                    <a:lnTo>
                      <a:pt x="251" y="912"/>
                    </a:lnTo>
                    <a:lnTo>
                      <a:pt x="354" y="679"/>
                    </a:lnTo>
                    <a:lnTo>
                      <a:pt x="143" y="925"/>
                    </a:lnTo>
                    <a:lnTo>
                      <a:pt x="268" y="667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73"/>
              <p:cNvSpPr>
                <a:spLocks/>
              </p:cNvSpPr>
              <p:nvPr/>
            </p:nvSpPr>
            <p:spPr bwMode="auto">
              <a:xfrm>
                <a:off x="1136" y="2563"/>
                <a:ext cx="10" cy="11"/>
              </a:xfrm>
              <a:custGeom>
                <a:avLst/>
                <a:gdLst>
                  <a:gd name="T0" fmla="*/ 0 w 174"/>
                  <a:gd name="T1" fmla="*/ 0 h 196"/>
                  <a:gd name="T2" fmla="*/ 0 w 174"/>
                  <a:gd name="T3" fmla="*/ 0 h 196"/>
                  <a:gd name="T4" fmla="*/ 0 w 174"/>
                  <a:gd name="T5" fmla="*/ 0 h 196"/>
                  <a:gd name="T6" fmla="*/ 0 w 174"/>
                  <a:gd name="T7" fmla="*/ 0 h 196"/>
                  <a:gd name="T8" fmla="*/ 0 w 174"/>
                  <a:gd name="T9" fmla="*/ 0 h 196"/>
                  <a:gd name="T10" fmla="*/ 0 w 174"/>
                  <a:gd name="T11" fmla="*/ 0 h 196"/>
                  <a:gd name="T12" fmla="*/ 0 w 174"/>
                  <a:gd name="T13" fmla="*/ 0 h 196"/>
                  <a:gd name="T14" fmla="*/ 0 w 174"/>
                  <a:gd name="T15" fmla="*/ 0 h 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96"/>
                  <a:gd name="T26" fmla="*/ 174 w 174"/>
                  <a:gd name="T27" fmla="*/ 196 h 1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96">
                    <a:moveTo>
                      <a:pt x="49" y="25"/>
                    </a:moveTo>
                    <a:lnTo>
                      <a:pt x="0" y="103"/>
                    </a:lnTo>
                    <a:lnTo>
                      <a:pt x="100" y="196"/>
                    </a:lnTo>
                    <a:lnTo>
                      <a:pt x="174" y="103"/>
                    </a:lnTo>
                    <a:lnTo>
                      <a:pt x="100" y="103"/>
                    </a:lnTo>
                    <a:lnTo>
                      <a:pt x="70" y="78"/>
                    </a:lnTo>
                    <a:lnTo>
                      <a:pt x="90" y="0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74"/>
              <p:cNvSpPr>
                <a:spLocks/>
              </p:cNvSpPr>
              <p:nvPr/>
            </p:nvSpPr>
            <p:spPr bwMode="auto">
              <a:xfrm>
                <a:off x="1120" y="2531"/>
                <a:ext cx="19" cy="36"/>
              </a:xfrm>
              <a:custGeom>
                <a:avLst/>
                <a:gdLst>
                  <a:gd name="T0" fmla="*/ 0 w 346"/>
                  <a:gd name="T1" fmla="*/ 0 h 646"/>
                  <a:gd name="T2" fmla="*/ 0 w 346"/>
                  <a:gd name="T3" fmla="*/ 0 h 646"/>
                  <a:gd name="T4" fmla="*/ 0 w 346"/>
                  <a:gd name="T5" fmla="*/ 0 h 646"/>
                  <a:gd name="T6" fmla="*/ 0 w 346"/>
                  <a:gd name="T7" fmla="*/ 0 h 646"/>
                  <a:gd name="T8" fmla="*/ 0 w 346"/>
                  <a:gd name="T9" fmla="*/ 0 h 646"/>
                  <a:gd name="T10" fmla="*/ 0 w 346"/>
                  <a:gd name="T11" fmla="*/ 0 h 646"/>
                  <a:gd name="T12" fmla="*/ 0 w 346"/>
                  <a:gd name="T13" fmla="*/ 0 h 646"/>
                  <a:gd name="T14" fmla="*/ 0 w 346"/>
                  <a:gd name="T15" fmla="*/ 0 h 646"/>
                  <a:gd name="T16" fmla="*/ 0 w 346"/>
                  <a:gd name="T17" fmla="*/ 0 h 646"/>
                  <a:gd name="T18" fmla="*/ 0 w 346"/>
                  <a:gd name="T19" fmla="*/ 0 h 646"/>
                  <a:gd name="T20" fmla="*/ 0 w 346"/>
                  <a:gd name="T21" fmla="*/ 0 h 646"/>
                  <a:gd name="T22" fmla="*/ 0 w 346"/>
                  <a:gd name="T23" fmla="*/ 0 h 646"/>
                  <a:gd name="T24" fmla="*/ 0 w 346"/>
                  <a:gd name="T25" fmla="*/ 0 h 6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6"/>
                  <a:gd name="T40" fmla="*/ 0 h 646"/>
                  <a:gd name="T41" fmla="*/ 346 w 346"/>
                  <a:gd name="T42" fmla="*/ 646 h 6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6" h="646">
                    <a:moveTo>
                      <a:pt x="139" y="0"/>
                    </a:moveTo>
                    <a:lnTo>
                      <a:pt x="287" y="119"/>
                    </a:lnTo>
                    <a:lnTo>
                      <a:pt x="346" y="273"/>
                    </a:lnTo>
                    <a:lnTo>
                      <a:pt x="346" y="400"/>
                    </a:lnTo>
                    <a:lnTo>
                      <a:pt x="227" y="646"/>
                    </a:lnTo>
                    <a:lnTo>
                      <a:pt x="248" y="439"/>
                    </a:lnTo>
                    <a:lnTo>
                      <a:pt x="117" y="235"/>
                    </a:lnTo>
                    <a:lnTo>
                      <a:pt x="117" y="390"/>
                    </a:lnTo>
                    <a:lnTo>
                      <a:pt x="0" y="0"/>
                    </a:lnTo>
                    <a:lnTo>
                      <a:pt x="258" y="337"/>
                    </a:lnTo>
                    <a:lnTo>
                      <a:pt x="238" y="194"/>
                    </a:lnTo>
                    <a:lnTo>
                      <a:pt x="149" y="65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75"/>
              <p:cNvSpPr>
                <a:spLocks/>
              </p:cNvSpPr>
              <p:nvPr/>
            </p:nvSpPr>
            <p:spPr bwMode="auto">
              <a:xfrm>
                <a:off x="1109" y="2544"/>
                <a:ext cx="18" cy="29"/>
              </a:xfrm>
              <a:custGeom>
                <a:avLst/>
                <a:gdLst>
                  <a:gd name="T0" fmla="*/ 0 w 323"/>
                  <a:gd name="T1" fmla="*/ 0 h 511"/>
                  <a:gd name="T2" fmla="*/ 0 w 323"/>
                  <a:gd name="T3" fmla="*/ 0 h 511"/>
                  <a:gd name="T4" fmla="*/ 0 w 323"/>
                  <a:gd name="T5" fmla="*/ 0 h 511"/>
                  <a:gd name="T6" fmla="*/ 0 w 323"/>
                  <a:gd name="T7" fmla="*/ 0 h 511"/>
                  <a:gd name="T8" fmla="*/ 0 w 323"/>
                  <a:gd name="T9" fmla="*/ 0 h 511"/>
                  <a:gd name="T10" fmla="*/ 0 w 323"/>
                  <a:gd name="T11" fmla="*/ 0 h 511"/>
                  <a:gd name="T12" fmla="*/ 0 w 323"/>
                  <a:gd name="T13" fmla="*/ 0 h 511"/>
                  <a:gd name="T14" fmla="*/ 0 w 323"/>
                  <a:gd name="T15" fmla="*/ 0 h 511"/>
                  <a:gd name="T16" fmla="*/ 0 w 323"/>
                  <a:gd name="T17" fmla="*/ 0 h 511"/>
                  <a:gd name="T18" fmla="*/ 0 w 323"/>
                  <a:gd name="T19" fmla="*/ 0 h 5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511"/>
                  <a:gd name="T32" fmla="*/ 323 w 323"/>
                  <a:gd name="T33" fmla="*/ 511 h 5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511">
                    <a:moveTo>
                      <a:pt x="200" y="0"/>
                    </a:moveTo>
                    <a:lnTo>
                      <a:pt x="323" y="374"/>
                    </a:lnTo>
                    <a:lnTo>
                      <a:pt x="138" y="473"/>
                    </a:lnTo>
                    <a:lnTo>
                      <a:pt x="152" y="358"/>
                    </a:lnTo>
                    <a:lnTo>
                      <a:pt x="0" y="511"/>
                    </a:lnTo>
                    <a:lnTo>
                      <a:pt x="119" y="298"/>
                    </a:lnTo>
                    <a:lnTo>
                      <a:pt x="128" y="114"/>
                    </a:lnTo>
                    <a:lnTo>
                      <a:pt x="200" y="282"/>
                    </a:lnTo>
                    <a:lnTo>
                      <a:pt x="241" y="22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76"/>
              <p:cNvSpPr>
                <a:spLocks/>
              </p:cNvSpPr>
              <p:nvPr/>
            </p:nvSpPr>
            <p:spPr bwMode="auto">
              <a:xfrm>
                <a:off x="1107" y="2556"/>
                <a:ext cx="7" cy="11"/>
              </a:xfrm>
              <a:custGeom>
                <a:avLst/>
                <a:gdLst>
                  <a:gd name="T0" fmla="*/ 0 w 115"/>
                  <a:gd name="T1" fmla="*/ 0 h 192"/>
                  <a:gd name="T2" fmla="*/ 0 w 115"/>
                  <a:gd name="T3" fmla="*/ 0 h 192"/>
                  <a:gd name="T4" fmla="*/ 0 w 115"/>
                  <a:gd name="T5" fmla="*/ 0 h 192"/>
                  <a:gd name="T6" fmla="*/ 0 w 115"/>
                  <a:gd name="T7" fmla="*/ 0 h 192"/>
                  <a:gd name="T8" fmla="*/ 0 w 115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2"/>
                  <a:gd name="T17" fmla="*/ 115 w 115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2">
                    <a:moveTo>
                      <a:pt x="72" y="0"/>
                    </a:moveTo>
                    <a:lnTo>
                      <a:pt x="0" y="192"/>
                    </a:lnTo>
                    <a:lnTo>
                      <a:pt x="115" y="88"/>
                    </a:lnTo>
                    <a:lnTo>
                      <a:pt x="115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77"/>
              <p:cNvSpPr>
                <a:spLocks/>
              </p:cNvSpPr>
              <p:nvPr/>
            </p:nvSpPr>
            <p:spPr bwMode="auto">
              <a:xfrm>
                <a:off x="1098" y="2589"/>
                <a:ext cx="44" cy="80"/>
              </a:xfrm>
              <a:custGeom>
                <a:avLst/>
                <a:gdLst>
                  <a:gd name="T0" fmla="*/ 0 w 790"/>
                  <a:gd name="T1" fmla="*/ 0 h 1433"/>
                  <a:gd name="T2" fmla="*/ 0 w 790"/>
                  <a:gd name="T3" fmla="*/ 0 h 1433"/>
                  <a:gd name="T4" fmla="*/ 0 w 790"/>
                  <a:gd name="T5" fmla="*/ 0 h 1433"/>
                  <a:gd name="T6" fmla="*/ 0 w 790"/>
                  <a:gd name="T7" fmla="*/ 0 h 1433"/>
                  <a:gd name="T8" fmla="*/ 0 w 790"/>
                  <a:gd name="T9" fmla="*/ 0 h 1433"/>
                  <a:gd name="T10" fmla="*/ 0 w 790"/>
                  <a:gd name="T11" fmla="*/ 0 h 1433"/>
                  <a:gd name="T12" fmla="*/ 0 w 790"/>
                  <a:gd name="T13" fmla="*/ 0 h 1433"/>
                  <a:gd name="T14" fmla="*/ 0 w 790"/>
                  <a:gd name="T15" fmla="*/ 0 h 1433"/>
                  <a:gd name="T16" fmla="*/ 0 w 790"/>
                  <a:gd name="T17" fmla="*/ 0 h 1433"/>
                  <a:gd name="T18" fmla="*/ 0 w 790"/>
                  <a:gd name="T19" fmla="*/ 0 h 1433"/>
                  <a:gd name="T20" fmla="*/ 0 w 790"/>
                  <a:gd name="T21" fmla="*/ 0 h 1433"/>
                  <a:gd name="T22" fmla="*/ 0 w 790"/>
                  <a:gd name="T23" fmla="*/ 0 h 1433"/>
                  <a:gd name="T24" fmla="*/ 0 w 790"/>
                  <a:gd name="T25" fmla="*/ 0 h 1433"/>
                  <a:gd name="T26" fmla="*/ 0 w 790"/>
                  <a:gd name="T27" fmla="*/ 0 h 1433"/>
                  <a:gd name="T28" fmla="*/ 0 w 790"/>
                  <a:gd name="T29" fmla="*/ 0 h 1433"/>
                  <a:gd name="T30" fmla="*/ 0 w 790"/>
                  <a:gd name="T31" fmla="*/ 0 h 1433"/>
                  <a:gd name="T32" fmla="*/ 0 w 790"/>
                  <a:gd name="T33" fmla="*/ 0 h 1433"/>
                  <a:gd name="T34" fmla="*/ 0 w 790"/>
                  <a:gd name="T35" fmla="*/ 0 h 1433"/>
                  <a:gd name="T36" fmla="*/ 0 w 790"/>
                  <a:gd name="T37" fmla="*/ 0 h 1433"/>
                  <a:gd name="T38" fmla="*/ 0 w 790"/>
                  <a:gd name="T39" fmla="*/ 0 h 1433"/>
                  <a:gd name="T40" fmla="*/ 0 w 790"/>
                  <a:gd name="T41" fmla="*/ 0 h 1433"/>
                  <a:gd name="T42" fmla="*/ 0 w 790"/>
                  <a:gd name="T43" fmla="*/ 0 h 1433"/>
                  <a:gd name="T44" fmla="*/ 0 w 790"/>
                  <a:gd name="T45" fmla="*/ 0 h 1433"/>
                  <a:gd name="T46" fmla="*/ 0 w 790"/>
                  <a:gd name="T47" fmla="*/ 0 h 1433"/>
                  <a:gd name="T48" fmla="*/ 0 w 790"/>
                  <a:gd name="T49" fmla="*/ 0 h 1433"/>
                  <a:gd name="T50" fmla="*/ 0 w 790"/>
                  <a:gd name="T51" fmla="*/ 0 h 1433"/>
                  <a:gd name="T52" fmla="*/ 0 w 790"/>
                  <a:gd name="T53" fmla="*/ 0 h 1433"/>
                  <a:gd name="T54" fmla="*/ 0 w 790"/>
                  <a:gd name="T55" fmla="*/ 0 h 1433"/>
                  <a:gd name="T56" fmla="*/ 0 w 790"/>
                  <a:gd name="T57" fmla="*/ 0 h 1433"/>
                  <a:gd name="T58" fmla="*/ 0 w 790"/>
                  <a:gd name="T59" fmla="*/ 0 h 1433"/>
                  <a:gd name="T60" fmla="*/ 0 w 790"/>
                  <a:gd name="T61" fmla="*/ 0 h 1433"/>
                  <a:gd name="T62" fmla="*/ 0 w 790"/>
                  <a:gd name="T63" fmla="*/ 0 h 1433"/>
                  <a:gd name="T64" fmla="*/ 0 w 790"/>
                  <a:gd name="T65" fmla="*/ 0 h 1433"/>
                  <a:gd name="T66" fmla="*/ 0 w 790"/>
                  <a:gd name="T67" fmla="*/ 0 h 14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0"/>
                  <a:gd name="T103" fmla="*/ 0 h 1433"/>
                  <a:gd name="T104" fmla="*/ 790 w 790"/>
                  <a:gd name="T105" fmla="*/ 1433 h 14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0" h="1433">
                    <a:moveTo>
                      <a:pt x="651" y="39"/>
                    </a:moveTo>
                    <a:lnTo>
                      <a:pt x="614" y="94"/>
                    </a:lnTo>
                    <a:lnTo>
                      <a:pt x="499" y="378"/>
                    </a:lnTo>
                    <a:lnTo>
                      <a:pt x="460" y="94"/>
                    </a:lnTo>
                    <a:lnTo>
                      <a:pt x="409" y="378"/>
                    </a:lnTo>
                    <a:lnTo>
                      <a:pt x="289" y="607"/>
                    </a:lnTo>
                    <a:lnTo>
                      <a:pt x="306" y="351"/>
                    </a:lnTo>
                    <a:lnTo>
                      <a:pt x="209" y="521"/>
                    </a:lnTo>
                    <a:lnTo>
                      <a:pt x="222" y="713"/>
                    </a:lnTo>
                    <a:lnTo>
                      <a:pt x="87" y="494"/>
                    </a:lnTo>
                    <a:lnTo>
                      <a:pt x="72" y="698"/>
                    </a:lnTo>
                    <a:lnTo>
                      <a:pt x="150" y="971"/>
                    </a:lnTo>
                    <a:lnTo>
                      <a:pt x="0" y="879"/>
                    </a:lnTo>
                    <a:lnTo>
                      <a:pt x="119" y="1059"/>
                    </a:lnTo>
                    <a:lnTo>
                      <a:pt x="300" y="1110"/>
                    </a:lnTo>
                    <a:lnTo>
                      <a:pt x="499" y="1433"/>
                    </a:lnTo>
                    <a:lnTo>
                      <a:pt x="542" y="1316"/>
                    </a:lnTo>
                    <a:lnTo>
                      <a:pt x="542" y="1188"/>
                    </a:lnTo>
                    <a:lnTo>
                      <a:pt x="760" y="958"/>
                    </a:lnTo>
                    <a:lnTo>
                      <a:pt x="790" y="792"/>
                    </a:lnTo>
                    <a:lnTo>
                      <a:pt x="721" y="673"/>
                    </a:lnTo>
                    <a:lnTo>
                      <a:pt x="749" y="792"/>
                    </a:lnTo>
                    <a:lnTo>
                      <a:pt x="711" y="879"/>
                    </a:lnTo>
                    <a:lnTo>
                      <a:pt x="532" y="879"/>
                    </a:lnTo>
                    <a:lnTo>
                      <a:pt x="520" y="815"/>
                    </a:lnTo>
                    <a:lnTo>
                      <a:pt x="641" y="644"/>
                    </a:lnTo>
                    <a:lnTo>
                      <a:pt x="702" y="441"/>
                    </a:lnTo>
                    <a:lnTo>
                      <a:pt x="532" y="658"/>
                    </a:lnTo>
                    <a:lnTo>
                      <a:pt x="542" y="466"/>
                    </a:lnTo>
                    <a:lnTo>
                      <a:pt x="641" y="170"/>
                    </a:lnTo>
                    <a:lnTo>
                      <a:pt x="614" y="441"/>
                    </a:lnTo>
                    <a:lnTo>
                      <a:pt x="739" y="0"/>
                    </a:lnTo>
                    <a:lnTo>
                      <a:pt x="670" y="118"/>
                    </a:lnTo>
                    <a:lnTo>
                      <a:pt x="65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78"/>
              <p:cNvSpPr>
                <a:spLocks/>
              </p:cNvSpPr>
              <p:nvPr/>
            </p:nvSpPr>
            <p:spPr bwMode="auto">
              <a:xfrm>
                <a:off x="1148" y="2611"/>
                <a:ext cx="12" cy="11"/>
              </a:xfrm>
              <a:custGeom>
                <a:avLst/>
                <a:gdLst>
                  <a:gd name="T0" fmla="*/ 0 w 203"/>
                  <a:gd name="T1" fmla="*/ 0 h 193"/>
                  <a:gd name="T2" fmla="*/ 0 w 203"/>
                  <a:gd name="T3" fmla="*/ 0 h 193"/>
                  <a:gd name="T4" fmla="*/ 0 w 203"/>
                  <a:gd name="T5" fmla="*/ 0 h 193"/>
                  <a:gd name="T6" fmla="*/ 0 w 203"/>
                  <a:gd name="T7" fmla="*/ 0 h 193"/>
                  <a:gd name="T8" fmla="*/ 0 w 203"/>
                  <a:gd name="T9" fmla="*/ 0 h 193"/>
                  <a:gd name="T10" fmla="*/ 0 w 203"/>
                  <a:gd name="T11" fmla="*/ 0 h 193"/>
                  <a:gd name="T12" fmla="*/ 0 w 203"/>
                  <a:gd name="T13" fmla="*/ 0 h 193"/>
                  <a:gd name="T14" fmla="*/ 0 w 203"/>
                  <a:gd name="T15" fmla="*/ 0 h 193"/>
                  <a:gd name="T16" fmla="*/ 0 w 203"/>
                  <a:gd name="T17" fmla="*/ 0 h 193"/>
                  <a:gd name="T18" fmla="*/ 0 w 203"/>
                  <a:gd name="T19" fmla="*/ 0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93"/>
                  <a:gd name="T32" fmla="*/ 203 w 203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93">
                    <a:moveTo>
                      <a:pt x="41" y="115"/>
                    </a:moveTo>
                    <a:lnTo>
                      <a:pt x="0" y="193"/>
                    </a:lnTo>
                    <a:lnTo>
                      <a:pt x="92" y="180"/>
                    </a:lnTo>
                    <a:lnTo>
                      <a:pt x="152" y="104"/>
                    </a:lnTo>
                    <a:lnTo>
                      <a:pt x="203" y="139"/>
                    </a:lnTo>
                    <a:lnTo>
                      <a:pt x="193" y="0"/>
                    </a:lnTo>
                    <a:lnTo>
                      <a:pt x="152" y="67"/>
                    </a:lnTo>
                    <a:lnTo>
                      <a:pt x="123" y="39"/>
                    </a:lnTo>
                    <a:lnTo>
                      <a:pt x="70" y="104"/>
                    </a:lnTo>
                    <a:lnTo>
                      <a:pt x="41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79"/>
              <p:cNvSpPr>
                <a:spLocks/>
              </p:cNvSpPr>
              <p:nvPr/>
            </p:nvSpPr>
            <p:spPr bwMode="auto">
              <a:xfrm>
                <a:off x="1064" y="2592"/>
                <a:ext cx="36" cy="38"/>
              </a:xfrm>
              <a:custGeom>
                <a:avLst/>
                <a:gdLst>
                  <a:gd name="T0" fmla="*/ 0 w 643"/>
                  <a:gd name="T1" fmla="*/ 0 h 674"/>
                  <a:gd name="T2" fmla="*/ 0 w 643"/>
                  <a:gd name="T3" fmla="*/ 0 h 674"/>
                  <a:gd name="T4" fmla="*/ 0 w 643"/>
                  <a:gd name="T5" fmla="*/ 0 h 674"/>
                  <a:gd name="T6" fmla="*/ 0 w 643"/>
                  <a:gd name="T7" fmla="*/ 0 h 674"/>
                  <a:gd name="T8" fmla="*/ 0 w 643"/>
                  <a:gd name="T9" fmla="*/ 0 h 674"/>
                  <a:gd name="T10" fmla="*/ 0 w 643"/>
                  <a:gd name="T11" fmla="*/ 0 h 674"/>
                  <a:gd name="T12" fmla="*/ 0 w 643"/>
                  <a:gd name="T13" fmla="*/ 0 h 674"/>
                  <a:gd name="T14" fmla="*/ 0 w 643"/>
                  <a:gd name="T15" fmla="*/ 0 h 674"/>
                  <a:gd name="T16" fmla="*/ 0 w 643"/>
                  <a:gd name="T17" fmla="*/ 0 h 674"/>
                  <a:gd name="T18" fmla="*/ 0 w 643"/>
                  <a:gd name="T19" fmla="*/ 0 h 674"/>
                  <a:gd name="T20" fmla="*/ 0 w 643"/>
                  <a:gd name="T21" fmla="*/ 0 h 674"/>
                  <a:gd name="T22" fmla="*/ 0 w 643"/>
                  <a:gd name="T23" fmla="*/ 0 h 674"/>
                  <a:gd name="T24" fmla="*/ 0 w 643"/>
                  <a:gd name="T25" fmla="*/ 0 h 674"/>
                  <a:gd name="T26" fmla="*/ 0 w 643"/>
                  <a:gd name="T27" fmla="*/ 0 h 674"/>
                  <a:gd name="T28" fmla="*/ 0 w 643"/>
                  <a:gd name="T29" fmla="*/ 0 h 674"/>
                  <a:gd name="T30" fmla="*/ 0 w 643"/>
                  <a:gd name="T31" fmla="*/ 0 h 674"/>
                  <a:gd name="T32" fmla="*/ 0 w 643"/>
                  <a:gd name="T33" fmla="*/ 0 h 674"/>
                  <a:gd name="T34" fmla="*/ 0 w 643"/>
                  <a:gd name="T35" fmla="*/ 0 h 6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3"/>
                  <a:gd name="T55" fmla="*/ 0 h 674"/>
                  <a:gd name="T56" fmla="*/ 643 w 643"/>
                  <a:gd name="T57" fmla="*/ 674 h 6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3" h="674">
                    <a:moveTo>
                      <a:pt x="643" y="402"/>
                    </a:moveTo>
                    <a:lnTo>
                      <a:pt x="549" y="528"/>
                    </a:lnTo>
                    <a:lnTo>
                      <a:pt x="431" y="552"/>
                    </a:lnTo>
                    <a:lnTo>
                      <a:pt x="290" y="552"/>
                    </a:lnTo>
                    <a:lnTo>
                      <a:pt x="50" y="674"/>
                    </a:lnTo>
                    <a:lnTo>
                      <a:pt x="109" y="425"/>
                    </a:lnTo>
                    <a:lnTo>
                      <a:pt x="30" y="466"/>
                    </a:lnTo>
                    <a:lnTo>
                      <a:pt x="99" y="232"/>
                    </a:lnTo>
                    <a:lnTo>
                      <a:pt x="0" y="271"/>
                    </a:lnTo>
                    <a:lnTo>
                      <a:pt x="191" y="0"/>
                    </a:lnTo>
                    <a:lnTo>
                      <a:pt x="140" y="169"/>
                    </a:lnTo>
                    <a:lnTo>
                      <a:pt x="220" y="139"/>
                    </a:lnTo>
                    <a:lnTo>
                      <a:pt x="140" y="374"/>
                    </a:lnTo>
                    <a:lnTo>
                      <a:pt x="241" y="323"/>
                    </a:lnTo>
                    <a:lnTo>
                      <a:pt x="241" y="425"/>
                    </a:lnTo>
                    <a:lnTo>
                      <a:pt x="472" y="474"/>
                    </a:lnTo>
                    <a:lnTo>
                      <a:pt x="549" y="487"/>
                    </a:lnTo>
                    <a:lnTo>
                      <a:pt x="643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80"/>
              <p:cNvSpPr>
                <a:spLocks/>
              </p:cNvSpPr>
              <p:nvPr/>
            </p:nvSpPr>
            <p:spPr bwMode="auto">
              <a:xfrm>
                <a:off x="1015" y="2598"/>
                <a:ext cx="45" cy="73"/>
              </a:xfrm>
              <a:custGeom>
                <a:avLst/>
                <a:gdLst>
                  <a:gd name="T0" fmla="*/ 0 w 824"/>
                  <a:gd name="T1" fmla="*/ 0 h 1325"/>
                  <a:gd name="T2" fmla="*/ 0 w 824"/>
                  <a:gd name="T3" fmla="*/ 0 h 1325"/>
                  <a:gd name="T4" fmla="*/ 0 w 824"/>
                  <a:gd name="T5" fmla="*/ 0 h 1325"/>
                  <a:gd name="T6" fmla="*/ 0 w 824"/>
                  <a:gd name="T7" fmla="*/ 0 h 1325"/>
                  <a:gd name="T8" fmla="*/ 0 w 824"/>
                  <a:gd name="T9" fmla="*/ 0 h 1325"/>
                  <a:gd name="T10" fmla="*/ 0 w 824"/>
                  <a:gd name="T11" fmla="*/ 0 h 1325"/>
                  <a:gd name="T12" fmla="*/ 0 w 824"/>
                  <a:gd name="T13" fmla="*/ 0 h 1325"/>
                  <a:gd name="T14" fmla="*/ 0 w 824"/>
                  <a:gd name="T15" fmla="*/ 0 h 1325"/>
                  <a:gd name="T16" fmla="*/ 0 w 824"/>
                  <a:gd name="T17" fmla="*/ 0 h 1325"/>
                  <a:gd name="T18" fmla="*/ 0 w 824"/>
                  <a:gd name="T19" fmla="*/ 0 h 1325"/>
                  <a:gd name="T20" fmla="*/ 0 w 824"/>
                  <a:gd name="T21" fmla="*/ 0 h 1325"/>
                  <a:gd name="T22" fmla="*/ 0 w 824"/>
                  <a:gd name="T23" fmla="*/ 0 h 1325"/>
                  <a:gd name="T24" fmla="*/ 0 w 824"/>
                  <a:gd name="T25" fmla="*/ 0 h 1325"/>
                  <a:gd name="T26" fmla="*/ 0 w 824"/>
                  <a:gd name="T27" fmla="*/ 0 h 1325"/>
                  <a:gd name="T28" fmla="*/ 0 w 824"/>
                  <a:gd name="T29" fmla="*/ 0 h 1325"/>
                  <a:gd name="T30" fmla="*/ 0 w 824"/>
                  <a:gd name="T31" fmla="*/ 0 h 1325"/>
                  <a:gd name="T32" fmla="*/ 0 w 824"/>
                  <a:gd name="T33" fmla="*/ 0 h 1325"/>
                  <a:gd name="T34" fmla="*/ 0 w 824"/>
                  <a:gd name="T35" fmla="*/ 0 h 1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4"/>
                  <a:gd name="T55" fmla="*/ 0 h 1325"/>
                  <a:gd name="T56" fmla="*/ 824 w 824"/>
                  <a:gd name="T57" fmla="*/ 1325 h 13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4" h="1325">
                    <a:moveTo>
                      <a:pt x="824" y="0"/>
                    </a:moveTo>
                    <a:lnTo>
                      <a:pt x="574" y="155"/>
                    </a:lnTo>
                    <a:lnTo>
                      <a:pt x="484" y="143"/>
                    </a:lnTo>
                    <a:lnTo>
                      <a:pt x="373" y="77"/>
                    </a:lnTo>
                    <a:lnTo>
                      <a:pt x="325" y="309"/>
                    </a:lnTo>
                    <a:lnTo>
                      <a:pt x="433" y="541"/>
                    </a:lnTo>
                    <a:lnTo>
                      <a:pt x="235" y="487"/>
                    </a:lnTo>
                    <a:lnTo>
                      <a:pt x="266" y="635"/>
                    </a:lnTo>
                    <a:lnTo>
                      <a:pt x="221" y="748"/>
                    </a:lnTo>
                    <a:lnTo>
                      <a:pt x="157" y="773"/>
                    </a:lnTo>
                    <a:lnTo>
                      <a:pt x="51" y="980"/>
                    </a:lnTo>
                    <a:lnTo>
                      <a:pt x="0" y="1325"/>
                    </a:lnTo>
                    <a:lnTo>
                      <a:pt x="141" y="967"/>
                    </a:lnTo>
                    <a:lnTo>
                      <a:pt x="373" y="736"/>
                    </a:lnTo>
                    <a:lnTo>
                      <a:pt x="663" y="450"/>
                    </a:lnTo>
                    <a:lnTo>
                      <a:pt x="714" y="284"/>
                    </a:lnTo>
                    <a:lnTo>
                      <a:pt x="703" y="16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81"/>
              <p:cNvSpPr>
                <a:spLocks/>
              </p:cNvSpPr>
              <p:nvPr/>
            </p:nvSpPr>
            <p:spPr bwMode="auto">
              <a:xfrm>
                <a:off x="1103" y="2671"/>
                <a:ext cx="41" cy="37"/>
              </a:xfrm>
              <a:custGeom>
                <a:avLst/>
                <a:gdLst>
                  <a:gd name="T0" fmla="*/ 0 w 738"/>
                  <a:gd name="T1" fmla="*/ 0 h 665"/>
                  <a:gd name="T2" fmla="*/ 0 w 738"/>
                  <a:gd name="T3" fmla="*/ 0 h 665"/>
                  <a:gd name="T4" fmla="*/ 0 w 738"/>
                  <a:gd name="T5" fmla="*/ 0 h 665"/>
                  <a:gd name="T6" fmla="*/ 0 w 738"/>
                  <a:gd name="T7" fmla="*/ 0 h 665"/>
                  <a:gd name="T8" fmla="*/ 0 w 738"/>
                  <a:gd name="T9" fmla="*/ 0 h 665"/>
                  <a:gd name="T10" fmla="*/ 0 w 738"/>
                  <a:gd name="T11" fmla="*/ 0 h 665"/>
                  <a:gd name="T12" fmla="*/ 0 w 738"/>
                  <a:gd name="T13" fmla="*/ 0 h 665"/>
                  <a:gd name="T14" fmla="*/ 0 w 738"/>
                  <a:gd name="T15" fmla="*/ 0 h 6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665"/>
                  <a:gd name="T26" fmla="*/ 738 w 738"/>
                  <a:gd name="T27" fmla="*/ 665 h 6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665">
                    <a:moveTo>
                      <a:pt x="738" y="665"/>
                    </a:moveTo>
                    <a:lnTo>
                      <a:pt x="738" y="552"/>
                    </a:lnTo>
                    <a:lnTo>
                      <a:pt x="333" y="114"/>
                    </a:lnTo>
                    <a:lnTo>
                      <a:pt x="0" y="0"/>
                    </a:lnTo>
                    <a:lnTo>
                      <a:pt x="290" y="178"/>
                    </a:lnTo>
                    <a:lnTo>
                      <a:pt x="349" y="345"/>
                    </a:lnTo>
                    <a:lnTo>
                      <a:pt x="659" y="552"/>
                    </a:lnTo>
                    <a:lnTo>
                      <a:pt x="738" y="6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82"/>
              <p:cNvSpPr>
                <a:spLocks/>
              </p:cNvSpPr>
              <p:nvPr/>
            </p:nvSpPr>
            <p:spPr bwMode="auto">
              <a:xfrm>
                <a:off x="1083" y="2680"/>
                <a:ext cx="69" cy="65"/>
              </a:xfrm>
              <a:custGeom>
                <a:avLst/>
                <a:gdLst>
                  <a:gd name="T0" fmla="*/ 0 w 1247"/>
                  <a:gd name="T1" fmla="*/ 0 h 1183"/>
                  <a:gd name="T2" fmla="*/ 0 w 1247"/>
                  <a:gd name="T3" fmla="*/ 0 h 1183"/>
                  <a:gd name="T4" fmla="*/ 0 w 1247"/>
                  <a:gd name="T5" fmla="*/ 0 h 1183"/>
                  <a:gd name="T6" fmla="*/ 0 w 1247"/>
                  <a:gd name="T7" fmla="*/ 0 h 1183"/>
                  <a:gd name="T8" fmla="*/ 0 w 1247"/>
                  <a:gd name="T9" fmla="*/ 0 h 1183"/>
                  <a:gd name="T10" fmla="*/ 0 w 1247"/>
                  <a:gd name="T11" fmla="*/ 0 h 1183"/>
                  <a:gd name="T12" fmla="*/ 0 w 1247"/>
                  <a:gd name="T13" fmla="*/ 0 h 1183"/>
                  <a:gd name="T14" fmla="*/ 0 w 1247"/>
                  <a:gd name="T15" fmla="*/ 0 h 1183"/>
                  <a:gd name="T16" fmla="*/ 0 w 1247"/>
                  <a:gd name="T17" fmla="*/ 0 h 1183"/>
                  <a:gd name="T18" fmla="*/ 0 w 1247"/>
                  <a:gd name="T19" fmla="*/ 0 h 1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7"/>
                  <a:gd name="T31" fmla="*/ 0 h 1183"/>
                  <a:gd name="T32" fmla="*/ 1247 w 1247"/>
                  <a:gd name="T33" fmla="*/ 1183 h 1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7" h="1183">
                    <a:moveTo>
                      <a:pt x="1247" y="1183"/>
                    </a:moveTo>
                    <a:lnTo>
                      <a:pt x="988" y="774"/>
                    </a:lnTo>
                    <a:lnTo>
                      <a:pt x="0" y="0"/>
                    </a:lnTo>
                    <a:lnTo>
                      <a:pt x="88" y="158"/>
                    </a:lnTo>
                    <a:lnTo>
                      <a:pt x="427" y="492"/>
                    </a:lnTo>
                    <a:lnTo>
                      <a:pt x="466" y="618"/>
                    </a:lnTo>
                    <a:lnTo>
                      <a:pt x="347" y="706"/>
                    </a:lnTo>
                    <a:lnTo>
                      <a:pt x="606" y="838"/>
                    </a:lnTo>
                    <a:lnTo>
                      <a:pt x="957" y="940"/>
                    </a:lnTo>
                    <a:lnTo>
                      <a:pt x="1247" y="11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83"/>
              <p:cNvSpPr>
                <a:spLocks/>
              </p:cNvSpPr>
              <p:nvPr/>
            </p:nvSpPr>
            <p:spPr bwMode="auto">
              <a:xfrm>
                <a:off x="1087" y="2728"/>
                <a:ext cx="76" cy="70"/>
              </a:xfrm>
              <a:custGeom>
                <a:avLst/>
                <a:gdLst>
                  <a:gd name="T0" fmla="*/ 0 w 1378"/>
                  <a:gd name="T1" fmla="*/ 0 h 1260"/>
                  <a:gd name="T2" fmla="*/ 0 w 1378"/>
                  <a:gd name="T3" fmla="*/ 0 h 1260"/>
                  <a:gd name="T4" fmla="*/ 0 w 1378"/>
                  <a:gd name="T5" fmla="*/ 0 h 1260"/>
                  <a:gd name="T6" fmla="*/ 0 w 1378"/>
                  <a:gd name="T7" fmla="*/ 0 h 1260"/>
                  <a:gd name="T8" fmla="*/ 0 w 1378"/>
                  <a:gd name="T9" fmla="*/ 0 h 1260"/>
                  <a:gd name="T10" fmla="*/ 0 w 1378"/>
                  <a:gd name="T11" fmla="*/ 0 h 1260"/>
                  <a:gd name="T12" fmla="*/ 0 w 1378"/>
                  <a:gd name="T13" fmla="*/ 0 h 1260"/>
                  <a:gd name="T14" fmla="*/ 0 w 1378"/>
                  <a:gd name="T15" fmla="*/ 0 h 1260"/>
                  <a:gd name="T16" fmla="*/ 0 w 1378"/>
                  <a:gd name="T17" fmla="*/ 0 h 1260"/>
                  <a:gd name="T18" fmla="*/ 0 w 1378"/>
                  <a:gd name="T19" fmla="*/ 0 h 1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8"/>
                  <a:gd name="T31" fmla="*/ 0 h 1260"/>
                  <a:gd name="T32" fmla="*/ 1378 w 1378"/>
                  <a:gd name="T33" fmla="*/ 1260 h 1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8" h="1260">
                    <a:moveTo>
                      <a:pt x="1378" y="1127"/>
                    </a:moveTo>
                    <a:lnTo>
                      <a:pt x="1208" y="963"/>
                    </a:lnTo>
                    <a:lnTo>
                      <a:pt x="1087" y="1013"/>
                    </a:lnTo>
                    <a:lnTo>
                      <a:pt x="752" y="643"/>
                    </a:lnTo>
                    <a:lnTo>
                      <a:pt x="240" y="333"/>
                    </a:lnTo>
                    <a:lnTo>
                      <a:pt x="0" y="0"/>
                    </a:lnTo>
                    <a:lnTo>
                      <a:pt x="257" y="461"/>
                    </a:lnTo>
                    <a:lnTo>
                      <a:pt x="633" y="857"/>
                    </a:lnTo>
                    <a:lnTo>
                      <a:pt x="1378" y="1260"/>
                    </a:lnTo>
                    <a:lnTo>
                      <a:pt x="1378" y="11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84"/>
              <p:cNvSpPr>
                <a:spLocks/>
              </p:cNvSpPr>
              <p:nvPr/>
            </p:nvSpPr>
            <p:spPr bwMode="auto">
              <a:xfrm>
                <a:off x="1109" y="2738"/>
                <a:ext cx="95" cy="44"/>
              </a:xfrm>
              <a:custGeom>
                <a:avLst/>
                <a:gdLst>
                  <a:gd name="T0" fmla="*/ 0 w 1709"/>
                  <a:gd name="T1" fmla="*/ 0 h 794"/>
                  <a:gd name="T2" fmla="*/ 0 w 1709"/>
                  <a:gd name="T3" fmla="*/ 0 h 794"/>
                  <a:gd name="T4" fmla="*/ 0 w 1709"/>
                  <a:gd name="T5" fmla="*/ 0 h 794"/>
                  <a:gd name="T6" fmla="*/ 0 w 1709"/>
                  <a:gd name="T7" fmla="*/ 0 h 794"/>
                  <a:gd name="T8" fmla="*/ 0 w 1709"/>
                  <a:gd name="T9" fmla="*/ 0 h 794"/>
                  <a:gd name="T10" fmla="*/ 0 w 1709"/>
                  <a:gd name="T11" fmla="*/ 0 h 794"/>
                  <a:gd name="T12" fmla="*/ 0 w 1709"/>
                  <a:gd name="T13" fmla="*/ 0 h 794"/>
                  <a:gd name="T14" fmla="*/ 0 w 1709"/>
                  <a:gd name="T15" fmla="*/ 0 h 794"/>
                  <a:gd name="T16" fmla="*/ 0 w 1709"/>
                  <a:gd name="T17" fmla="*/ 0 h 794"/>
                  <a:gd name="T18" fmla="*/ 0 w 1709"/>
                  <a:gd name="T19" fmla="*/ 0 h 794"/>
                  <a:gd name="T20" fmla="*/ 0 w 1709"/>
                  <a:gd name="T21" fmla="*/ 0 h 794"/>
                  <a:gd name="T22" fmla="*/ 0 w 1709"/>
                  <a:gd name="T23" fmla="*/ 0 h 794"/>
                  <a:gd name="T24" fmla="*/ 0 w 1709"/>
                  <a:gd name="T25" fmla="*/ 0 h 794"/>
                  <a:gd name="T26" fmla="*/ 0 w 1709"/>
                  <a:gd name="T27" fmla="*/ 0 h 794"/>
                  <a:gd name="T28" fmla="*/ 0 w 1709"/>
                  <a:gd name="T29" fmla="*/ 0 h 7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09"/>
                  <a:gd name="T46" fmla="*/ 0 h 794"/>
                  <a:gd name="T47" fmla="*/ 1709 w 1709"/>
                  <a:gd name="T48" fmla="*/ 794 h 7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09" h="794">
                    <a:moveTo>
                      <a:pt x="0" y="0"/>
                    </a:moveTo>
                    <a:lnTo>
                      <a:pt x="810" y="295"/>
                    </a:lnTo>
                    <a:lnTo>
                      <a:pt x="1058" y="330"/>
                    </a:lnTo>
                    <a:lnTo>
                      <a:pt x="1598" y="601"/>
                    </a:lnTo>
                    <a:lnTo>
                      <a:pt x="1481" y="652"/>
                    </a:lnTo>
                    <a:lnTo>
                      <a:pt x="1709" y="794"/>
                    </a:lnTo>
                    <a:lnTo>
                      <a:pt x="1577" y="794"/>
                    </a:lnTo>
                    <a:lnTo>
                      <a:pt x="1078" y="640"/>
                    </a:lnTo>
                    <a:lnTo>
                      <a:pt x="949" y="743"/>
                    </a:lnTo>
                    <a:lnTo>
                      <a:pt x="798" y="446"/>
                    </a:lnTo>
                    <a:lnTo>
                      <a:pt x="720" y="538"/>
                    </a:lnTo>
                    <a:lnTo>
                      <a:pt x="409" y="360"/>
                    </a:lnTo>
                    <a:lnTo>
                      <a:pt x="280" y="188"/>
                    </a:lnTo>
                    <a:lnTo>
                      <a:pt x="3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85"/>
              <p:cNvSpPr>
                <a:spLocks/>
              </p:cNvSpPr>
              <p:nvPr/>
            </p:nvSpPr>
            <p:spPr bwMode="auto">
              <a:xfrm>
                <a:off x="1144" y="2649"/>
                <a:ext cx="18" cy="62"/>
              </a:xfrm>
              <a:custGeom>
                <a:avLst/>
                <a:gdLst>
                  <a:gd name="T0" fmla="*/ 0 w 321"/>
                  <a:gd name="T1" fmla="*/ 0 h 1116"/>
                  <a:gd name="T2" fmla="*/ 0 w 321"/>
                  <a:gd name="T3" fmla="*/ 0 h 1116"/>
                  <a:gd name="T4" fmla="*/ 0 w 321"/>
                  <a:gd name="T5" fmla="*/ 0 h 1116"/>
                  <a:gd name="T6" fmla="*/ 0 w 321"/>
                  <a:gd name="T7" fmla="*/ 0 h 1116"/>
                  <a:gd name="T8" fmla="*/ 0 w 321"/>
                  <a:gd name="T9" fmla="*/ 0 h 1116"/>
                  <a:gd name="T10" fmla="*/ 0 w 321"/>
                  <a:gd name="T11" fmla="*/ 0 h 1116"/>
                  <a:gd name="T12" fmla="*/ 0 w 321"/>
                  <a:gd name="T13" fmla="*/ 0 h 1116"/>
                  <a:gd name="T14" fmla="*/ 0 w 321"/>
                  <a:gd name="T15" fmla="*/ 0 h 1116"/>
                  <a:gd name="T16" fmla="*/ 0 w 321"/>
                  <a:gd name="T17" fmla="*/ 0 h 1116"/>
                  <a:gd name="T18" fmla="*/ 0 w 321"/>
                  <a:gd name="T19" fmla="*/ 0 h 1116"/>
                  <a:gd name="T20" fmla="*/ 0 w 321"/>
                  <a:gd name="T21" fmla="*/ 0 h 1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1"/>
                  <a:gd name="T34" fmla="*/ 0 h 1116"/>
                  <a:gd name="T35" fmla="*/ 321 w 321"/>
                  <a:gd name="T36" fmla="*/ 1116 h 1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1" h="1116">
                    <a:moveTo>
                      <a:pt x="249" y="0"/>
                    </a:moveTo>
                    <a:lnTo>
                      <a:pt x="303" y="89"/>
                    </a:lnTo>
                    <a:lnTo>
                      <a:pt x="303" y="266"/>
                    </a:lnTo>
                    <a:lnTo>
                      <a:pt x="239" y="549"/>
                    </a:lnTo>
                    <a:lnTo>
                      <a:pt x="321" y="744"/>
                    </a:lnTo>
                    <a:lnTo>
                      <a:pt x="170" y="1116"/>
                    </a:lnTo>
                    <a:lnTo>
                      <a:pt x="151" y="976"/>
                    </a:lnTo>
                    <a:lnTo>
                      <a:pt x="83" y="884"/>
                    </a:lnTo>
                    <a:lnTo>
                      <a:pt x="0" y="526"/>
                    </a:lnTo>
                    <a:lnTo>
                      <a:pt x="233" y="204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86"/>
              <p:cNvSpPr>
                <a:spLocks/>
              </p:cNvSpPr>
              <p:nvPr/>
            </p:nvSpPr>
            <p:spPr bwMode="auto">
              <a:xfrm>
                <a:off x="961" y="2681"/>
                <a:ext cx="351" cy="284"/>
              </a:xfrm>
              <a:custGeom>
                <a:avLst/>
                <a:gdLst>
                  <a:gd name="T0" fmla="*/ 0 w 6327"/>
                  <a:gd name="T1" fmla="*/ 0 h 5107"/>
                  <a:gd name="T2" fmla="*/ 0 w 6327"/>
                  <a:gd name="T3" fmla="*/ 0 h 5107"/>
                  <a:gd name="T4" fmla="*/ 0 w 6327"/>
                  <a:gd name="T5" fmla="*/ 0 h 5107"/>
                  <a:gd name="T6" fmla="*/ 0 w 6327"/>
                  <a:gd name="T7" fmla="*/ 0 h 5107"/>
                  <a:gd name="T8" fmla="*/ 0 w 6327"/>
                  <a:gd name="T9" fmla="*/ 0 h 5107"/>
                  <a:gd name="T10" fmla="*/ 0 w 6327"/>
                  <a:gd name="T11" fmla="*/ 0 h 5107"/>
                  <a:gd name="T12" fmla="*/ 0 w 6327"/>
                  <a:gd name="T13" fmla="*/ 0 h 5107"/>
                  <a:gd name="T14" fmla="*/ 0 w 6327"/>
                  <a:gd name="T15" fmla="*/ 0 h 5107"/>
                  <a:gd name="T16" fmla="*/ 0 w 6327"/>
                  <a:gd name="T17" fmla="*/ 0 h 5107"/>
                  <a:gd name="T18" fmla="*/ 0 w 6327"/>
                  <a:gd name="T19" fmla="*/ 0 h 5107"/>
                  <a:gd name="T20" fmla="*/ 0 w 6327"/>
                  <a:gd name="T21" fmla="*/ 0 h 5107"/>
                  <a:gd name="T22" fmla="*/ 0 w 6327"/>
                  <a:gd name="T23" fmla="*/ 0 h 5107"/>
                  <a:gd name="T24" fmla="*/ 0 w 6327"/>
                  <a:gd name="T25" fmla="*/ 0 h 5107"/>
                  <a:gd name="T26" fmla="*/ 0 w 6327"/>
                  <a:gd name="T27" fmla="*/ 0 h 5107"/>
                  <a:gd name="T28" fmla="*/ 0 w 6327"/>
                  <a:gd name="T29" fmla="*/ 0 h 5107"/>
                  <a:gd name="T30" fmla="*/ 0 w 6327"/>
                  <a:gd name="T31" fmla="*/ 0 h 5107"/>
                  <a:gd name="T32" fmla="*/ 0 w 6327"/>
                  <a:gd name="T33" fmla="*/ 0 h 5107"/>
                  <a:gd name="T34" fmla="*/ 0 w 6327"/>
                  <a:gd name="T35" fmla="*/ 0 h 5107"/>
                  <a:gd name="T36" fmla="*/ 0 w 6327"/>
                  <a:gd name="T37" fmla="*/ 0 h 5107"/>
                  <a:gd name="T38" fmla="*/ 0 w 6327"/>
                  <a:gd name="T39" fmla="*/ 0 h 5107"/>
                  <a:gd name="T40" fmla="*/ 0 w 6327"/>
                  <a:gd name="T41" fmla="*/ 0 h 5107"/>
                  <a:gd name="T42" fmla="*/ 0 w 6327"/>
                  <a:gd name="T43" fmla="*/ 0 h 5107"/>
                  <a:gd name="T44" fmla="*/ 0 w 6327"/>
                  <a:gd name="T45" fmla="*/ 0 h 5107"/>
                  <a:gd name="T46" fmla="*/ 0 w 6327"/>
                  <a:gd name="T47" fmla="*/ 0 h 5107"/>
                  <a:gd name="T48" fmla="*/ 0 w 6327"/>
                  <a:gd name="T49" fmla="*/ 0 h 5107"/>
                  <a:gd name="T50" fmla="*/ 0 w 6327"/>
                  <a:gd name="T51" fmla="*/ 0 h 5107"/>
                  <a:gd name="T52" fmla="*/ 0 w 6327"/>
                  <a:gd name="T53" fmla="*/ 0 h 5107"/>
                  <a:gd name="T54" fmla="*/ 0 w 6327"/>
                  <a:gd name="T55" fmla="*/ 0 h 5107"/>
                  <a:gd name="T56" fmla="*/ 0 w 6327"/>
                  <a:gd name="T57" fmla="*/ 0 h 5107"/>
                  <a:gd name="T58" fmla="*/ 0 w 6327"/>
                  <a:gd name="T59" fmla="*/ 0 h 5107"/>
                  <a:gd name="T60" fmla="*/ 0 w 6327"/>
                  <a:gd name="T61" fmla="*/ 0 h 5107"/>
                  <a:gd name="T62" fmla="*/ 0 w 6327"/>
                  <a:gd name="T63" fmla="*/ 0 h 5107"/>
                  <a:gd name="T64" fmla="*/ 0 w 6327"/>
                  <a:gd name="T65" fmla="*/ 0 h 5107"/>
                  <a:gd name="T66" fmla="*/ 0 w 6327"/>
                  <a:gd name="T67" fmla="*/ 0 h 5107"/>
                  <a:gd name="T68" fmla="*/ 0 w 6327"/>
                  <a:gd name="T69" fmla="*/ 0 h 5107"/>
                  <a:gd name="T70" fmla="*/ 0 w 6327"/>
                  <a:gd name="T71" fmla="*/ 0 h 5107"/>
                  <a:gd name="T72" fmla="*/ 0 w 6327"/>
                  <a:gd name="T73" fmla="*/ 0 h 5107"/>
                  <a:gd name="T74" fmla="*/ 0 w 6327"/>
                  <a:gd name="T75" fmla="*/ 0 h 5107"/>
                  <a:gd name="T76" fmla="*/ 0 w 6327"/>
                  <a:gd name="T77" fmla="*/ 0 h 5107"/>
                  <a:gd name="T78" fmla="*/ 0 w 6327"/>
                  <a:gd name="T79" fmla="*/ 0 h 5107"/>
                  <a:gd name="T80" fmla="*/ 0 w 6327"/>
                  <a:gd name="T81" fmla="*/ 0 h 51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27"/>
                  <a:gd name="T124" fmla="*/ 0 h 5107"/>
                  <a:gd name="T125" fmla="*/ 6327 w 6327"/>
                  <a:gd name="T126" fmla="*/ 5107 h 51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27" h="5107">
                    <a:moveTo>
                      <a:pt x="6327" y="3485"/>
                    </a:moveTo>
                    <a:lnTo>
                      <a:pt x="5506" y="3914"/>
                    </a:lnTo>
                    <a:lnTo>
                      <a:pt x="4543" y="4048"/>
                    </a:lnTo>
                    <a:lnTo>
                      <a:pt x="3642" y="4647"/>
                    </a:lnTo>
                    <a:lnTo>
                      <a:pt x="3333" y="4647"/>
                    </a:lnTo>
                    <a:lnTo>
                      <a:pt x="2989" y="5040"/>
                    </a:lnTo>
                    <a:lnTo>
                      <a:pt x="2748" y="5107"/>
                    </a:lnTo>
                    <a:lnTo>
                      <a:pt x="2954" y="4854"/>
                    </a:lnTo>
                    <a:lnTo>
                      <a:pt x="2830" y="4444"/>
                    </a:lnTo>
                    <a:lnTo>
                      <a:pt x="2367" y="4647"/>
                    </a:lnTo>
                    <a:lnTo>
                      <a:pt x="2178" y="4867"/>
                    </a:lnTo>
                    <a:lnTo>
                      <a:pt x="2377" y="4425"/>
                    </a:lnTo>
                    <a:lnTo>
                      <a:pt x="2110" y="4425"/>
                    </a:lnTo>
                    <a:lnTo>
                      <a:pt x="1605" y="4596"/>
                    </a:lnTo>
                    <a:lnTo>
                      <a:pt x="2020" y="4271"/>
                    </a:lnTo>
                    <a:lnTo>
                      <a:pt x="2427" y="4169"/>
                    </a:lnTo>
                    <a:lnTo>
                      <a:pt x="2309" y="4081"/>
                    </a:lnTo>
                    <a:lnTo>
                      <a:pt x="2087" y="4032"/>
                    </a:lnTo>
                    <a:lnTo>
                      <a:pt x="2020" y="3809"/>
                    </a:lnTo>
                    <a:lnTo>
                      <a:pt x="1763" y="3635"/>
                    </a:lnTo>
                    <a:lnTo>
                      <a:pt x="1872" y="3570"/>
                    </a:lnTo>
                    <a:lnTo>
                      <a:pt x="2020" y="3553"/>
                    </a:lnTo>
                    <a:lnTo>
                      <a:pt x="2192" y="3366"/>
                    </a:lnTo>
                    <a:lnTo>
                      <a:pt x="2272" y="3060"/>
                    </a:lnTo>
                    <a:lnTo>
                      <a:pt x="2096" y="3060"/>
                    </a:lnTo>
                    <a:lnTo>
                      <a:pt x="1791" y="3294"/>
                    </a:lnTo>
                    <a:lnTo>
                      <a:pt x="1472" y="3294"/>
                    </a:lnTo>
                    <a:lnTo>
                      <a:pt x="1377" y="3503"/>
                    </a:lnTo>
                    <a:lnTo>
                      <a:pt x="1338" y="3503"/>
                    </a:lnTo>
                    <a:lnTo>
                      <a:pt x="1286" y="3349"/>
                    </a:lnTo>
                    <a:lnTo>
                      <a:pt x="913" y="3979"/>
                    </a:lnTo>
                    <a:lnTo>
                      <a:pt x="1114" y="3431"/>
                    </a:lnTo>
                    <a:lnTo>
                      <a:pt x="1032" y="3366"/>
                    </a:lnTo>
                    <a:lnTo>
                      <a:pt x="885" y="3397"/>
                    </a:lnTo>
                    <a:lnTo>
                      <a:pt x="531" y="3961"/>
                    </a:lnTo>
                    <a:lnTo>
                      <a:pt x="303" y="4081"/>
                    </a:lnTo>
                    <a:lnTo>
                      <a:pt x="806" y="3382"/>
                    </a:lnTo>
                    <a:lnTo>
                      <a:pt x="834" y="3280"/>
                    </a:lnTo>
                    <a:lnTo>
                      <a:pt x="0" y="4017"/>
                    </a:lnTo>
                    <a:lnTo>
                      <a:pt x="141" y="3590"/>
                    </a:lnTo>
                    <a:lnTo>
                      <a:pt x="791" y="3128"/>
                    </a:lnTo>
                    <a:lnTo>
                      <a:pt x="474" y="3091"/>
                    </a:lnTo>
                    <a:lnTo>
                      <a:pt x="806" y="3006"/>
                    </a:lnTo>
                    <a:lnTo>
                      <a:pt x="1061" y="2836"/>
                    </a:lnTo>
                    <a:lnTo>
                      <a:pt x="1073" y="2988"/>
                    </a:lnTo>
                    <a:lnTo>
                      <a:pt x="1315" y="2750"/>
                    </a:lnTo>
                    <a:lnTo>
                      <a:pt x="1621" y="2732"/>
                    </a:lnTo>
                    <a:lnTo>
                      <a:pt x="1712" y="2644"/>
                    </a:lnTo>
                    <a:lnTo>
                      <a:pt x="1712" y="2409"/>
                    </a:lnTo>
                    <a:lnTo>
                      <a:pt x="2578" y="2887"/>
                    </a:lnTo>
                    <a:lnTo>
                      <a:pt x="2761" y="2869"/>
                    </a:lnTo>
                    <a:lnTo>
                      <a:pt x="2775" y="2732"/>
                    </a:lnTo>
                    <a:lnTo>
                      <a:pt x="2578" y="2511"/>
                    </a:lnTo>
                    <a:lnTo>
                      <a:pt x="2392" y="2580"/>
                    </a:lnTo>
                    <a:lnTo>
                      <a:pt x="2215" y="2151"/>
                    </a:lnTo>
                    <a:lnTo>
                      <a:pt x="1832" y="1879"/>
                    </a:lnTo>
                    <a:lnTo>
                      <a:pt x="1979" y="1795"/>
                    </a:lnTo>
                    <a:lnTo>
                      <a:pt x="1621" y="1405"/>
                    </a:lnTo>
                    <a:lnTo>
                      <a:pt x="1486" y="1415"/>
                    </a:lnTo>
                    <a:lnTo>
                      <a:pt x="1408" y="1570"/>
                    </a:lnTo>
                    <a:lnTo>
                      <a:pt x="1180" y="648"/>
                    </a:lnTo>
                    <a:lnTo>
                      <a:pt x="1897" y="1432"/>
                    </a:lnTo>
                    <a:lnTo>
                      <a:pt x="1582" y="871"/>
                    </a:lnTo>
                    <a:lnTo>
                      <a:pt x="1408" y="0"/>
                    </a:lnTo>
                    <a:lnTo>
                      <a:pt x="1699" y="888"/>
                    </a:lnTo>
                    <a:lnTo>
                      <a:pt x="2897" y="2304"/>
                    </a:lnTo>
                    <a:lnTo>
                      <a:pt x="2724" y="2304"/>
                    </a:lnTo>
                    <a:lnTo>
                      <a:pt x="3016" y="2617"/>
                    </a:lnTo>
                    <a:lnTo>
                      <a:pt x="3363" y="2668"/>
                    </a:lnTo>
                    <a:lnTo>
                      <a:pt x="3467" y="2732"/>
                    </a:lnTo>
                    <a:lnTo>
                      <a:pt x="3416" y="2939"/>
                    </a:lnTo>
                    <a:lnTo>
                      <a:pt x="3562" y="2988"/>
                    </a:lnTo>
                    <a:lnTo>
                      <a:pt x="3627" y="3263"/>
                    </a:lnTo>
                    <a:lnTo>
                      <a:pt x="3775" y="3431"/>
                    </a:lnTo>
                    <a:lnTo>
                      <a:pt x="3268" y="3245"/>
                    </a:lnTo>
                    <a:lnTo>
                      <a:pt x="3204" y="3725"/>
                    </a:lnTo>
                    <a:lnTo>
                      <a:pt x="3627" y="3809"/>
                    </a:lnTo>
                    <a:lnTo>
                      <a:pt x="4161" y="3623"/>
                    </a:lnTo>
                    <a:lnTo>
                      <a:pt x="3895" y="3518"/>
                    </a:lnTo>
                    <a:lnTo>
                      <a:pt x="4907" y="3707"/>
                    </a:lnTo>
                    <a:lnTo>
                      <a:pt x="6114" y="3417"/>
                    </a:lnTo>
                    <a:lnTo>
                      <a:pt x="6089" y="3518"/>
                    </a:lnTo>
                    <a:lnTo>
                      <a:pt x="6327" y="34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87"/>
              <p:cNvSpPr>
                <a:spLocks/>
              </p:cNvSpPr>
              <p:nvPr/>
            </p:nvSpPr>
            <p:spPr bwMode="auto">
              <a:xfrm>
                <a:off x="998" y="2732"/>
                <a:ext cx="47" cy="81"/>
              </a:xfrm>
              <a:custGeom>
                <a:avLst/>
                <a:gdLst>
                  <a:gd name="T0" fmla="*/ 0 w 840"/>
                  <a:gd name="T1" fmla="*/ 0 h 1468"/>
                  <a:gd name="T2" fmla="*/ 0 w 840"/>
                  <a:gd name="T3" fmla="*/ 0 h 1468"/>
                  <a:gd name="T4" fmla="*/ 0 w 840"/>
                  <a:gd name="T5" fmla="*/ 0 h 1468"/>
                  <a:gd name="T6" fmla="*/ 0 w 840"/>
                  <a:gd name="T7" fmla="*/ 0 h 1468"/>
                  <a:gd name="T8" fmla="*/ 0 w 840"/>
                  <a:gd name="T9" fmla="*/ 0 h 1468"/>
                  <a:gd name="T10" fmla="*/ 0 w 840"/>
                  <a:gd name="T11" fmla="*/ 0 h 1468"/>
                  <a:gd name="T12" fmla="*/ 0 w 840"/>
                  <a:gd name="T13" fmla="*/ 0 h 1468"/>
                  <a:gd name="T14" fmla="*/ 0 w 840"/>
                  <a:gd name="T15" fmla="*/ 0 h 1468"/>
                  <a:gd name="T16" fmla="*/ 0 w 840"/>
                  <a:gd name="T17" fmla="*/ 0 h 1468"/>
                  <a:gd name="T18" fmla="*/ 0 w 840"/>
                  <a:gd name="T19" fmla="*/ 0 h 1468"/>
                  <a:gd name="T20" fmla="*/ 0 w 840"/>
                  <a:gd name="T21" fmla="*/ 0 h 1468"/>
                  <a:gd name="T22" fmla="*/ 0 w 840"/>
                  <a:gd name="T23" fmla="*/ 0 h 14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0"/>
                  <a:gd name="T37" fmla="*/ 0 h 1468"/>
                  <a:gd name="T38" fmla="*/ 840 w 840"/>
                  <a:gd name="T39" fmla="*/ 1468 h 14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0" h="1468">
                    <a:moveTo>
                      <a:pt x="253" y="0"/>
                    </a:moveTo>
                    <a:lnTo>
                      <a:pt x="721" y="1025"/>
                    </a:lnTo>
                    <a:lnTo>
                      <a:pt x="589" y="920"/>
                    </a:lnTo>
                    <a:lnTo>
                      <a:pt x="589" y="1059"/>
                    </a:lnTo>
                    <a:lnTo>
                      <a:pt x="840" y="1382"/>
                    </a:lnTo>
                    <a:lnTo>
                      <a:pt x="324" y="1175"/>
                    </a:lnTo>
                    <a:lnTo>
                      <a:pt x="0" y="1468"/>
                    </a:lnTo>
                    <a:lnTo>
                      <a:pt x="214" y="936"/>
                    </a:lnTo>
                    <a:lnTo>
                      <a:pt x="374" y="766"/>
                    </a:lnTo>
                    <a:lnTo>
                      <a:pt x="390" y="562"/>
                    </a:lnTo>
                    <a:lnTo>
                      <a:pt x="269" y="304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88"/>
              <p:cNvSpPr>
                <a:spLocks/>
              </p:cNvSpPr>
              <p:nvPr/>
            </p:nvSpPr>
            <p:spPr bwMode="auto">
              <a:xfrm>
                <a:off x="975" y="2825"/>
                <a:ext cx="47" cy="20"/>
              </a:xfrm>
              <a:custGeom>
                <a:avLst/>
                <a:gdLst>
                  <a:gd name="T0" fmla="*/ 0 w 853"/>
                  <a:gd name="T1" fmla="*/ 0 h 359"/>
                  <a:gd name="T2" fmla="*/ 0 w 853"/>
                  <a:gd name="T3" fmla="*/ 0 h 359"/>
                  <a:gd name="T4" fmla="*/ 0 w 853"/>
                  <a:gd name="T5" fmla="*/ 0 h 359"/>
                  <a:gd name="T6" fmla="*/ 0 w 853"/>
                  <a:gd name="T7" fmla="*/ 0 h 359"/>
                  <a:gd name="T8" fmla="*/ 0 w 853"/>
                  <a:gd name="T9" fmla="*/ 0 h 359"/>
                  <a:gd name="T10" fmla="*/ 0 w 853"/>
                  <a:gd name="T11" fmla="*/ 0 h 359"/>
                  <a:gd name="T12" fmla="*/ 0 w 853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3"/>
                  <a:gd name="T22" fmla="*/ 0 h 359"/>
                  <a:gd name="T23" fmla="*/ 853 w 853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3" h="359">
                    <a:moveTo>
                      <a:pt x="853" y="102"/>
                    </a:moveTo>
                    <a:lnTo>
                      <a:pt x="493" y="0"/>
                    </a:lnTo>
                    <a:lnTo>
                      <a:pt x="346" y="0"/>
                    </a:lnTo>
                    <a:lnTo>
                      <a:pt x="54" y="170"/>
                    </a:lnTo>
                    <a:lnTo>
                      <a:pt x="0" y="359"/>
                    </a:lnTo>
                    <a:lnTo>
                      <a:pt x="438" y="102"/>
                    </a:lnTo>
                    <a:lnTo>
                      <a:pt x="85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89"/>
              <p:cNvSpPr>
                <a:spLocks/>
              </p:cNvSpPr>
              <p:nvPr/>
            </p:nvSpPr>
            <p:spPr bwMode="auto">
              <a:xfrm>
                <a:off x="1155" y="2717"/>
                <a:ext cx="103" cy="41"/>
              </a:xfrm>
              <a:custGeom>
                <a:avLst/>
                <a:gdLst>
                  <a:gd name="T0" fmla="*/ 0 w 1852"/>
                  <a:gd name="T1" fmla="*/ 0 h 751"/>
                  <a:gd name="T2" fmla="*/ 0 w 1852"/>
                  <a:gd name="T3" fmla="*/ 0 h 751"/>
                  <a:gd name="T4" fmla="*/ 0 w 1852"/>
                  <a:gd name="T5" fmla="*/ 0 h 751"/>
                  <a:gd name="T6" fmla="*/ 0 w 1852"/>
                  <a:gd name="T7" fmla="*/ 0 h 751"/>
                  <a:gd name="T8" fmla="*/ 0 w 1852"/>
                  <a:gd name="T9" fmla="*/ 0 h 751"/>
                  <a:gd name="T10" fmla="*/ 0 w 1852"/>
                  <a:gd name="T11" fmla="*/ 0 h 751"/>
                  <a:gd name="T12" fmla="*/ 0 w 1852"/>
                  <a:gd name="T13" fmla="*/ 0 h 751"/>
                  <a:gd name="T14" fmla="*/ 0 w 1852"/>
                  <a:gd name="T15" fmla="*/ 0 h 751"/>
                  <a:gd name="T16" fmla="*/ 0 w 1852"/>
                  <a:gd name="T17" fmla="*/ 0 h 751"/>
                  <a:gd name="T18" fmla="*/ 0 w 1852"/>
                  <a:gd name="T19" fmla="*/ 0 h 751"/>
                  <a:gd name="T20" fmla="*/ 0 w 1852"/>
                  <a:gd name="T21" fmla="*/ 0 h 751"/>
                  <a:gd name="T22" fmla="*/ 0 w 1852"/>
                  <a:gd name="T23" fmla="*/ 0 h 751"/>
                  <a:gd name="T24" fmla="*/ 0 w 1852"/>
                  <a:gd name="T25" fmla="*/ 0 h 751"/>
                  <a:gd name="T26" fmla="*/ 0 w 1852"/>
                  <a:gd name="T27" fmla="*/ 0 h 751"/>
                  <a:gd name="T28" fmla="*/ 0 w 1852"/>
                  <a:gd name="T29" fmla="*/ 0 h 751"/>
                  <a:gd name="T30" fmla="*/ 0 w 1852"/>
                  <a:gd name="T31" fmla="*/ 0 h 751"/>
                  <a:gd name="T32" fmla="*/ 0 w 1852"/>
                  <a:gd name="T33" fmla="*/ 0 h 751"/>
                  <a:gd name="T34" fmla="*/ 0 w 1852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2"/>
                  <a:gd name="T55" fmla="*/ 0 h 751"/>
                  <a:gd name="T56" fmla="*/ 1852 w 1852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2" h="751">
                    <a:moveTo>
                      <a:pt x="0" y="35"/>
                    </a:moveTo>
                    <a:lnTo>
                      <a:pt x="0" y="289"/>
                    </a:lnTo>
                    <a:lnTo>
                      <a:pt x="162" y="391"/>
                    </a:lnTo>
                    <a:lnTo>
                      <a:pt x="162" y="579"/>
                    </a:lnTo>
                    <a:lnTo>
                      <a:pt x="573" y="751"/>
                    </a:lnTo>
                    <a:lnTo>
                      <a:pt x="986" y="751"/>
                    </a:lnTo>
                    <a:lnTo>
                      <a:pt x="1852" y="391"/>
                    </a:lnTo>
                    <a:lnTo>
                      <a:pt x="1837" y="189"/>
                    </a:lnTo>
                    <a:lnTo>
                      <a:pt x="1640" y="0"/>
                    </a:lnTo>
                    <a:lnTo>
                      <a:pt x="1556" y="189"/>
                    </a:lnTo>
                    <a:lnTo>
                      <a:pt x="1399" y="0"/>
                    </a:lnTo>
                    <a:lnTo>
                      <a:pt x="733" y="82"/>
                    </a:lnTo>
                    <a:lnTo>
                      <a:pt x="561" y="238"/>
                    </a:lnTo>
                    <a:lnTo>
                      <a:pt x="360" y="119"/>
                    </a:lnTo>
                    <a:lnTo>
                      <a:pt x="281" y="119"/>
                    </a:lnTo>
                    <a:lnTo>
                      <a:pt x="199" y="205"/>
                    </a:lnTo>
                    <a:lnTo>
                      <a:pt x="82" y="20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90"/>
              <p:cNvSpPr>
                <a:spLocks/>
              </p:cNvSpPr>
              <p:nvPr/>
            </p:nvSpPr>
            <p:spPr bwMode="auto">
              <a:xfrm>
                <a:off x="1173" y="2781"/>
                <a:ext cx="42" cy="73"/>
              </a:xfrm>
              <a:custGeom>
                <a:avLst/>
                <a:gdLst>
                  <a:gd name="T0" fmla="*/ 0 w 750"/>
                  <a:gd name="T1" fmla="*/ 0 h 1313"/>
                  <a:gd name="T2" fmla="*/ 0 w 750"/>
                  <a:gd name="T3" fmla="*/ 0 h 1313"/>
                  <a:gd name="T4" fmla="*/ 0 w 750"/>
                  <a:gd name="T5" fmla="*/ 0 h 1313"/>
                  <a:gd name="T6" fmla="*/ 0 w 750"/>
                  <a:gd name="T7" fmla="*/ 0 h 1313"/>
                  <a:gd name="T8" fmla="*/ 0 w 750"/>
                  <a:gd name="T9" fmla="*/ 0 h 1313"/>
                  <a:gd name="T10" fmla="*/ 0 w 750"/>
                  <a:gd name="T11" fmla="*/ 0 h 1313"/>
                  <a:gd name="T12" fmla="*/ 0 w 750"/>
                  <a:gd name="T13" fmla="*/ 0 h 1313"/>
                  <a:gd name="T14" fmla="*/ 0 w 750"/>
                  <a:gd name="T15" fmla="*/ 0 h 1313"/>
                  <a:gd name="T16" fmla="*/ 0 w 750"/>
                  <a:gd name="T17" fmla="*/ 0 h 1313"/>
                  <a:gd name="T18" fmla="*/ 0 w 750"/>
                  <a:gd name="T19" fmla="*/ 0 h 1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0"/>
                  <a:gd name="T31" fmla="*/ 0 h 1313"/>
                  <a:gd name="T32" fmla="*/ 750 w 750"/>
                  <a:gd name="T33" fmla="*/ 1313 h 1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0" h="1313">
                    <a:moveTo>
                      <a:pt x="695" y="0"/>
                    </a:moveTo>
                    <a:lnTo>
                      <a:pt x="695" y="239"/>
                    </a:lnTo>
                    <a:lnTo>
                      <a:pt x="97" y="955"/>
                    </a:lnTo>
                    <a:lnTo>
                      <a:pt x="0" y="1313"/>
                    </a:lnTo>
                    <a:lnTo>
                      <a:pt x="188" y="1125"/>
                    </a:lnTo>
                    <a:lnTo>
                      <a:pt x="335" y="801"/>
                    </a:lnTo>
                    <a:lnTo>
                      <a:pt x="507" y="748"/>
                    </a:lnTo>
                    <a:lnTo>
                      <a:pt x="750" y="288"/>
                    </a:lnTo>
                    <a:lnTo>
                      <a:pt x="750" y="172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91"/>
              <p:cNvSpPr>
                <a:spLocks/>
              </p:cNvSpPr>
              <p:nvPr/>
            </p:nvSpPr>
            <p:spPr bwMode="auto">
              <a:xfrm>
                <a:off x="958" y="2755"/>
                <a:ext cx="37" cy="135"/>
              </a:xfrm>
              <a:custGeom>
                <a:avLst/>
                <a:gdLst>
                  <a:gd name="T0" fmla="*/ 0 w 655"/>
                  <a:gd name="T1" fmla="*/ 0 h 2441"/>
                  <a:gd name="T2" fmla="*/ 0 w 655"/>
                  <a:gd name="T3" fmla="*/ 0 h 2441"/>
                  <a:gd name="T4" fmla="*/ 0 w 655"/>
                  <a:gd name="T5" fmla="*/ 0 h 2441"/>
                  <a:gd name="T6" fmla="*/ 0 w 655"/>
                  <a:gd name="T7" fmla="*/ 0 h 2441"/>
                  <a:gd name="T8" fmla="*/ 0 w 655"/>
                  <a:gd name="T9" fmla="*/ 0 h 2441"/>
                  <a:gd name="T10" fmla="*/ 0 w 655"/>
                  <a:gd name="T11" fmla="*/ 0 h 2441"/>
                  <a:gd name="T12" fmla="*/ 0 w 655"/>
                  <a:gd name="T13" fmla="*/ 0 h 2441"/>
                  <a:gd name="T14" fmla="*/ 0 w 655"/>
                  <a:gd name="T15" fmla="*/ 0 h 2441"/>
                  <a:gd name="T16" fmla="*/ 0 w 655"/>
                  <a:gd name="T17" fmla="*/ 0 h 24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5"/>
                  <a:gd name="T28" fmla="*/ 0 h 2441"/>
                  <a:gd name="T29" fmla="*/ 655 w 655"/>
                  <a:gd name="T30" fmla="*/ 2441 h 24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5" h="2441">
                    <a:moveTo>
                      <a:pt x="0" y="51"/>
                    </a:moveTo>
                    <a:lnTo>
                      <a:pt x="0" y="2441"/>
                    </a:lnTo>
                    <a:lnTo>
                      <a:pt x="158" y="1875"/>
                    </a:lnTo>
                    <a:lnTo>
                      <a:pt x="293" y="1178"/>
                    </a:lnTo>
                    <a:lnTo>
                      <a:pt x="491" y="799"/>
                    </a:lnTo>
                    <a:lnTo>
                      <a:pt x="655" y="0"/>
                    </a:lnTo>
                    <a:lnTo>
                      <a:pt x="454" y="597"/>
                    </a:lnTo>
                    <a:lnTo>
                      <a:pt x="265" y="57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92"/>
              <p:cNvSpPr>
                <a:spLocks/>
              </p:cNvSpPr>
              <p:nvPr/>
            </p:nvSpPr>
            <p:spPr bwMode="auto">
              <a:xfrm>
                <a:off x="1214" y="2795"/>
                <a:ext cx="10" cy="22"/>
              </a:xfrm>
              <a:custGeom>
                <a:avLst/>
                <a:gdLst>
                  <a:gd name="T0" fmla="*/ 0 w 184"/>
                  <a:gd name="T1" fmla="*/ 0 h 392"/>
                  <a:gd name="T2" fmla="*/ 0 w 184"/>
                  <a:gd name="T3" fmla="*/ 0 h 392"/>
                  <a:gd name="T4" fmla="*/ 0 w 184"/>
                  <a:gd name="T5" fmla="*/ 0 h 392"/>
                  <a:gd name="T6" fmla="*/ 0 w 184"/>
                  <a:gd name="T7" fmla="*/ 0 h 392"/>
                  <a:gd name="T8" fmla="*/ 0 w 184"/>
                  <a:gd name="T9" fmla="*/ 0 h 392"/>
                  <a:gd name="T10" fmla="*/ 0 w 184"/>
                  <a:gd name="T11" fmla="*/ 0 h 3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392"/>
                  <a:gd name="T20" fmla="*/ 184 w 184"/>
                  <a:gd name="T21" fmla="*/ 392 h 3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392">
                    <a:moveTo>
                      <a:pt x="18" y="17"/>
                    </a:moveTo>
                    <a:lnTo>
                      <a:pt x="18" y="392"/>
                    </a:lnTo>
                    <a:lnTo>
                      <a:pt x="184" y="207"/>
                    </a:lnTo>
                    <a:lnTo>
                      <a:pt x="135" y="33"/>
                    </a:lnTo>
                    <a:lnTo>
                      <a:pt x="0" y="0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93"/>
              <p:cNvSpPr>
                <a:spLocks/>
              </p:cNvSpPr>
              <p:nvPr/>
            </p:nvSpPr>
            <p:spPr bwMode="auto">
              <a:xfrm>
                <a:off x="999" y="2892"/>
                <a:ext cx="68" cy="48"/>
              </a:xfrm>
              <a:custGeom>
                <a:avLst/>
                <a:gdLst>
                  <a:gd name="T0" fmla="*/ 0 w 1226"/>
                  <a:gd name="T1" fmla="*/ 0 h 856"/>
                  <a:gd name="T2" fmla="*/ 0 w 1226"/>
                  <a:gd name="T3" fmla="*/ 0 h 856"/>
                  <a:gd name="T4" fmla="*/ 0 w 1226"/>
                  <a:gd name="T5" fmla="*/ 0 h 856"/>
                  <a:gd name="T6" fmla="*/ 0 w 1226"/>
                  <a:gd name="T7" fmla="*/ 0 h 856"/>
                  <a:gd name="T8" fmla="*/ 0 w 1226"/>
                  <a:gd name="T9" fmla="*/ 0 h 856"/>
                  <a:gd name="T10" fmla="*/ 0 w 1226"/>
                  <a:gd name="T11" fmla="*/ 0 h 856"/>
                  <a:gd name="T12" fmla="*/ 0 w 1226"/>
                  <a:gd name="T13" fmla="*/ 0 h 856"/>
                  <a:gd name="T14" fmla="*/ 0 w 1226"/>
                  <a:gd name="T15" fmla="*/ 0 h 8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6"/>
                  <a:gd name="T25" fmla="*/ 0 h 856"/>
                  <a:gd name="T26" fmla="*/ 1226 w 1226"/>
                  <a:gd name="T27" fmla="*/ 856 h 8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6" h="856">
                    <a:moveTo>
                      <a:pt x="1226" y="276"/>
                    </a:moveTo>
                    <a:lnTo>
                      <a:pt x="1226" y="123"/>
                    </a:lnTo>
                    <a:lnTo>
                      <a:pt x="1039" y="0"/>
                    </a:lnTo>
                    <a:lnTo>
                      <a:pt x="482" y="341"/>
                    </a:lnTo>
                    <a:lnTo>
                      <a:pt x="374" y="579"/>
                    </a:lnTo>
                    <a:lnTo>
                      <a:pt x="0" y="856"/>
                    </a:lnTo>
                    <a:lnTo>
                      <a:pt x="280" y="856"/>
                    </a:lnTo>
                    <a:lnTo>
                      <a:pt x="1226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94"/>
              <p:cNvSpPr>
                <a:spLocks/>
              </p:cNvSpPr>
              <p:nvPr/>
            </p:nvSpPr>
            <p:spPr bwMode="auto">
              <a:xfrm>
                <a:off x="959" y="2915"/>
                <a:ext cx="154" cy="111"/>
              </a:xfrm>
              <a:custGeom>
                <a:avLst/>
                <a:gdLst>
                  <a:gd name="T0" fmla="*/ 0 w 2767"/>
                  <a:gd name="T1" fmla="*/ 0 h 2006"/>
                  <a:gd name="T2" fmla="*/ 0 w 2767"/>
                  <a:gd name="T3" fmla="*/ 0 h 2006"/>
                  <a:gd name="T4" fmla="*/ 0 w 2767"/>
                  <a:gd name="T5" fmla="*/ 0 h 2006"/>
                  <a:gd name="T6" fmla="*/ 0 w 2767"/>
                  <a:gd name="T7" fmla="*/ 0 h 2006"/>
                  <a:gd name="T8" fmla="*/ 0 w 2767"/>
                  <a:gd name="T9" fmla="*/ 0 h 2006"/>
                  <a:gd name="T10" fmla="*/ 0 w 2767"/>
                  <a:gd name="T11" fmla="*/ 0 h 2006"/>
                  <a:gd name="T12" fmla="*/ 0 w 2767"/>
                  <a:gd name="T13" fmla="*/ 0 h 2006"/>
                  <a:gd name="T14" fmla="*/ 0 w 2767"/>
                  <a:gd name="T15" fmla="*/ 0 h 2006"/>
                  <a:gd name="T16" fmla="*/ 0 w 2767"/>
                  <a:gd name="T17" fmla="*/ 0 h 2006"/>
                  <a:gd name="T18" fmla="*/ 0 w 2767"/>
                  <a:gd name="T19" fmla="*/ 0 h 2006"/>
                  <a:gd name="T20" fmla="*/ 0 w 2767"/>
                  <a:gd name="T21" fmla="*/ 0 h 2006"/>
                  <a:gd name="T22" fmla="*/ 0 w 2767"/>
                  <a:gd name="T23" fmla="*/ 0 h 2006"/>
                  <a:gd name="T24" fmla="*/ 0 w 2767"/>
                  <a:gd name="T25" fmla="*/ 0 h 2006"/>
                  <a:gd name="T26" fmla="*/ 0 w 2767"/>
                  <a:gd name="T27" fmla="*/ 0 h 2006"/>
                  <a:gd name="T28" fmla="*/ 0 w 2767"/>
                  <a:gd name="T29" fmla="*/ 0 h 2006"/>
                  <a:gd name="T30" fmla="*/ 0 w 2767"/>
                  <a:gd name="T31" fmla="*/ 0 h 2006"/>
                  <a:gd name="T32" fmla="*/ 0 w 2767"/>
                  <a:gd name="T33" fmla="*/ 0 h 2006"/>
                  <a:gd name="T34" fmla="*/ 0 w 2767"/>
                  <a:gd name="T35" fmla="*/ 0 h 2006"/>
                  <a:gd name="T36" fmla="*/ 0 w 2767"/>
                  <a:gd name="T37" fmla="*/ 0 h 2006"/>
                  <a:gd name="T38" fmla="*/ 0 w 2767"/>
                  <a:gd name="T39" fmla="*/ 0 h 2006"/>
                  <a:gd name="T40" fmla="*/ 0 w 2767"/>
                  <a:gd name="T41" fmla="*/ 0 h 2006"/>
                  <a:gd name="T42" fmla="*/ 0 w 2767"/>
                  <a:gd name="T43" fmla="*/ 0 h 2006"/>
                  <a:gd name="T44" fmla="*/ 0 w 2767"/>
                  <a:gd name="T45" fmla="*/ 0 h 2006"/>
                  <a:gd name="T46" fmla="*/ 0 w 2767"/>
                  <a:gd name="T47" fmla="*/ 0 h 2006"/>
                  <a:gd name="T48" fmla="*/ 0 w 2767"/>
                  <a:gd name="T49" fmla="*/ 0 h 2006"/>
                  <a:gd name="T50" fmla="*/ 0 w 2767"/>
                  <a:gd name="T51" fmla="*/ 0 h 2006"/>
                  <a:gd name="T52" fmla="*/ 0 w 2767"/>
                  <a:gd name="T53" fmla="*/ 0 h 2006"/>
                  <a:gd name="T54" fmla="*/ 0 w 2767"/>
                  <a:gd name="T55" fmla="*/ 0 h 2006"/>
                  <a:gd name="T56" fmla="*/ 0 w 2767"/>
                  <a:gd name="T57" fmla="*/ 0 h 2006"/>
                  <a:gd name="T58" fmla="*/ 0 w 2767"/>
                  <a:gd name="T59" fmla="*/ 0 h 2006"/>
                  <a:gd name="T60" fmla="*/ 0 w 2767"/>
                  <a:gd name="T61" fmla="*/ 0 h 2006"/>
                  <a:gd name="T62" fmla="*/ 0 w 2767"/>
                  <a:gd name="T63" fmla="*/ 0 h 2006"/>
                  <a:gd name="T64" fmla="*/ 0 w 2767"/>
                  <a:gd name="T65" fmla="*/ 0 h 2006"/>
                  <a:gd name="T66" fmla="*/ 0 w 2767"/>
                  <a:gd name="T67" fmla="*/ 0 h 2006"/>
                  <a:gd name="T68" fmla="*/ 0 w 2767"/>
                  <a:gd name="T69" fmla="*/ 0 h 2006"/>
                  <a:gd name="T70" fmla="*/ 0 w 2767"/>
                  <a:gd name="T71" fmla="*/ 0 h 2006"/>
                  <a:gd name="T72" fmla="*/ 0 w 2767"/>
                  <a:gd name="T73" fmla="*/ 0 h 2006"/>
                  <a:gd name="T74" fmla="*/ 0 w 2767"/>
                  <a:gd name="T75" fmla="*/ 0 h 2006"/>
                  <a:gd name="T76" fmla="*/ 0 w 2767"/>
                  <a:gd name="T77" fmla="*/ 0 h 2006"/>
                  <a:gd name="T78" fmla="*/ 0 w 2767"/>
                  <a:gd name="T79" fmla="*/ 0 h 2006"/>
                  <a:gd name="T80" fmla="*/ 0 w 2767"/>
                  <a:gd name="T81" fmla="*/ 0 h 2006"/>
                  <a:gd name="T82" fmla="*/ 0 w 2767"/>
                  <a:gd name="T83" fmla="*/ 0 h 2006"/>
                  <a:gd name="T84" fmla="*/ 0 w 2767"/>
                  <a:gd name="T85" fmla="*/ 0 h 2006"/>
                  <a:gd name="T86" fmla="*/ 0 w 2767"/>
                  <a:gd name="T87" fmla="*/ 0 h 2006"/>
                  <a:gd name="T88" fmla="*/ 0 w 2767"/>
                  <a:gd name="T89" fmla="*/ 0 h 2006"/>
                  <a:gd name="T90" fmla="*/ 0 w 2767"/>
                  <a:gd name="T91" fmla="*/ 0 h 2006"/>
                  <a:gd name="T92" fmla="*/ 0 w 2767"/>
                  <a:gd name="T93" fmla="*/ 0 h 2006"/>
                  <a:gd name="T94" fmla="*/ 0 w 2767"/>
                  <a:gd name="T95" fmla="*/ 0 h 2006"/>
                  <a:gd name="T96" fmla="*/ 0 w 2767"/>
                  <a:gd name="T97" fmla="*/ 0 h 2006"/>
                  <a:gd name="T98" fmla="*/ 0 w 2767"/>
                  <a:gd name="T99" fmla="*/ 0 h 2006"/>
                  <a:gd name="T100" fmla="*/ 0 w 2767"/>
                  <a:gd name="T101" fmla="*/ 0 h 2006"/>
                  <a:gd name="T102" fmla="*/ 0 w 2767"/>
                  <a:gd name="T103" fmla="*/ 0 h 2006"/>
                  <a:gd name="T104" fmla="*/ 0 w 2767"/>
                  <a:gd name="T105" fmla="*/ 0 h 2006"/>
                  <a:gd name="T106" fmla="*/ 0 w 2767"/>
                  <a:gd name="T107" fmla="*/ 0 h 2006"/>
                  <a:gd name="T108" fmla="*/ 0 w 2767"/>
                  <a:gd name="T109" fmla="*/ 0 h 2006"/>
                  <a:gd name="T110" fmla="*/ 0 w 2767"/>
                  <a:gd name="T111" fmla="*/ 0 h 2006"/>
                  <a:gd name="T112" fmla="*/ 0 w 2767"/>
                  <a:gd name="T113" fmla="*/ 0 h 2006"/>
                  <a:gd name="T114" fmla="*/ 0 w 2767"/>
                  <a:gd name="T115" fmla="*/ 0 h 2006"/>
                  <a:gd name="T116" fmla="*/ 0 w 2767"/>
                  <a:gd name="T117" fmla="*/ 0 h 2006"/>
                  <a:gd name="T118" fmla="*/ 0 w 2767"/>
                  <a:gd name="T119" fmla="*/ 0 h 2006"/>
                  <a:gd name="T120" fmla="*/ 0 w 2767"/>
                  <a:gd name="T121" fmla="*/ 0 h 20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67"/>
                  <a:gd name="T184" fmla="*/ 0 h 2006"/>
                  <a:gd name="T185" fmla="*/ 2767 w 2767"/>
                  <a:gd name="T186" fmla="*/ 2006 h 20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67" h="2006">
                    <a:moveTo>
                      <a:pt x="558" y="147"/>
                    </a:moveTo>
                    <a:lnTo>
                      <a:pt x="352" y="147"/>
                    </a:lnTo>
                    <a:lnTo>
                      <a:pt x="221" y="0"/>
                    </a:lnTo>
                    <a:lnTo>
                      <a:pt x="67" y="229"/>
                    </a:lnTo>
                    <a:lnTo>
                      <a:pt x="29" y="92"/>
                    </a:lnTo>
                    <a:lnTo>
                      <a:pt x="0" y="345"/>
                    </a:lnTo>
                    <a:lnTo>
                      <a:pt x="90" y="646"/>
                    </a:lnTo>
                    <a:lnTo>
                      <a:pt x="170" y="581"/>
                    </a:lnTo>
                    <a:lnTo>
                      <a:pt x="221" y="815"/>
                    </a:lnTo>
                    <a:lnTo>
                      <a:pt x="108" y="815"/>
                    </a:lnTo>
                    <a:lnTo>
                      <a:pt x="154" y="930"/>
                    </a:lnTo>
                    <a:lnTo>
                      <a:pt x="425" y="1124"/>
                    </a:lnTo>
                    <a:lnTo>
                      <a:pt x="595" y="1480"/>
                    </a:lnTo>
                    <a:lnTo>
                      <a:pt x="857" y="1679"/>
                    </a:lnTo>
                    <a:lnTo>
                      <a:pt x="992" y="1648"/>
                    </a:lnTo>
                    <a:lnTo>
                      <a:pt x="1515" y="1930"/>
                    </a:lnTo>
                    <a:lnTo>
                      <a:pt x="1806" y="1930"/>
                    </a:lnTo>
                    <a:lnTo>
                      <a:pt x="1983" y="2006"/>
                    </a:lnTo>
                    <a:lnTo>
                      <a:pt x="2229" y="1920"/>
                    </a:lnTo>
                    <a:lnTo>
                      <a:pt x="2325" y="1961"/>
                    </a:lnTo>
                    <a:lnTo>
                      <a:pt x="2718" y="1858"/>
                    </a:lnTo>
                    <a:lnTo>
                      <a:pt x="2443" y="1815"/>
                    </a:lnTo>
                    <a:lnTo>
                      <a:pt x="2529" y="1722"/>
                    </a:lnTo>
                    <a:lnTo>
                      <a:pt x="2317" y="1785"/>
                    </a:lnTo>
                    <a:lnTo>
                      <a:pt x="1714" y="1785"/>
                    </a:lnTo>
                    <a:lnTo>
                      <a:pt x="1244" y="1562"/>
                    </a:lnTo>
                    <a:lnTo>
                      <a:pt x="1618" y="1607"/>
                    </a:lnTo>
                    <a:lnTo>
                      <a:pt x="1861" y="1607"/>
                    </a:lnTo>
                    <a:lnTo>
                      <a:pt x="2344" y="1396"/>
                    </a:lnTo>
                    <a:lnTo>
                      <a:pt x="2548" y="1386"/>
                    </a:lnTo>
                    <a:lnTo>
                      <a:pt x="2767" y="1304"/>
                    </a:lnTo>
                    <a:lnTo>
                      <a:pt x="2535" y="1359"/>
                    </a:lnTo>
                    <a:lnTo>
                      <a:pt x="2285" y="1345"/>
                    </a:lnTo>
                    <a:lnTo>
                      <a:pt x="1857" y="1472"/>
                    </a:lnTo>
                    <a:lnTo>
                      <a:pt x="1100" y="1460"/>
                    </a:lnTo>
                    <a:lnTo>
                      <a:pt x="949" y="1376"/>
                    </a:lnTo>
                    <a:lnTo>
                      <a:pt x="905" y="1231"/>
                    </a:lnTo>
                    <a:lnTo>
                      <a:pt x="747" y="1249"/>
                    </a:lnTo>
                    <a:lnTo>
                      <a:pt x="683" y="1012"/>
                    </a:lnTo>
                    <a:lnTo>
                      <a:pt x="820" y="999"/>
                    </a:lnTo>
                    <a:lnTo>
                      <a:pt x="1020" y="887"/>
                    </a:lnTo>
                    <a:lnTo>
                      <a:pt x="1402" y="875"/>
                    </a:lnTo>
                    <a:lnTo>
                      <a:pt x="2000" y="660"/>
                    </a:lnTo>
                    <a:lnTo>
                      <a:pt x="2131" y="456"/>
                    </a:lnTo>
                    <a:lnTo>
                      <a:pt x="1868" y="622"/>
                    </a:lnTo>
                    <a:lnTo>
                      <a:pt x="1462" y="622"/>
                    </a:lnTo>
                    <a:lnTo>
                      <a:pt x="1276" y="509"/>
                    </a:lnTo>
                    <a:lnTo>
                      <a:pt x="777" y="677"/>
                    </a:lnTo>
                    <a:lnTo>
                      <a:pt x="546" y="468"/>
                    </a:lnTo>
                    <a:lnTo>
                      <a:pt x="505" y="519"/>
                    </a:lnTo>
                    <a:lnTo>
                      <a:pt x="562" y="660"/>
                    </a:lnTo>
                    <a:lnTo>
                      <a:pt x="482" y="854"/>
                    </a:lnTo>
                    <a:lnTo>
                      <a:pt x="344" y="897"/>
                    </a:lnTo>
                    <a:lnTo>
                      <a:pt x="299" y="844"/>
                    </a:lnTo>
                    <a:lnTo>
                      <a:pt x="425" y="699"/>
                    </a:lnTo>
                    <a:lnTo>
                      <a:pt x="262" y="414"/>
                    </a:lnTo>
                    <a:lnTo>
                      <a:pt x="139" y="519"/>
                    </a:lnTo>
                    <a:lnTo>
                      <a:pt x="108" y="386"/>
                    </a:lnTo>
                    <a:lnTo>
                      <a:pt x="170" y="237"/>
                    </a:lnTo>
                    <a:lnTo>
                      <a:pt x="391" y="248"/>
                    </a:lnTo>
                    <a:lnTo>
                      <a:pt x="55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95"/>
              <p:cNvSpPr>
                <a:spLocks/>
              </p:cNvSpPr>
              <p:nvPr/>
            </p:nvSpPr>
            <p:spPr bwMode="auto">
              <a:xfrm>
                <a:off x="1027" y="2968"/>
                <a:ext cx="75" cy="24"/>
              </a:xfrm>
              <a:custGeom>
                <a:avLst/>
                <a:gdLst>
                  <a:gd name="T0" fmla="*/ 0 w 1351"/>
                  <a:gd name="T1" fmla="*/ 0 h 425"/>
                  <a:gd name="T2" fmla="*/ 0 w 1351"/>
                  <a:gd name="T3" fmla="*/ 0 h 425"/>
                  <a:gd name="T4" fmla="*/ 0 w 1351"/>
                  <a:gd name="T5" fmla="*/ 0 h 425"/>
                  <a:gd name="T6" fmla="*/ 0 w 1351"/>
                  <a:gd name="T7" fmla="*/ 0 h 425"/>
                  <a:gd name="T8" fmla="*/ 0 w 1351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1"/>
                  <a:gd name="T16" fmla="*/ 0 h 425"/>
                  <a:gd name="T17" fmla="*/ 1351 w 1351"/>
                  <a:gd name="T18" fmla="*/ 425 h 4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1" h="425">
                    <a:moveTo>
                      <a:pt x="1351" y="0"/>
                    </a:moveTo>
                    <a:lnTo>
                      <a:pt x="772" y="82"/>
                    </a:lnTo>
                    <a:lnTo>
                      <a:pt x="0" y="425"/>
                    </a:lnTo>
                    <a:lnTo>
                      <a:pt x="1125" y="153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96"/>
              <p:cNvSpPr>
                <a:spLocks/>
              </p:cNvSpPr>
              <p:nvPr/>
            </p:nvSpPr>
            <p:spPr bwMode="auto">
              <a:xfrm>
                <a:off x="1052" y="3031"/>
                <a:ext cx="52" cy="14"/>
              </a:xfrm>
              <a:custGeom>
                <a:avLst/>
                <a:gdLst>
                  <a:gd name="T0" fmla="*/ 0 w 930"/>
                  <a:gd name="T1" fmla="*/ 0 h 251"/>
                  <a:gd name="T2" fmla="*/ 0 w 930"/>
                  <a:gd name="T3" fmla="*/ 0 h 251"/>
                  <a:gd name="T4" fmla="*/ 0 w 930"/>
                  <a:gd name="T5" fmla="*/ 0 h 251"/>
                  <a:gd name="T6" fmla="*/ 0 w 930"/>
                  <a:gd name="T7" fmla="*/ 0 h 251"/>
                  <a:gd name="T8" fmla="*/ 0 w 930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0"/>
                  <a:gd name="T16" fmla="*/ 0 h 251"/>
                  <a:gd name="T17" fmla="*/ 930 w 930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0" h="251">
                    <a:moveTo>
                      <a:pt x="930" y="251"/>
                    </a:moveTo>
                    <a:lnTo>
                      <a:pt x="392" y="251"/>
                    </a:lnTo>
                    <a:lnTo>
                      <a:pt x="0" y="0"/>
                    </a:lnTo>
                    <a:lnTo>
                      <a:pt x="731" y="168"/>
                    </a:lnTo>
                    <a:lnTo>
                      <a:pt x="93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97"/>
              <p:cNvSpPr>
                <a:spLocks/>
              </p:cNvSpPr>
              <p:nvPr/>
            </p:nvSpPr>
            <p:spPr bwMode="auto">
              <a:xfrm>
                <a:off x="1082" y="3022"/>
                <a:ext cx="35" cy="13"/>
              </a:xfrm>
              <a:custGeom>
                <a:avLst/>
                <a:gdLst>
                  <a:gd name="T0" fmla="*/ 0 w 636"/>
                  <a:gd name="T1" fmla="*/ 0 h 231"/>
                  <a:gd name="T2" fmla="*/ 0 w 636"/>
                  <a:gd name="T3" fmla="*/ 0 h 231"/>
                  <a:gd name="T4" fmla="*/ 0 w 636"/>
                  <a:gd name="T5" fmla="*/ 0 h 231"/>
                  <a:gd name="T6" fmla="*/ 0 w 636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231"/>
                  <a:gd name="T14" fmla="*/ 636 w 63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231">
                    <a:moveTo>
                      <a:pt x="636" y="0"/>
                    </a:moveTo>
                    <a:lnTo>
                      <a:pt x="0" y="198"/>
                    </a:lnTo>
                    <a:lnTo>
                      <a:pt x="595" y="23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Line 98"/>
              <p:cNvSpPr>
                <a:spLocks noChangeShapeType="1"/>
              </p:cNvSpPr>
              <p:nvPr/>
            </p:nvSpPr>
            <p:spPr bwMode="auto">
              <a:xfrm flipV="1">
                <a:off x="1119" y="2954"/>
                <a:ext cx="1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Line 99"/>
              <p:cNvSpPr>
                <a:spLocks noChangeShapeType="1"/>
              </p:cNvSpPr>
              <p:nvPr/>
            </p:nvSpPr>
            <p:spPr bwMode="auto">
              <a:xfrm flipH="1">
                <a:off x="996" y="2682"/>
                <a:ext cx="1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100"/>
              <p:cNvSpPr>
                <a:spLocks/>
              </p:cNvSpPr>
              <p:nvPr/>
            </p:nvSpPr>
            <p:spPr bwMode="auto">
              <a:xfrm>
                <a:off x="1206" y="2558"/>
                <a:ext cx="35" cy="26"/>
              </a:xfrm>
              <a:custGeom>
                <a:avLst/>
                <a:gdLst>
                  <a:gd name="T0" fmla="*/ 0 w 620"/>
                  <a:gd name="T1" fmla="*/ 0 h 460"/>
                  <a:gd name="T2" fmla="*/ 0 w 620"/>
                  <a:gd name="T3" fmla="*/ 0 h 460"/>
                  <a:gd name="T4" fmla="*/ 0 w 620"/>
                  <a:gd name="T5" fmla="*/ 0 h 460"/>
                  <a:gd name="T6" fmla="*/ 0 w 620"/>
                  <a:gd name="T7" fmla="*/ 0 h 460"/>
                  <a:gd name="T8" fmla="*/ 0 w 620"/>
                  <a:gd name="T9" fmla="*/ 0 h 460"/>
                  <a:gd name="T10" fmla="*/ 0 w 620"/>
                  <a:gd name="T11" fmla="*/ 0 h 460"/>
                  <a:gd name="T12" fmla="*/ 0 w 620"/>
                  <a:gd name="T13" fmla="*/ 0 h 460"/>
                  <a:gd name="T14" fmla="*/ 0 w 620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0"/>
                  <a:gd name="T25" fmla="*/ 0 h 460"/>
                  <a:gd name="T26" fmla="*/ 620 w 620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0" h="460">
                    <a:moveTo>
                      <a:pt x="178" y="0"/>
                    </a:moveTo>
                    <a:lnTo>
                      <a:pt x="0" y="199"/>
                    </a:lnTo>
                    <a:lnTo>
                      <a:pt x="450" y="460"/>
                    </a:lnTo>
                    <a:lnTo>
                      <a:pt x="620" y="250"/>
                    </a:lnTo>
                    <a:lnTo>
                      <a:pt x="466" y="127"/>
                    </a:lnTo>
                    <a:lnTo>
                      <a:pt x="318" y="270"/>
                    </a:lnTo>
                    <a:lnTo>
                      <a:pt x="344" y="8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101"/>
              <p:cNvSpPr>
                <a:spLocks/>
              </p:cNvSpPr>
              <p:nvPr/>
            </p:nvSpPr>
            <p:spPr bwMode="auto">
              <a:xfrm>
                <a:off x="1226" y="2557"/>
                <a:ext cx="17" cy="12"/>
              </a:xfrm>
              <a:custGeom>
                <a:avLst/>
                <a:gdLst>
                  <a:gd name="T0" fmla="*/ 0 w 298"/>
                  <a:gd name="T1" fmla="*/ 0 h 215"/>
                  <a:gd name="T2" fmla="*/ 0 w 298"/>
                  <a:gd name="T3" fmla="*/ 0 h 215"/>
                  <a:gd name="T4" fmla="*/ 0 w 298"/>
                  <a:gd name="T5" fmla="*/ 0 h 215"/>
                  <a:gd name="T6" fmla="*/ 0 w 298"/>
                  <a:gd name="T7" fmla="*/ 0 h 215"/>
                  <a:gd name="T8" fmla="*/ 0 w 298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215"/>
                  <a:gd name="T17" fmla="*/ 298 w 298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215">
                    <a:moveTo>
                      <a:pt x="0" y="0"/>
                    </a:moveTo>
                    <a:lnTo>
                      <a:pt x="298" y="215"/>
                    </a:lnTo>
                    <a:lnTo>
                      <a:pt x="298" y="157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Freeform 102"/>
              <p:cNvSpPr>
                <a:spLocks/>
              </p:cNvSpPr>
              <p:nvPr/>
            </p:nvSpPr>
            <p:spPr bwMode="auto">
              <a:xfrm>
                <a:off x="1234" y="2575"/>
                <a:ext cx="18" cy="15"/>
              </a:xfrm>
              <a:custGeom>
                <a:avLst/>
                <a:gdLst>
                  <a:gd name="T0" fmla="*/ 0 w 332"/>
                  <a:gd name="T1" fmla="*/ 0 h 264"/>
                  <a:gd name="T2" fmla="*/ 0 w 332"/>
                  <a:gd name="T3" fmla="*/ 0 h 264"/>
                  <a:gd name="T4" fmla="*/ 0 w 332"/>
                  <a:gd name="T5" fmla="*/ 0 h 264"/>
                  <a:gd name="T6" fmla="*/ 0 w 332"/>
                  <a:gd name="T7" fmla="*/ 0 h 264"/>
                  <a:gd name="T8" fmla="*/ 0 w 332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64"/>
                  <a:gd name="T17" fmla="*/ 332 w 332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64">
                    <a:moveTo>
                      <a:pt x="0" y="73"/>
                    </a:moveTo>
                    <a:lnTo>
                      <a:pt x="268" y="264"/>
                    </a:lnTo>
                    <a:lnTo>
                      <a:pt x="332" y="182"/>
                    </a:lnTo>
                    <a:lnTo>
                      <a:pt x="84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Freeform 103"/>
              <p:cNvSpPr>
                <a:spLocks/>
              </p:cNvSpPr>
              <p:nvPr/>
            </p:nvSpPr>
            <p:spPr bwMode="auto">
              <a:xfrm>
                <a:off x="1238" y="2565"/>
                <a:ext cx="207" cy="71"/>
              </a:xfrm>
              <a:custGeom>
                <a:avLst/>
                <a:gdLst>
                  <a:gd name="T0" fmla="*/ 0 w 3722"/>
                  <a:gd name="T1" fmla="*/ 0 h 1284"/>
                  <a:gd name="T2" fmla="*/ 0 w 3722"/>
                  <a:gd name="T3" fmla="*/ 0 h 1284"/>
                  <a:gd name="T4" fmla="*/ 0 w 3722"/>
                  <a:gd name="T5" fmla="*/ 0 h 1284"/>
                  <a:gd name="T6" fmla="*/ 0 w 3722"/>
                  <a:gd name="T7" fmla="*/ 0 h 1284"/>
                  <a:gd name="T8" fmla="*/ 0 w 3722"/>
                  <a:gd name="T9" fmla="*/ 0 h 1284"/>
                  <a:gd name="T10" fmla="*/ 0 w 3722"/>
                  <a:gd name="T11" fmla="*/ 0 h 1284"/>
                  <a:gd name="T12" fmla="*/ 0 w 3722"/>
                  <a:gd name="T13" fmla="*/ 0 h 1284"/>
                  <a:gd name="T14" fmla="*/ 0 w 3722"/>
                  <a:gd name="T15" fmla="*/ 0 h 1284"/>
                  <a:gd name="T16" fmla="*/ 0 w 3722"/>
                  <a:gd name="T17" fmla="*/ 0 h 1284"/>
                  <a:gd name="T18" fmla="*/ 0 w 3722"/>
                  <a:gd name="T19" fmla="*/ 0 h 1284"/>
                  <a:gd name="T20" fmla="*/ 0 w 3722"/>
                  <a:gd name="T21" fmla="*/ 0 h 1284"/>
                  <a:gd name="T22" fmla="*/ 0 w 3722"/>
                  <a:gd name="T23" fmla="*/ 0 h 1284"/>
                  <a:gd name="T24" fmla="*/ 0 w 3722"/>
                  <a:gd name="T25" fmla="*/ 0 h 1284"/>
                  <a:gd name="T26" fmla="*/ 0 w 3722"/>
                  <a:gd name="T27" fmla="*/ 0 h 1284"/>
                  <a:gd name="T28" fmla="*/ 0 w 3722"/>
                  <a:gd name="T29" fmla="*/ 0 h 12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22"/>
                  <a:gd name="T46" fmla="*/ 0 h 1284"/>
                  <a:gd name="T47" fmla="*/ 3722 w 3722"/>
                  <a:gd name="T48" fmla="*/ 1284 h 12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22" h="1284">
                    <a:moveTo>
                      <a:pt x="0" y="687"/>
                    </a:moveTo>
                    <a:lnTo>
                      <a:pt x="394" y="0"/>
                    </a:lnTo>
                    <a:lnTo>
                      <a:pt x="914" y="370"/>
                    </a:lnTo>
                    <a:lnTo>
                      <a:pt x="1738" y="370"/>
                    </a:lnTo>
                    <a:lnTo>
                      <a:pt x="1738" y="986"/>
                    </a:lnTo>
                    <a:lnTo>
                      <a:pt x="3699" y="986"/>
                    </a:lnTo>
                    <a:lnTo>
                      <a:pt x="3699" y="939"/>
                    </a:lnTo>
                    <a:lnTo>
                      <a:pt x="3535" y="834"/>
                    </a:lnTo>
                    <a:lnTo>
                      <a:pt x="3722" y="926"/>
                    </a:lnTo>
                    <a:lnTo>
                      <a:pt x="3722" y="1284"/>
                    </a:lnTo>
                    <a:lnTo>
                      <a:pt x="536" y="1284"/>
                    </a:lnTo>
                    <a:lnTo>
                      <a:pt x="536" y="926"/>
                    </a:lnTo>
                    <a:lnTo>
                      <a:pt x="192" y="678"/>
                    </a:lnTo>
                    <a:lnTo>
                      <a:pt x="145" y="770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Rectangle 104"/>
              <p:cNvSpPr>
                <a:spLocks noChangeArrowheads="1"/>
              </p:cNvSpPr>
              <p:nvPr/>
            </p:nvSpPr>
            <p:spPr bwMode="auto">
              <a:xfrm>
                <a:off x="1284" y="2547"/>
                <a:ext cx="26" cy="3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Freeform 105"/>
              <p:cNvSpPr>
                <a:spLocks/>
              </p:cNvSpPr>
              <p:nvPr/>
            </p:nvSpPr>
            <p:spPr bwMode="auto">
              <a:xfrm>
                <a:off x="1241" y="2551"/>
                <a:ext cx="8" cy="11"/>
              </a:xfrm>
              <a:custGeom>
                <a:avLst/>
                <a:gdLst>
                  <a:gd name="T0" fmla="*/ 0 w 140"/>
                  <a:gd name="T1" fmla="*/ 0 h 197"/>
                  <a:gd name="T2" fmla="*/ 0 w 140"/>
                  <a:gd name="T3" fmla="*/ 0 h 197"/>
                  <a:gd name="T4" fmla="*/ 0 w 140"/>
                  <a:gd name="T5" fmla="*/ 0 h 197"/>
                  <a:gd name="T6" fmla="*/ 0 w 140"/>
                  <a:gd name="T7" fmla="*/ 0 h 197"/>
                  <a:gd name="T8" fmla="*/ 0 w 140"/>
                  <a:gd name="T9" fmla="*/ 0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97"/>
                  <a:gd name="T17" fmla="*/ 140 w 140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97">
                    <a:moveTo>
                      <a:pt x="29" y="197"/>
                    </a:moveTo>
                    <a:lnTo>
                      <a:pt x="140" y="19"/>
                    </a:lnTo>
                    <a:lnTo>
                      <a:pt x="111" y="0"/>
                    </a:lnTo>
                    <a:lnTo>
                      <a:pt x="0" y="162"/>
                    </a:lnTo>
                    <a:lnTo>
                      <a:pt x="29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Line 106"/>
              <p:cNvSpPr>
                <a:spLocks noChangeShapeType="1"/>
              </p:cNvSpPr>
              <p:nvPr/>
            </p:nvSpPr>
            <p:spPr bwMode="auto">
              <a:xfrm>
                <a:off x="1252" y="2552"/>
                <a:ext cx="29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Line 107"/>
              <p:cNvSpPr>
                <a:spLocks noChangeShapeType="1"/>
              </p:cNvSpPr>
              <p:nvPr/>
            </p:nvSpPr>
            <p:spPr bwMode="auto">
              <a:xfrm>
                <a:off x="1252" y="2555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Line 108"/>
              <p:cNvSpPr>
                <a:spLocks noChangeShapeType="1"/>
              </p:cNvSpPr>
              <p:nvPr/>
            </p:nvSpPr>
            <p:spPr bwMode="auto">
              <a:xfrm>
                <a:off x="1230" y="2590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Freeform 109"/>
              <p:cNvSpPr>
                <a:spLocks/>
              </p:cNvSpPr>
              <p:nvPr/>
            </p:nvSpPr>
            <p:spPr bwMode="auto">
              <a:xfrm>
                <a:off x="1311" y="2649"/>
                <a:ext cx="21" cy="21"/>
              </a:xfrm>
              <a:custGeom>
                <a:avLst/>
                <a:gdLst>
                  <a:gd name="T0" fmla="*/ 0 w 384"/>
                  <a:gd name="T1" fmla="*/ 0 h 380"/>
                  <a:gd name="T2" fmla="*/ 0 w 384"/>
                  <a:gd name="T3" fmla="*/ 0 h 380"/>
                  <a:gd name="T4" fmla="*/ 0 w 384"/>
                  <a:gd name="T5" fmla="*/ 0 h 380"/>
                  <a:gd name="T6" fmla="*/ 0 w 384"/>
                  <a:gd name="T7" fmla="*/ 0 h 380"/>
                  <a:gd name="T8" fmla="*/ 0 w 384"/>
                  <a:gd name="T9" fmla="*/ 0 h 380"/>
                  <a:gd name="T10" fmla="*/ 0 w 384"/>
                  <a:gd name="T11" fmla="*/ 0 h 380"/>
                  <a:gd name="T12" fmla="*/ 0 w 384"/>
                  <a:gd name="T13" fmla="*/ 0 h 380"/>
                  <a:gd name="T14" fmla="*/ 0 w 384"/>
                  <a:gd name="T15" fmla="*/ 0 h 380"/>
                  <a:gd name="T16" fmla="*/ 0 w 384"/>
                  <a:gd name="T17" fmla="*/ 0 h 380"/>
                  <a:gd name="T18" fmla="*/ 0 w 384"/>
                  <a:gd name="T19" fmla="*/ 0 h 380"/>
                  <a:gd name="T20" fmla="*/ 0 w 384"/>
                  <a:gd name="T21" fmla="*/ 0 h 380"/>
                  <a:gd name="T22" fmla="*/ 0 w 384"/>
                  <a:gd name="T23" fmla="*/ 0 h 380"/>
                  <a:gd name="T24" fmla="*/ 0 w 384"/>
                  <a:gd name="T25" fmla="*/ 0 h 380"/>
                  <a:gd name="T26" fmla="*/ 0 w 384"/>
                  <a:gd name="T27" fmla="*/ 0 h 380"/>
                  <a:gd name="T28" fmla="*/ 0 w 384"/>
                  <a:gd name="T29" fmla="*/ 0 h 380"/>
                  <a:gd name="T30" fmla="*/ 0 w 384"/>
                  <a:gd name="T31" fmla="*/ 0 h 380"/>
                  <a:gd name="T32" fmla="*/ 0 w 384"/>
                  <a:gd name="T33" fmla="*/ 0 h 380"/>
                  <a:gd name="T34" fmla="*/ 0 w 384"/>
                  <a:gd name="T35" fmla="*/ 0 h 380"/>
                  <a:gd name="T36" fmla="*/ 0 w 384"/>
                  <a:gd name="T37" fmla="*/ 0 h 380"/>
                  <a:gd name="T38" fmla="*/ 0 w 384"/>
                  <a:gd name="T39" fmla="*/ 0 h 380"/>
                  <a:gd name="T40" fmla="*/ 0 w 384"/>
                  <a:gd name="T41" fmla="*/ 0 h 380"/>
                  <a:gd name="T42" fmla="*/ 0 w 384"/>
                  <a:gd name="T43" fmla="*/ 0 h 380"/>
                  <a:gd name="T44" fmla="*/ 0 w 384"/>
                  <a:gd name="T45" fmla="*/ 0 h 380"/>
                  <a:gd name="T46" fmla="*/ 0 w 384"/>
                  <a:gd name="T47" fmla="*/ 0 h 380"/>
                  <a:gd name="T48" fmla="*/ 0 w 384"/>
                  <a:gd name="T49" fmla="*/ 0 h 380"/>
                  <a:gd name="T50" fmla="*/ 0 w 384"/>
                  <a:gd name="T51" fmla="*/ 0 h 380"/>
                  <a:gd name="T52" fmla="*/ 0 w 384"/>
                  <a:gd name="T53" fmla="*/ 0 h 380"/>
                  <a:gd name="T54" fmla="*/ 0 w 384"/>
                  <a:gd name="T55" fmla="*/ 0 h 380"/>
                  <a:gd name="T56" fmla="*/ 0 w 384"/>
                  <a:gd name="T57" fmla="*/ 0 h 380"/>
                  <a:gd name="T58" fmla="*/ 0 w 384"/>
                  <a:gd name="T59" fmla="*/ 0 h 380"/>
                  <a:gd name="T60" fmla="*/ 0 w 384"/>
                  <a:gd name="T61" fmla="*/ 0 h 380"/>
                  <a:gd name="T62" fmla="*/ 0 w 384"/>
                  <a:gd name="T63" fmla="*/ 0 h 380"/>
                  <a:gd name="T64" fmla="*/ 0 w 384"/>
                  <a:gd name="T65" fmla="*/ 0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4"/>
                  <a:gd name="T100" fmla="*/ 0 h 380"/>
                  <a:gd name="T101" fmla="*/ 384 w 384"/>
                  <a:gd name="T102" fmla="*/ 380 h 3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4" h="380">
                    <a:moveTo>
                      <a:pt x="384" y="192"/>
                    </a:moveTo>
                    <a:lnTo>
                      <a:pt x="380" y="172"/>
                    </a:lnTo>
                    <a:lnTo>
                      <a:pt x="378" y="155"/>
                    </a:lnTo>
                    <a:lnTo>
                      <a:pt x="370" y="137"/>
                    </a:lnTo>
                    <a:lnTo>
                      <a:pt x="366" y="120"/>
                    </a:lnTo>
                    <a:lnTo>
                      <a:pt x="358" y="101"/>
                    </a:lnTo>
                    <a:lnTo>
                      <a:pt x="348" y="84"/>
                    </a:lnTo>
                    <a:lnTo>
                      <a:pt x="339" y="70"/>
                    </a:lnTo>
                    <a:lnTo>
                      <a:pt x="325" y="56"/>
                    </a:lnTo>
                    <a:lnTo>
                      <a:pt x="307" y="43"/>
                    </a:lnTo>
                    <a:lnTo>
                      <a:pt x="298" y="29"/>
                    </a:lnTo>
                    <a:lnTo>
                      <a:pt x="280" y="23"/>
                    </a:lnTo>
                    <a:lnTo>
                      <a:pt x="264" y="15"/>
                    </a:lnTo>
                    <a:lnTo>
                      <a:pt x="247" y="9"/>
                    </a:lnTo>
                    <a:lnTo>
                      <a:pt x="229" y="5"/>
                    </a:lnTo>
                    <a:lnTo>
                      <a:pt x="212" y="2"/>
                    </a:lnTo>
                    <a:lnTo>
                      <a:pt x="192" y="0"/>
                    </a:lnTo>
                    <a:lnTo>
                      <a:pt x="171" y="2"/>
                    </a:lnTo>
                    <a:lnTo>
                      <a:pt x="153" y="5"/>
                    </a:lnTo>
                    <a:lnTo>
                      <a:pt x="137" y="7"/>
                    </a:lnTo>
                    <a:lnTo>
                      <a:pt x="118" y="15"/>
                    </a:lnTo>
                    <a:lnTo>
                      <a:pt x="104" y="23"/>
                    </a:lnTo>
                    <a:lnTo>
                      <a:pt x="89" y="29"/>
                    </a:lnTo>
                    <a:lnTo>
                      <a:pt x="73" y="43"/>
                    </a:lnTo>
                    <a:lnTo>
                      <a:pt x="57" y="56"/>
                    </a:lnTo>
                    <a:lnTo>
                      <a:pt x="46" y="66"/>
                    </a:lnTo>
                    <a:lnTo>
                      <a:pt x="34" y="84"/>
                    </a:lnTo>
                    <a:lnTo>
                      <a:pt x="21" y="97"/>
                    </a:lnTo>
                    <a:lnTo>
                      <a:pt x="15" y="116"/>
                    </a:lnTo>
                    <a:lnTo>
                      <a:pt x="8" y="135"/>
                    </a:lnTo>
                    <a:lnTo>
                      <a:pt x="2" y="153"/>
                    </a:lnTo>
                    <a:lnTo>
                      <a:pt x="0" y="171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2" y="223"/>
                    </a:lnTo>
                    <a:lnTo>
                      <a:pt x="8" y="245"/>
                    </a:lnTo>
                    <a:lnTo>
                      <a:pt x="11" y="260"/>
                    </a:lnTo>
                    <a:lnTo>
                      <a:pt x="21" y="278"/>
                    </a:lnTo>
                    <a:lnTo>
                      <a:pt x="32" y="296"/>
                    </a:lnTo>
                    <a:lnTo>
                      <a:pt x="42" y="311"/>
                    </a:lnTo>
                    <a:lnTo>
                      <a:pt x="57" y="321"/>
                    </a:lnTo>
                    <a:lnTo>
                      <a:pt x="65" y="337"/>
                    </a:lnTo>
                    <a:lnTo>
                      <a:pt x="81" y="346"/>
                    </a:lnTo>
                    <a:lnTo>
                      <a:pt x="100" y="356"/>
                    </a:lnTo>
                    <a:lnTo>
                      <a:pt x="114" y="362"/>
                    </a:lnTo>
                    <a:lnTo>
                      <a:pt x="132" y="374"/>
                    </a:lnTo>
                    <a:lnTo>
                      <a:pt x="151" y="378"/>
                    </a:lnTo>
                    <a:lnTo>
                      <a:pt x="169" y="380"/>
                    </a:lnTo>
                    <a:lnTo>
                      <a:pt x="186" y="380"/>
                    </a:lnTo>
                    <a:lnTo>
                      <a:pt x="206" y="380"/>
                    </a:lnTo>
                    <a:lnTo>
                      <a:pt x="225" y="378"/>
                    </a:lnTo>
                    <a:lnTo>
                      <a:pt x="243" y="374"/>
                    </a:lnTo>
                    <a:lnTo>
                      <a:pt x="260" y="366"/>
                    </a:lnTo>
                    <a:lnTo>
                      <a:pt x="274" y="360"/>
                    </a:lnTo>
                    <a:lnTo>
                      <a:pt x="294" y="350"/>
                    </a:lnTo>
                    <a:lnTo>
                      <a:pt x="307" y="342"/>
                    </a:lnTo>
                    <a:lnTo>
                      <a:pt x="325" y="333"/>
                    </a:lnTo>
                    <a:lnTo>
                      <a:pt x="337" y="315"/>
                    </a:lnTo>
                    <a:lnTo>
                      <a:pt x="348" y="297"/>
                    </a:lnTo>
                    <a:lnTo>
                      <a:pt x="354" y="282"/>
                    </a:lnTo>
                    <a:lnTo>
                      <a:pt x="362" y="266"/>
                    </a:lnTo>
                    <a:lnTo>
                      <a:pt x="370" y="251"/>
                    </a:lnTo>
                    <a:lnTo>
                      <a:pt x="376" y="233"/>
                    </a:lnTo>
                    <a:lnTo>
                      <a:pt x="380" y="217"/>
                    </a:lnTo>
                    <a:lnTo>
                      <a:pt x="384" y="194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Rectangle 110"/>
              <p:cNvSpPr>
                <a:spLocks noChangeArrowheads="1"/>
              </p:cNvSpPr>
              <p:nvPr/>
            </p:nvSpPr>
            <p:spPr bwMode="auto">
              <a:xfrm>
                <a:off x="1318" y="256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Freeform 111"/>
              <p:cNvSpPr>
                <a:spLocks/>
              </p:cNvSpPr>
              <p:nvPr/>
            </p:nvSpPr>
            <p:spPr bwMode="auto">
              <a:xfrm>
                <a:off x="1262" y="2622"/>
                <a:ext cx="2" cy="31"/>
              </a:xfrm>
              <a:custGeom>
                <a:avLst/>
                <a:gdLst>
                  <a:gd name="T0" fmla="*/ 0 w 43"/>
                  <a:gd name="T1" fmla="*/ 0 h 568"/>
                  <a:gd name="T2" fmla="*/ 0 w 43"/>
                  <a:gd name="T3" fmla="*/ 0 h 568"/>
                  <a:gd name="T4" fmla="*/ 0 w 43"/>
                  <a:gd name="T5" fmla="*/ 0 h 568"/>
                  <a:gd name="T6" fmla="*/ 0 w 43"/>
                  <a:gd name="T7" fmla="*/ 0 h 568"/>
                  <a:gd name="T8" fmla="*/ 0 w 43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68"/>
                  <a:gd name="T17" fmla="*/ 43 w 43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68">
                    <a:moveTo>
                      <a:pt x="0" y="0"/>
                    </a:moveTo>
                    <a:lnTo>
                      <a:pt x="43" y="177"/>
                    </a:lnTo>
                    <a:lnTo>
                      <a:pt x="43" y="568"/>
                    </a:lnTo>
                    <a:lnTo>
                      <a:pt x="0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Freeform 112"/>
              <p:cNvSpPr>
                <a:spLocks/>
              </p:cNvSpPr>
              <p:nvPr/>
            </p:nvSpPr>
            <p:spPr bwMode="auto">
              <a:xfrm>
                <a:off x="1264" y="2664"/>
                <a:ext cx="68" cy="46"/>
              </a:xfrm>
              <a:custGeom>
                <a:avLst/>
                <a:gdLst>
                  <a:gd name="T0" fmla="*/ 0 w 1215"/>
                  <a:gd name="T1" fmla="*/ 0 h 841"/>
                  <a:gd name="T2" fmla="*/ 0 w 1215"/>
                  <a:gd name="T3" fmla="*/ 0 h 841"/>
                  <a:gd name="T4" fmla="*/ 0 w 1215"/>
                  <a:gd name="T5" fmla="*/ 0 h 841"/>
                  <a:gd name="T6" fmla="*/ 0 w 1215"/>
                  <a:gd name="T7" fmla="*/ 0 h 841"/>
                  <a:gd name="T8" fmla="*/ 0 w 1215"/>
                  <a:gd name="T9" fmla="*/ 0 h 841"/>
                  <a:gd name="T10" fmla="*/ 0 w 1215"/>
                  <a:gd name="T11" fmla="*/ 0 h 841"/>
                  <a:gd name="T12" fmla="*/ 0 w 1215"/>
                  <a:gd name="T13" fmla="*/ 0 h 841"/>
                  <a:gd name="T14" fmla="*/ 0 w 1215"/>
                  <a:gd name="T15" fmla="*/ 0 h 841"/>
                  <a:gd name="T16" fmla="*/ 0 w 1215"/>
                  <a:gd name="T17" fmla="*/ 0 h 841"/>
                  <a:gd name="T18" fmla="*/ 0 w 1215"/>
                  <a:gd name="T19" fmla="*/ 0 h 841"/>
                  <a:gd name="T20" fmla="*/ 0 w 1215"/>
                  <a:gd name="T21" fmla="*/ 0 h 841"/>
                  <a:gd name="T22" fmla="*/ 0 w 1215"/>
                  <a:gd name="T23" fmla="*/ 0 h 841"/>
                  <a:gd name="T24" fmla="*/ 0 w 1215"/>
                  <a:gd name="T25" fmla="*/ 0 h 841"/>
                  <a:gd name="T26" fmla="*/ 0 w 1215"/>
                  <a:gd name="T27" fmla="*/ 0 h 841"/>
                  <a:gd name="T28" fmla="*/ 0 w 1215"/>
                  <a:gd name="T29" fmla="*/ 0 h 841"/>
                  <a:gd name="T30" fmla="*/ 0 w 1215"/>
                  <a:gd name="T31" fmla="*/ 0 h 841"/>
                  <a:gd name="T32" fmla="*/ 0 w 1215"/>
                  <a:gd name="T33" fmla="*/ 0 h 841"/>
                  <a:gd name="T34" fmla="*/ 0 w 1215"/>
                  <a:gd name="T35" fmla="*/ 0 h 841"/>
                  <a:gd name="T36" fmla="*/ 0 w 1215"/>
                  <a:gd name="T37" fmla="*/ 0 h 841"/>
                  <a:gd name="T38" fmla="*/ 0 w 1215"/>
                  <a:gd name="T39" fmla="*/ 0 h 841"/>
                  <a:gd name="T40" fmla="*/ 0 w 1215"/>
                  <a:gd name="T41" fmla="*/ 0 h 841"/>
                  <a:gd name="T42" fmla="*/ 0 w 1215"/>
                  <a:gd name="T43" fmla="*/ 0 h 841"/>
                  <a:gd name="T44" fmla="*/ 0 w 1215"/>
                  <a:gd name="T45" fmla="*/ 0 h 841"/>
                  <a:gd name="T46" fmla="*/ 0 w 1215"/>
                  <a:gd name="T47" fmla="*/ 0 h 841"/>
                  <a:gd name="T48" fmla="*/ 0 w 1215"/>
                  <a:gd name="T49" fmla="*/ 0 h 841"/>
                  <a:gd name="T50" fmla="*/ 0 w 1215"/>
                  <a:gd name="T51" fmla="*/ 0 h 841"/>
                  <a:gd name="T52" fmla="*/ 0 w 1215"/>
                  <a:gd name="T53" fmla="*/ 0 h 841"/>
                  <a:gd name="T54" fmla="*/ 0 w 1215"/>
                  <a:gd name="T55" fmla="*/ 0 h 841"/>
                  <a:gd name="T56" fmla="*/ 0 w 1215"/>
                  <a:gd name="T57" fmla="*/ 0 h 841"/>
                  <a:gd name="T58" fmla="*/ 0 w 1215"/>
                  <a:gd name="T59" fmla="*/ 0 h 841"/>
                  <a:gd name="T60" fmla="*/ 0 w 1215"/>
                  <a:gd name="T61" fmla="*/ 0 h 841"/>
                  <a:gd name="T62" fmla="*/ 0 w 1215"/>
                  <a:gd name="T63" fmla="*/ 0 h 841"/>
                  <a:gd name="T64" fmla="*/ 0 w 1215"/>
                  <a:gd name="T65" fmla="*/ 0 h 841"/>
                  <a:gd name="T66" fmla="*/ 0 w 1215"/>
                  <a:gd name="T67" fmla="*/ 0 h 841"/>
                  <a:gd name="T68" fmla="*/ 0 w 1215"/>
                  <a:gd name="T69" fmla="*/ 0 h 841"/>
                  <a:gd name="T70" fmla="*/ 0 w 1215"/>
                  <a:gd name="T71" fmla="*/ 0 h 841"/>
                  <a:gd name="T72" fmla="*/ 0 w 1215"/>
                  <a:gd name="T73" fmla="*/ 0 h 841"/>
                  <a:gd name="T74" fmla="*/ 0 w 1215"/>
                  <a:gd name="T75" fmla="*/ 0 h 841"/>
                  <a:gd name="T76" fmla="*/ 0 w 1215"/>
                  <a:gd name="T77" fmla="*/ 0 h 841"/>
                  <a:gd name="T78" fmla="*/ 0 w 1215"/>
                  <a:gd name="T79" fmla="*/ 0 h 841"/>
                  <a:gd name="T80" fmla="*/ 0 w 1215"/>
                  <a:gd name="T81" fmla="*/ 0 h 841"/>
                  <a:gd name="T82" fmla="*/ 0 w 1215"/>
                  <a:gd name="T83" fmla="*/ 0 h 841"/>
                  <a:gd name="T84" fmla="*/ 0 w 1215"/>
                  <a:gd name="T85" fmla="*/ 0 h 841"/>
                  <a:gd name="T86" fmla="*/ 0 w 1215"/>
                  <a:gd name="T87" fmla="*/ 0 h 841"/>
                  <a:gd name="T88" fmla="*/ 0 w 1215"/>
                  <a:gd name="T89" fmla="*/ 0 h 841"/>
                  <a:gd name="T90" fmla="*/ 0 w 1215"/>
                  <a:gd name="T91" fmla="*/ 0 h 8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15"/>
                  <a:gd name="T139" fmla="*/ 0 h 841"/>
                  <a:gd name="T140" fmla="*/ 1215 w 1215"/>
                  <a:gd name="T141" fmla="*/ 841 h 8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15" h="841">
                    <a:moveTo>
                      <a:pt x="105" y="415"/>
                    </a:moveTo>
                    <a:lnTo>
                      <a:pt x="105" y="287"/>
                    </a:lnTo>
                    <a:lnTo>
                      <a:pt x="60" y="287"/>
                    </a:lnTo>
                    <a:lnTo>
                      <a:pt x="0" y="0"/>
                    </a:lnTo>
                    <a:lnTo>
                      <a:pt x="1215" y="287"/>
                    </a:lnTo>
                    <a:lnTo>
                      <a:pt x="743" y="287"/>
                    </a:lnTo>
                    <a:lnTo>
                      <a:pt x="743" y="511"/>
                    </a:lnTo>
                    <a:lnTo>
                      <a:pt x="743" y="716"/>
                    </a:lnTo>
                    <a:lnTo>
                      <a:pt x="737" y="720"/>
                    </a:lnTo>
                    <a:lnTo>
                      <a:pt x="731" y="736"/>
                    </a:lnTo>
                    <a:lnTo>
                      <a:pt x="725" y="744"/>
                    </a:lnTo>
                    <a:lnTo>
                      <a:pt x="712" y="757"/>
                    </a:lnTo>
                    <a:lnTo>
                      <a:pt x="700" y="767"/>
                    </a:lnTo>
                    <a:lnTo>
                      <a:pt x="686" y="777"/>
                    </a:lnTo>
                    <a:lnTo>
                      <a:pt x="671" y="783"/>
                    </a:lnTo>
                    <a:lnTo>
                      <a:pt x="653" y="796"/>
                    </a:lnTo>
                    <a:lnTo>
                      <a:pt x="639" y="800"/>
                    </a:lnTo>
                    <a:lnTo>
                      <a:pt x="618" y="814"/>
                    </a:lnTo>
                    <a:lnTo>
                      <a:pt x="598" y="818"/>
                    </a:lnTo>
                    <a:lnTo>
                      <a:pt x="575" y="822"/>
                    </a:lnTo>
                    <a:lnTo>
                      <a:pt x="557" y="831"/>
                    </a:lnTo>
                    <a:lnTo>
                      <a:pt x="534" y="831"/>
                    </a:lnTo>
                    <a:lnTo>
                      <a:pt x="511" y="837"/>
                    </a:lnTo>
                    <a:lnTo>
                      <a:pt x="487" y="841"/>
                    </a:lnTo>
                    <a:lnTo>
                      <a:pt x="464" y="841"/>
                    </a:lnTo>
                    <a:lnTo>
                      <a:pt x="440" y="841"/>
                    </a:lnTo>
                    <a:lnTo>
                      <a:pt x="419" y="841"/>
                    </a:lnTo>
                    <a:lnTo>
                      <a:pt x="391" y="841"/>
                    </a:lnTo>
                    <a:lnTo>
                      <a:pt x="365" y="841"/>
                    </a:lnTo>
                    <a:lnTo>
                      <a:pt x="342" y="839"/>
                    </a:lnTo>
                    <a:lnTo>
                      <a:pt x="318" y="833"/>
                    </a:lnTo>
                    <a:lnTo>
                      <a:pt x="295" y="831"/>
                    </a:lnTo>
                    <a:lnTo>
                      <a:pt x="275" y="828"/>
                    </a:lnTo>
                    <a:lnTo>
                      <a:pt x="252" y="822"/>
                    </a:lnTo>
                    <a:lnTo>
                      <a:pt x="234" y="814"/>
                    </a:lnTo>
                    <a:lnTo>
                      <a:pt x="215" y="808"/>
                    </a:lnTo>
                    <a:lnTo>
                      <a:pt x="193" y="798"/>
                    </a:lnTo>
                    <a:lnTo>
                      <a:pt x="179" y="790"/>
                    </a:lnTo>
                    <a:lnTo>
                      <a:pt x="166" y="781"/>
                    </a:lnTo>
                    <a:lnTo>
                      <a:pt x="152" y="769"/>
                    </a:lnTo>
                    <a:lnTo>
                      <a:pt x="138" y="759"/>
                    </a:lnTo>
                    <a:lnTo>
                      <a:pt x="127" y="751"/>
                    </a:lnTo>
                    <a:lnTo>
                      <a:pt x="117" y="740"/>
                    </a:lnTo>
                    <a:lnTo>
                      <a:pt x="109" y="726"/>
                    </a:lnTo>
                    <a:lnTo>
                      <a:pt x="105" y="716"/>
                    </a:lnTo>
                    <a:lnTo>
                      <a:pt x="105" y="4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Line 113"/>
              <p:cNvSpPr>
                <a:spLocks noChangeShapeType="1"/>
              </p:cNvSpPr>
              <p:nvPr/>
            </p:nvSpPr>
            <p:spPr bwMode="auto">
              <a:xfrm flipH="1">
                <a:off x="1333" y="2610"/>
                <a:ext cx="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114"/>
              <p:cNvSpPr>
                <a:spLocks/>
              </p:cNvSpPr>
              <p:nvPr/>
            </p:nvSpPr>
            <p:spPr bwMode="auto">
              <a:xfrm>
                <a:off x="1270" y="2684"/>
                <a:ext cx="99" cy="116"/>
              </a:xfrm>
              <a:custGeom>
                <a:avLst/>
                <a:gdLst>
                  <a:gd name="T0" fmla="*/ 0 w 1795"/>
                  <a:gd name="T1" fmla="*/ 0 h 2087"/>
                  <a:gd name="T2" fmla="*/ 0 w 1795"/>
                  <a:gd name="T3" fmla="*/ 0 h 2087"/>
                  <a:gd name="T4" fmla="*/ 0 w 1795"/>
                  <a:gd name="T5" fmla="*/ 0 h 2087"/>
                  <a:gd name="T6" fmla="*/ 0 w 1795"/>
                  <a:gd name="T7" fmla="*/ 0 h 2087"/>
                  <a:gd name="T8" fmla="*/ 0 w 1795"/>
                  <a:gd name="T9" fmla="*/ 0 h 2087"/>
                  <a:gd name="T10" fmla="*/ 0 w 1795"/>
                  <a:gd name="T11" fmla="*/ 0 h 2087"/>
                  <a:gd name="T12" fmla="*/ 0 w 1795"/>
                  <a:gd name="T13" fmla="*/ 0 h 2087"/>
                  <a:gd name="T14" fmla="*/ 0 w 1795"/>
                  <a:gd name="T15" fmla="*/ 0 h 2087"/>
                  <a:gd name="T16" fmla="*/ 0 w 1795"/>
                  <a:gd name="T17" fmla="*/ 0 h 2087"/>
                  <a:gd name="T18" fmla="*/ 0 w 1795"/>
                  <a:gd name="T19" fmla="*/ 0 h 2087"/>
                  <a:gd name="T20" fmla="*/ 0 w 1795"/>
                  <a:gd name="T21" fmla="*/ 0 h 2087"/>
                  <a:gd name="T22" fmla="*/ 0 w 1795"/>
                  <a:gd name="T23" fmla="*/ 0 h 2087"/>
                  <a:gd name="T24" fmla="*/ 0 w 1795"/>
                  <a:gd name="T25" fmla="*/ 0 h 2087"/>
                  <a:gd name="T26" fmla="*/ 0 w 1795"/>
                  <a:gd name="T27" fmla="*/ 0 h 2087"/>
                  <a:gd name="T28" fmla="*/ 0 w 1795"/>
                  <a:gd name="T29" fmla="*/ 0 h 2087"/>
                  <a:gd name="T30" fmla="*/ 0 w 1795"/>
                  <a:gd name="T31" fmla="*/ 0 h 2087"/>
                  <a:gd name="T32" fmla="*/ 0 w 1795"/>
                  <a:gd name="T33" fmla="*/ 0 h 2087"/>
                  <a:gd name="T34" fmla="*/ 0 w 1795"/>
                  <a:gd name="T35" fmla="*/ 0 h 2087"/>
                  <a:gd name="T36" fmla="*/ 0 w 1795"/>
                  <a:gd name="T37" fmla="*/ 0 h 2087"/>
                  <a:gd name="T38" fmla="*/ 0 w 1795"/>
                  <a:gd name="T39" fmla="*/ 0 h 20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95"/>
                  <a:gd name="T61" fmla="*/ 0 h 2087"/>
                  <a:gd name="T62" fmla="*/ 1795 w 1795"/>
                  <a:gd name="T63" fmla="*/ 2087 h 20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95" h="2087">
                    <a:moveTo>
                      <a:pt x="1520" y="0"/>
                    </a:moveTo>
                    <a:lnTo>
                      <a:pt x="1727" y="51"/>
                    </a:lnTo>
                    <a:lnTo>
                      <a:pt x="1727" y="1354"/>
                    </a:lnTo>
                    <a:lnTo>
                      <a:pt x="1795" y="1428"/>
                    </a:lnTo>
                    <a:lnTo>
                      <a:pt x="1795" y="1634"/>
                    </a:lnTo>
                    <a:lnTo>
                      <a:pt x="1622" y="1838"/>
                    </a:lnTo>
                    <a:lnTo>
                      <a:pt x="1497" y="1869"/>
                    </a:lnTo>
                    <a:lnTo>
                      <a:pt x="1181" y="1744"/>
                    </a:lnTo>
                    <a:lnTo>
                      <a:pt x="643" y="1806"/>
                    </a:lnTo>
                    <a:lnTo>
                      <a:pt x="0" y="2087"/>
                    </a:lnTo>
                    <a:lnTo>
                      <a:pt x="596" y="1773"/>
                    </a:lnTo>
                    <a:lnTo>
                      <a:pt x="804" y="1572"/>
                    </a:lnTo>
                    <a:lnTo>
                      <a:pt x="1105" y="1460"/>
                    </a:lnTo>
                    <a:lnTo>
                      <a:pt x="1105" y="1036"/>
                    </a:lnTo>
                    <a:lnTo>
                      <a:pt x="1021" y="773"/>
                    </a:lnTo>
                    <a:lnTo>
                      <a:pt x="1021" y="630"/>
                    </a:lnTo>
                    <a:lnTo>
                      <a:pt x="1303" y="1428"/>
                    </a:lnTo>
                    <a:lnTo>
                      <a:pt x="1622" y="1428"/>
                    </a:lnTo>
                    <a:lnTo>
                      <a:pt x="1520" y="1161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115"/>
              <p:cNvSpPr>
                <a:spLocks/>
              </p:cNvSpPr>
              <p:nvPr/>
            </p:nvSpPr>
            <p:spPr bwMode="auto">
              <a:xfrm>
                <a:off x="1176" y="2826"/>
                <a:ext cx="89" cy="50"/>
              </a:xfrm>
              <a:custGeom>
                <a:avLst/>
                <a:gdLst>
                  <a:gd name="T0" fmla="*/ 0 w 1599"/>
                  <a:gd name="T1" fmla="*/ 0 h 905"/>
                  <a:gd name="T2" fmla="*/ 0 w 1599"/>
                  <a:gd name="T3" fmla="*/ 0 h 905"/>
                  <a:gd name="T4" fmla="*/ 0 w 1599"/>
                  <a:gd name="T5" fmla="*/ 0 h 905"/>
                  <a:gd name="T6" fmla="*/ 0 w 1599"/>
                  <a:gd name="T7" fmla="*/ 0 h 905"/>
                  <a:gd name="T8" fmla="*/ 0 w 1599"/>
                  <a:gd name="T9" fmla="*/ 0 h 905"/>
                  <a:gd name="T10" fmla="*/ 0 w 1599"/>
                  <a:gd name="T11" fmla="*/ 0 h 905"/>
                  <a:gd name="T12" fmla="*/ 0 w 1599"/>
                  <a:gd name="T13" fmla="*/ 0 h 905"/>
                  <a:gd name="T14" fmla="*/ 0 w 1599"/>
                  <a:gd name="T15" fmla="*/ 0 h 905"/>
                  <a:gd name="T16" fmla="*/ 0 w 1599"/>
                  <a:gd name="T17" fmla="*/ 0 h 905"/>
                  <a:gd name="T18" fmla="*/ 0 w 1599"/>
                  <a:gd name="T19" fmla="*/ 0 h 905"/>
                  <a:gd name="T20" fmla="*/ 0 w 1599"/>
                  <a:gd name="T21" fmla="*/ 0 h 905"/>
                  <a:gd name="T22" fmla="*/ 0 w 1599"/>
                  <a:gd name="T23" fmla="*/ 0 h 905"/>
                  <a:gd name="T24" fmla="*/ 0 w 1599"/>
                  <a:gd name="T25" fmla="*/ 0 h 905"/>
                  <a:gd name="T26" fmla="*/ 0 w 1599"/>
                  <a:gd name="T27" fmla="*/ 0 h 905"/>
                  <a:gd name="T28" fmla="*/ 0 w 1599"/>
                  <a:gd name="T29" fmla="*/ 0 h 905"/>
                  <a:gd name="T30" fmla="*/ 0 w 1599"/>
                  <a:gd name="T31" fmla="*/ 0 h 905"/>
                  <a:gd name="T32" fmla="*/ 0 w 1599"/>
                  <a:gd name="T33" fmla="*/ 0 h 905"/>
                  <a:gd name="T34" fmla="*/ 0 w 1599"/>
                  <a:gd name="T35" fmla="*/ 0 h 905"/>
                  <a:gd name="T36" fmla="*/ 0 w 1599"/>
                  <a:gd name="T37" fmla="*/ 0 h 905"/>
                  <a:gd name="T38" fmla="*/ 0 w 1599"/>
                  <a:gd name="T39" fmla="*/ 0 h 905"/>
                  <a:gd name="T40" fmla="*/ 0 w 1599"/>
                  <a:gd name="T41" fmla="*/ 0 h 905"/>
                  <a:gd name="T42" fmla="*/ 0 w 1599"/>
                  <a:gd name="T43" fmla="*/ 0 h 905"/>
                  <a:gd name="T44" fmla="*/ 0 w 1599"/>
                  <a:gd name="T45" fmla="*/ 0 h 905"/>
                  <a:gd name="T46" fmla="*/ 0 w 1599"/>
                  <a:gd name="T47" fmla="*/ 0 h 905"/>
                  <a:gd name="T48" fmla="*/ 0 w 1599"/>
                  <a:gd name="T49" fmla="*/ 0 h 905"/>
                  <a:gd name="T50" fmla="*/ 0 w 1599"/>
                  <a:gd name="T51" fmla="*/ 0 h 905"/>
                  <a:gd name="T52" fmla="*/ 0 w 1599"/>
                  <a:gd name="T53" fmla="*/ 0 h 905"/>
                  <a:gd name="T54" fmla="*/ 0 w 1599"/>
                  <a:gd name="T55" fmla="*/ 0 h 9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99"/>
                  <a:gd name="T85" fmla="*/ 0 h 905"/>
                  <a:gd name="T86" fmla="*/ 1599 w 1599"/>
                  <a:gd name="T87" fmla="*/ 905 h 9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99" h="905">
                    <a:moveTo>
                      <a:pt x="12" y="905"/>
                    </a:moveTo>
                    <a:lnTo>
                      <a:pt x="0" y="639"/>
                    </a:lnTo>
                    <a:lnTo>
                      <a:pt x="82" y="532"/>
                    </a:lnTo>
                    <a:lnTo>
                      <a:pt x="281" y="594"/>
                    </a:lnTo>
                    <a:lnTo>
                      <a:pt x="400" y="594"/>
                    </a:lnTo>
                    <a:lnTo>
                      <a:pt x="632" y="234"/>
                    </a:lnTo>
                    <a:lnTo>
                      <a:pt x="843" y="234"/>
                    </a:lnTo>
                    <a:lnTo>
                      <a:pt x="718" y="0"/>
                    </a:lnTo>
                    <a:lnTo>
                      <a:pt x="962" y="0"/>
                    </a:lnTo>
                    <a:lnTo>
                      <a:pt x="1389" y="312"/>
                    </a:lnTo>
                    <a:lnTo>
                      <a:pt x="1511" y="312"/>
                    </a:lnTo>
                    <a:lnTo>
                      <a:pt x="1599" y="357"/>
                    </a:lnTo>
                    <a:lnTo>
                      <a:pt x="1548" y="456"/>
                    </a:lnTo>
                    <a:lnTo>
                      <a:pt x="1076" y="782"/>
                    </a:lnTo>
                    <a:lnTo>
                      <a:pt x="1168" y="626"/>
                    </a:lnTo>
                    <a:lnTo>
                      <a:pt x="1266" y="575"/>
                    </a:lnTo>
                    <a:lnTo>
                      <a:pt x="1340" y="456"/>
                    </a:lnTo>
                    <a:lnTo>
                      <a:pt x="1037" y="123"/>
                    </a:lnTo>
                    <a:lnTo>
                      <a:pt x="1037" y="373"/>
                    </a:lnTo>
                    <a:lnTo>
                      <a:pt x="747" y="860"/>
                    </a:lnTo>
                    <a:lnTo>
                      <a:pt x="620" y="860"/>
                    </a:lnTo>
                    <a:lnTo>
                      <a:pt x="575" y="782"/>
                    </a:lnTo>
                    <a:lnTo>
                      <a:pt x="671" y="813"/>
                    </a:lnTo>
                    <a:lnTo>
                      <a:pt x="852" y="456"/>
                    </a:lnTo>
                    <a:lnTo>
                      <a:pt x="755" y="357"/>
                    </a:lnTo>
                    <a:lnTo>
                      <a:pt x="412" y="796"/>
                    </a:lnTo>
                    <a:lnTo>
                      <a:pt x="195" y="686"/>
                    </a:lnTo>
                    <a:lnTo>
                      <a:pt x="12" y="9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116"/>
              <p:cNvSpPr>
                <a:spLocks/>
              </p:cNvSpPr>
              <p:nvPr/>
            </p:nvSpPr>
            <p:spPr bwMode="auto">
              <a:xfrm>
                <a:off x="1230" y="2806"/>
                <a:ext cx="16" cy="28"/>
              </a:xfrm>
              <a:custGeom>
                <a:avLst/>
                <a:gdLst>
                  <a:gd name="T0" fmla="*/ 0 w 289"/>
                  <a:gd name="T1" fmla="*/ 0 h 501"/>
                  <a:gd name="T2" fmla="*/ 0 w 289"/>
                  <a:gd name="T3" fmla="*/ 0 h 501"/>
                  <a:gd name="T4" fmla="*/ 0 w 289"/>
                  <a:gd name="T5" fmla="*/ 0 h 501"/>
                  <a:gd name="T6" fmla="*/ 0 w 289"/>
                  <a:gd name="T7" fmla="*/ 0 h 501"/>
                  <a:gd name="T8" fmla="*/ 0 w 289"/>
                  <a:gd name="T9" fmla="*/ 0 h 501"/>
                  <a:gd name="T10" fmla="*/ 0 w 289"/>
                  <a:gd name="T11" fmla="*/ 0 h 501"/>
                  <a:gd name="T12" fmla="*/ 0 w 289"/>
                  <a:gd name="T13" fmla="*/ 0 h 501"/>
                  <a:gd name="T14" fmla="*/ 0 w 289"/>
                  <a:gd name="T15" fmla="*/ 0 h 5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9"/>
                  <a:gd name="T25" fmla="*/ 0 h 501"/>
                  <a:gd name="T26" fmla="*/ 289 w 289"/>
                  <a:gd name="T27" fmla="*/ 501 h 5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9" h="501">
                    <a:moveTo>
                      <a:pt x="0" y="139"/>
                    </a:moveTo>
                    <a:lnTo>
                      <a:pt x="46" y="0"/>
                    </a:lnTo>
                    <a:lnTo>
                      <a:pt x="146" y="0"/>
                    </a:lnTo>
                    <a:lnTo>
                      <a:pt x="216" y="107"/>
                    </a:lnTo>
                    <a:lnTo>
                      <a:pt x="289" y="501"/>
                    </a:lnTo>
                    <a:lnTo>
                      <a:pt x="119" y="96"/>
                    </a:lnTo>
                    <a:lnTo>
                      <a:pt x="74" y="9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117"/>
              <p:cNvSpPr>
                <a:spLocks/>
              </p:cNvSpPr>
              <p:nvPr/>
            </p:nvSpPr>
            <p:spPr bwMode="auto">
              <a:xfrm>
                <a:off x="1249" y="2809"/>
                <a:ext cx="9" cy="28"/>
              </a:xfrm>
              <a:custGeom>
                <a:avLst/>
                <a:gdLst>
                  <a:gd name="T0" fmla="*/ 0 w 160"/>
                  <a:gd name="T1" fmla="*/ 0 h 503"/>
                  <a:gd name="T2" fmla="*/ 0 w 160"/>
                  <a:gd name="T3" fmla="*/ 0 h 503"/>
                  <a:gd name="T4" fmla="*/ 0 w 160"/>
                  <a:gd name="T5" fmla="*/ 0 h 503"/>
                  <a:gd name="T6" fmla="*/ 0 w 160"/>
                  <a:gd name="T7" fmla="*/ 0 h 503"/>
                  <a:gd name="T8" fmla="*/ 0 w 160"/>
                  <a:gd name="T9" fmla="*/ 0 h 503"/>
                  <a:gd name="T10" fmla="*/ 0 w 160"/>
                  <a:gd name="T11" fmla="*/ 0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503"/>
                  <a:gd name="T20" fmla="*/ 160 w 160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503">
                    <a:moveTo>
                      <a:pt x="59" y="0"/>
                    </a:moveTo>
                    <a:lnTo>
                      <a:pt x="0" y="282"/>
                    </a:lnTo>
                    <a:lnTo>
                      <a:pt x="59" y="503"/>
                    </a:lnTo>
                    <a:lnTo>
                      <a:pt x="160" y="440"/>
                    </a:lnTo>
                    <a:lnTo>
                      <a:pt x="108" y="23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118"/>
              <p:cNvSpPr>
                <a:spLocks/>
              </p:cNvSpPr>
              <p:nvPr/>
            </p:nvSpPr>
            <p:spPr bwMode="auto">
              <a:xfrm>
                <a:off x="1231" y="2797"/>
                <a:ext cx="37" cy="14"/>
              </a:xfrm>
              <a:custGeom>
                <a:avLst/>
                <a:gdLst>
                  <a:gd name="T0" fmla="*/ 0 w 675"/>
                  <a:gd name="T1" fmla="*/ 0 h 248"/>
                  <a:gd name="T2" fmla="*/ 0 w 675"/>
                  <a:gd name="T3" fmla="*/ 0 h 248"/>
                  <a:gd name="T4" fmla="*/ 0 w 675"/>
                  <a:gd name="T5" fmla="*/ 0 h 248"/>
                  <a:gd name="T6" fmla="*/ 0 w 675"/>
                  <a:gd name="T7" fmla="*/ 0 h 248"/>
                  <a:gd name="T8" fmla="*/ 0 w 675"/>
                  <a:gd name="T9" fmla="*/ 0 h 248"/>
                  <a:gd name="T10" fmla="*/ 0 w 675"/>
                  <a:gd name="T11" fmla="*/ 0 h 248"/>
                  <a:gd name="T12" fmla="*/ 0 w 675"/>
                  <a:gd name="T13" fmla="*/ 0 h 248"/>
                  <a:gd name="T14" fmla="*/ 0 w 675"/>
                  <a:gd name="T15" fmla="*/ 0 h 248"/>
                  <a:gd name="T16" fmla="*/ 0 w 675"/>
                  <a:gd name="T17" fmla="*/ 0 h 248"/>
                  <a:gd name="T18" fmla="*/ 0 w 675"/>
                  <a:gd name="T19" fmla="*/ 0 h 248"/>
                  <a:gd name="T20" fmla="*/ 0 w 675"/>
                  <a:gd name="T21" fmla="*/ 0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5"/>
                  <a:gd name="T34" fmla="*/ 0 h 248"/>
                  <a:gd name="T35" fmla="*/ 675 w 675"/>
                  <a:gd name="T36" fmla="*/ 248 h 2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5" h="248">
                    <a:moveTo>
                      <a:pt x="0" y="63"/>
                    </a:moveTo>
                    <a:lnTo>
                      <a:pt x="182" y="0"/>
                    </a:lnTo>
                    <a:lnTo>
                      <a:pt x="321" y="94"/>
                    </a:lnTo>
                    <a:lnTo>
                      <a:pt x="505" y="31"/>
                    </a:lnTo>
                    <a:lnTo>
                      <a:pt x="675" y="127"/>
                    </a:lnTo>
                    <a:lnTo>
                      <a:pt x="613" y="248"/>
                    </a:lnTo>
                    <a:lnTo>
                      <a:pt x="492" y="94"/>
                    </a:lnTo>
                    <a:lnTo>
                      <a:pt x="260" y="188"/>
                    </a:lnTo>
                    <a:lnTo>
                      <a:pt x="207" y="145"/>
                    </a:lnTo>
                    <a:lnTo>
                      <a:pt x="172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119"/>
              <p:cNvSpPr>
                <a:spLocks/>
              </p:cNvSpPr>
              <p:nvPr/>
            </p:nvSpPr>
            <p:spPr bwMode="auto">
              <a:xfrm>
                <a:off x="1280" y="2790"/>
                <a:ext cx="24" cy="34"/>
              </a:xfrm>
              <a:custGeom>
                <a:avLst/>
                <a:gdLst>
                  <a:gd name="T0" fmla="*/ 0 w 427"/>
                  <a:gd name="T1" fmla="*/ 0 h 611"/>
                  <a:gd name="T2" fmla="*/ 0 w 427"/>
                  <a:gd name="T3" fmla="*/ 0 h 611"/>
                  <a:gd name="T4" fmla="*/ 0 w 427"/>
                  <a:gd name="T5" fmla="*/ 0 h 611"/>
                  <a:gd name="T6" fmla="*/ 0 w 427"/>
                  <a:gd name="T7" fmla="*/ 0 h 611"/>
                  <a:gd name="T8" fmla="*/ 0 w 427"/>
                  <a:gd name="T9" fmla="*/ 0 h 611"/>
                  <a:gd name="T10" fmla="*/ 0 w 427"/>
                  <a:gd name="T11" fmla="*/ 0 h 611"/>
                  <a:gd name="T12" fmla="*/ 0 w 427"/>
                  <a:gd name="T13" fmla="*/ 0 h 611"/>
                  <a:gd name="T14" fmla="*/ 0 w 427"/>
                  <a:gd name="T15" fmla="*/ 0 h 611"/>
                  <a:gd name="T16" fmla="*/ 0 w 427"/>
                  <a:gd name="T17" fmla="*/ 0 h 6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"/>
                  <a:gd name="T28" fmla="*/ 0 h 611"/>
                  <a:gd name="T29" fmla="*/ 427 w 427"/>
                  <a:gd name="T30" fmla="*/ 611 h 6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" h="611">
                    <a:moveTo>
                      <a:pt x="427" y="0"/>
                    </a:moveTo>
                    <a:lnTo>
                      <a:pt x="171" y="300"/>
                    </a:lnTo>
                    <a:lnTo>
                      <a:pt x="37" y="611"/>
                    </a:lnTo>
                    <a:lnTo>
                      <a:pt x="0" y="532"/>
                    </a:lnTo>
                    <a:lnTo>
                      <a:pt x="23" y="300"/>
                    </a:lnTo>
                    <a:lnTo>
                      <a:pt x="87" y="144"/>
                    </a:lnTo>
                    <a:lnTo>
                      <a:pt x="87" y="374"/>
                    </a:lnTo>
                    <a:lnTo>
                      <a:pt x="134" y="27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120"/>
              <p:cNvSpPr>
                <a:spLocks/>
              </p:cNvSpPr>
              <p:nvPr/>
            </p:nvSpPr>
            <p:spPr bwMode="auto">
              <a:xfrm>
                <a:off x="1284" y="2812"/>
                <a:ext cx="68" cy="51"/>
              </a:xfrm>
              <a:custGeom>
                <a:avLst/>
                <a:gdLst>
                  <a:gd name="T0" fmla="*/ 0 w 1220"/>
                  <a:gd name="T1" fmla="*/ 0 h 918"/>
                  <a:gd name="T2" fmla="*/ 0 w 1220"/>
                  <a:gd name="T3" fmla="*/ 0 h 918"/>
                  <a:gd name="T4" fmla="*/ 0 w 1220"/>
                  <a:gd name="T5" fmla="*/ 0 h 918"/>
                  <a:gd name="T6" fmla="*/ 0 w 1220"/>
                  <a:gd name="T7" fmla="*/ 0 h 918"/>
                  <a:gd name="T8" fmla="*/ 0 w 1220"/>
                  <a:gd name="T9" fmla="*/ 0 h 918"/>
                  <a:gd name="T10" fmla="*/ 0 w 1220"/>
                  <a:gd name="T11" fmla="*/ 0 h 918"/>
                  <a:gd name="T12" fmla="*/ 0 w 1220"/>
                  <a:gd name="T13" fmla="*/ 0 h 918"/>
                  <a:gd name="T14" fmla="*/ 0 w 1220"/>
                  <a:gd name="T15" fmla="*/ 0 h 918"/>
                  <a:gd name="T16" fmla="*/ 0 w 1220"/>
                  <a:gd name="T17" fmla="*/ 0 h 918"/>
                  <a:gd name="T18" fmla="*/ 0 w 1220"/>
                  <a:gd name="T19" fmla="*/ 0 h 918"/>
                  <a:gd name="T20" fmla="*/ 0 w 1220"/>
                  <a:gd name="T21" fmla="*/ 0 h 918"/>
                  <a:gd name="T22" fmla="*/ 0 w 1220"/>
                  <a:gd name="T23" fmla="*/ 0 h 918"/>
                  <a:gd name="T24" fmla="*/ 0 w 1220"/>
                  <a:gd name="T25" fmla="*/ 0 h 918"/>
                  <a:gd name="T26" fmla="*/ 0 w 1220"/>
                  <a:gd name="T27" fmla="*/ 0 h 918"/>
                  <a:gd name="T28" fmla="*/ 0 w 1220"/>
                  <a:gd name="T29" fmla="*/ 0 h 918"/>
                  <a:gd name="T30" fmla="*/ 0 w 1220"/>
                  <a:gd name="T31" fmla="*/ 0 h 918"/>
                  <a:gd name="T32" fmla="*/ 0 w 1220"/>
                  <a:gd name="T33" fmla="*/ 0 h 9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0"/>
                  <a:gd name="T52" fmla="*/ 0 h 918"/>
                  <a:gd name="T53" fmla="*/ 1220 w 1220"/>
                  <a:gd name="T54" fmla="*/ 918 h 9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0" h="918">
                    <a:moveTo>
                      <a:pt x="545" y="101"/>
                    </a:moveTo>
                    <a:lnTo>
                      <a:pt x="0" y="354"/>
                    </a:lnTo>
                    <a:lnTo>
                      <a:pt x="134" y="510"/>
                    </a:lnTo>
                    <a:lnTo>
                      <a:pt x="488" y="622"/>
                    </a:lnTo>
                    <a:lnTo>
                      <a:pt x="329" y="405"/>
                    </a:lnTo>
                    <a:lnTo>
                      <a:pt x="574" y="249"/>
                    </a:lnTo>
                    <a:lnTo>
                      <a:pt x="914" y="249"/>
                    </a:lnTo>
                    <a:lnTo>
                      <a:pt x="709" y="405"/>
                    </a:lnTo>
                    <a:lnTo>
                      <a:pt x="754" y="575"/>
                    </a:lnTo>
                    <a:lnTo>
                      <a:pt x="501" y="918"/>
                    </a:lnTo>
                    <a:lnTo>
                      <a:pt x="1183" y="387"/>
                    </a:lnTo>
                    <a:lnTo>
                      <a:pt x="1220" y="198"/>
                    </a:lnTo>
                    <a:lnTo>
                      <a:pt x="1097" y="249"/>
                    </a:lnTo>
                    <a:lnTo>
                      <a:pt x="1050" y="186"/>
                    </a:lnTo>
                    <a:lnTo>
                      <a:pt x="1113" y="0"/>
                    </a:lnTo>
                    <a:lnTo>
                      <a:pt x="682" y="166"/>
                    </a:lnTo>
                    <a:lnTo>
                      <a:pt x="54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121"/>
              <p:cNvSpPr>
                <a:spLocks/>
              </p:cNvSpPr>
              <p:nvPr/>
            </p:nvSpPr>
            <p:spPr bwMode="auto">
              <a:xfrm>
                <a:off x="1372" y="2746"/>
                <a:ext cx="42" cy="24"/>
              </a:xfrm>
              <a:custGeom>
                <a:avLst/>
                <a:gdLst>
                  <a:gd name="T0" fmla="*/ 0 w 755"/>
                  <a:gd name="T1" fmla="*/ 0 h 425"/>
                  <a:gd name="T2" fmla="*/ 0 w 755"/>
                  <a:gd name="T3" fmla="*/ 0 h 425"/>
                  <a:gd name="T4" fmla="*/ 0 w 755"/>
                  <a:gd name="T5" fmla="*/ 0 h 425"/>
                  <a:gd name="T6" fmla="*/ 0 w 755"/>
                  <a:gd name="T7" fmla="*/ 0 h 425"/>
                  <a:gd name="T8" fmla="*/ 0 w 755"/>
                  <a:gd name="T9" fmla="*/ 0 h 425"/>
                  <a:gd name="T10" fmla="*/ 0 w 755"/>
                  <a:gd name="T11" fmla="*/ 0 h 425"/>
                  <a:gd name="T12" fmla="*/ 0 w 755"/>
                  <a:gd name="T13" fmla="*/ 0 h 425"/>
                  <a:gd name="T14" fmla="*/ 0 w 755"/>
                  <a:gd name="T15" fmla="*/ 0 h 425"/>
                  <a:gd name="T16" fmla="*/ 0 w 755"/>
                  <a:gd name="T17" fmla="*/ 0 h 425"/>
                  <a:gd name="T18" fmla="*/ 0 w 755"/>
                  <a:gd name="T19" fmla="*/ 0 h 4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5"/>
                  <a:gd name="T31" fmla="*/ 0 h 425"/>
                  <a:gd name="T32" fmla="*/ 755 w 755"/>
                  <a:gd name="T33" fmla="*/ 425 h 4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5" h="425">
                    <a:moveTo>
                      <a:pt x="0" y="66"/>
                    </a:moveTo>
                    <a:lnTo>
                      <a:pt x="146" y="66"/>
                    </a:lnTo>
                    <a:lnTo>
                      <a:pt x="228" y="281"/>
                    </a:lnTo>
                    <a:lnTo>
                      <a:pt x="549" y="425"/>
                    </a:lnTo>
                    <a:lnTo>
                      <a:pt x="755" y="425"/>
                    </a:lnTo>
                    <a:lnTo>
                      <a:pt x="534" y="346"/>
                    </a:lnTo>
                    <a:lnTo>
                      <a:pt x="339" y="33"/>
                    </a:lnTo>
                    <a:lnTo>
                      <a:pt x="207" y="0"/>
                    </a:lnTo>
                    <a:lnTo>
                      <a:pt x="9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122"/>
              <p:cNvSpPr>
                <a:spLocks/>
              </p:cNvSpPr>
              <p:nvPr/>
            </p:nvSpPr>
            <p:spPr bwMode="auto">
              <a:xfrm>
                <a:off x="1319" y="2805"/>
                <a:ext cx="64" cy="62"/>
              </a:xfrm>
              <a:custGeom>
                <a:avLst/>
                <a:gdLst>
                  <a:gd name="T0" fmla="*/ 0 w 1161"/>
                  <a:gd name="T1" fmla="*/ 0 h 1111"/>
                  <a:gd name="T2" fmla="*/ 0 w 1161"/>
                  <a:gd name="T3" fmla="*/ 0 h 1111"/>
                  <a:gd name="T4" fmla="*/ 0 w 1161"/>
                  <a:gd name="T5" fmla="*/ 0 h 1111"/>
                  <a:gd name="T6" fmla="*/ 0 w 1161"/>
                  <a:gd name="T7" fmla="*/ 0 h 1111"/>
                  <a:gd name="T8" fmla="*/ 0 w 1161"/>
                  <a:gd name="T9" fmla="*/ 0 h 1111"/>
                  <a:gd name="T10" fmla="*/ 0 w 1161"/>
                  <a:gd name="T11" fmla="*/ 0 h 1111"/>
                  <a:gd name="T12" fmla="*/ 0 w 1161"/>
                  <a:gd name="T13" fmla="*/ 0 h 1111"/>
                  <a:gd name="T14" fmla="*/ 0 w 1161"/>
                  <a:gd name="T15" fmla="*/ 0 h 1111"/>
                  <a:gd name="T16" fmla="*/ 0 w 1161"/>
                  <a:gd name="T17" fmla="*/ 0 h 1111"/>
                  <a:gd name="T18" fmla="*/ 0 w 1161"/>
                  <a:gd name="T19" fmla="*/ 0 h 1111"/>
                  <a:gd name="T20" fmla="*/ 0 w 1161"/>
                  <a:gd name="T21" fmla="*/ 0 h 1111"/>
                  <a:gd name="T22" fmla="*/ 0 w 1161"/>
                  <a:gd name="T23" fmla="*/ 0 h 1111"/>
                  <a:gd name="T24" fmla="*/ 0 w 1161"/>
                  <a:gd name="T25" fmla="*/ 0 h 1111"/>
                  <a:gd name="T26" fmla="*/ 0 w 1161"/>
                  <a:gd name="T27" fmla="*/ 0 h 1111"/>
                  <a:gd name="T28" fmla="*/ 0 w 1161"/>
                  <a:gd name="T29" fmla="*/ 0 h 1111"/>
                  <a:gd name="T30" fmla="*/ 0 w 1161"/>
                  <a:gd name="T31" fmla="*/ 0 h 11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1"/>
                  <a:gd name="T49" fmla="*/ 0 h 1111"/>
                  <a:gd name="T50" fmla="*/ 1161 w 1161"/>
                  <a:gd name="T51" fmla="*/ 1111 h 11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1" h="1111">
                    <a:moveTo>
                      <a:pt x="0" y="1111"/>
                    </a:moveTo>
                    <a:lnTo>
                      <a:pt x="708" y="591"/>
                    </a:lnTo>
                    <a:lnTo>
                      <a:pt x="746" y="466"/>
                    </a:lnTo>
                    <a:lnTo>
                      <a:pt x="632" y="29"/>
                    </a:lnTo>
                    <a:lnTo>
                      <a:pt x="792" y="0"/>
                    </a:lnTo>
                    <a:lnTo>
                      <a:pt x="893" y="88"/>
                    </a:lnTo>
                    <a:lnTo>
                      <a:pt x="1100" y="0"/>
                    </a:lnTo>
                    <a:lnTo>
                      <a:pt x="1161" y="88"/>
                    </a:lnTo>
                    <a:lnTo>
                      <a:pt x="1012" y="466"/>
                    </a:lnTo>
                    <a:lnTo>
                      <a:pt x="893" y="479"/>
                    </a:lnTo>
                    <a:lnTo>
                      <a:pt x="833" y="530"/>
                    </a:lnTo>
                    <a:lnTo>
                      <a:pt x="876" y="624"/>
                    </a:lnTo>
                    <a:lnTo>
                      <a:pt x="734" y="671"/>
                    </a:lnTo>
                    <a:lnTo>
                      <a:pt x="599" y="949"/>
                    </a:lnTo>
                    <a:lnTo>
                      <a:pt x="462" y="888"/>
                    </a:lnTo>
                    <a:lnTo>
                      <a:pt x="0" y="1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123"/>
              <p:cNvSpPr>
                <a:spLocks/>
              </p:cNvSpPr>
              <p:nvPr/>
            </p:nvSpPr>
            <p:spPr bwMode="auto">
              <a:xfrm>
                <a:off x="1393" y="2793"/>
                <a:ext cx="20" cy="21"/>
              </a:xfrm>
              <a:custGeom>
                <a:avLst/>
                <a:gdLst>
                  <a:gd name="T0" fmla="*/ 0 w 356"/>
                  <a:gd name="T1" fmla="*/ 0 h 376"/>
                  <a:gd name="T2" fmla="*/ 0 w 356"/>
                  <a:gd name="T3" fmla="*/ 0 h 376"/>
                  <a:gd name="T4" fmla="*/ 0 w 356"/>
                  <a:gd name="T5" fmla="*/ 0 h 376"/>
                  <a:gd name="T6" fmla="*/ 0 w 356"/>
                  <a:gd name="T7" fmla="*/ 0 h 376"/>
                  <a:gd name="T8" fmla="*/ 0 w 356"/>
                  <a:gd name="T9" fmla="*/ 0 h 376"/>
                  <a:gd name="T10" fmla="*/ 0 w 356"/>
                  <a:gd name="T11" fmla="*/ 0 h 376"/>
                  <a:gd name="T12" fmla="*/ 0 w 356"/>
                  <a:gd name="T13" fmla="*/ 0 h 376"/>
                  <a:gd name="T14" fmla="*/ 0 w 356"/>
                  <a:gd name="T15" fmla="*/ 0 h 376"/>
                  <a:gd name="T16" fmla="*/ 0 w 356"/>
                  <a:gd name="T17" fmla="*/ 0 h 376"/>
                  <a:gd name="T18" fmla="*/ 0 w 356"/>
                  <a:gd name="T19" fmla="*/ 0 h 376"/>
                  <a:gd name="T20" fmla="*/ 0 w 356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6"/>
                  <a:gd name="T34" fmla="*/ 0 h 376"/>
                  <a:gd name="T35" fmla="*/ 356 w 356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6" h="376">
                    <a:moveTo>
                      <a:pt x="0" y="344"/>
                    </a:moveTo>
                    <a:lnTo>
                      <a:pt x="0" y="251"/>
                    </a:lnTo>
                    <a:lnTo>
                      <a:pt x="126" y="126"/>
                    </a:lnTo>
                    <a:lnTo>
                      <a:pt x="126" y="237"/>
                    </a:lnTo>
                    <a:lnTo>
                      <a:pt x="268" y="112"/>
                    </a:lnTo>
                    <a:lnTo>
                      <a:pt x="268" y="0"/>
                    </a:lnTo>
                    <a:lnTo>
                      <a:pt x="356" y="63"/>
                    </a:lnTo>
                    <a:lnTo>
                      <a:pt x="356" y="280"/>
                    </a:lnTo>
                    <a:lnTo>
                      <a:pt x="268" y="376"/>
                    </a:lnTo>
                    <a:lnTo>
                      <a:pt x="147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124"/>
              <p:cNvSpPr>
                <a:spLocks/>
              </p:cNvSpPr>
              <p:nvPr/>
            </p:nvSpPr>
            <p:spPr bwMode="auto">
              <a:xfrm>
                <a:off x="1375" y="2817"/>
                <a:ext cx="39" cy="18"/>
              </a:xfrm>
              <a:custGeom>
                <a:avLst/>
                <a:gdLst>
                  <a:gd name="T0" fmla="*/ 0 w 705"/>
                  <a:gd name="T1" fmla="*/ 0 h 318"/>
                  <a:gd name="T2" fmla="*/ 0 w 705"/>
                  <a:gd name="T3" fmla="*/ 0 h 318"/>
                  <a:gd name="T4" fmla="*/ 0 w 705"/>
                  <a:gd name="T5" fmla="*/ 0 h 318"/>
                  <a:gd name="T6" fmla="*/ 0 w 705"/>
                  <a:gd name="T7" fmla="*/ 0 h 318"/>
                  <a:gd name="T8" fmla="*/ 0 w 705"/>
                  <a:gd name="T9" fmla="*/ 0 h 318"/>
                  <a:gd name="T10" fmla="*/ 0 w 705"/>
                  <a:gd name="T11" fmla="*/ 0 h 318"/>
                  <a:gd name="T12" fmla="*/ 0 w 705"/>
                  <a:gd name="T13" fmla="*/ 0 h 318"/>
                  <a:gd name="T14" fmla="*/ 0 w 705"/>
                  <a:gd name="T15" fmla="*/ 0 h 318"/>
                  <a:gd name="T16" fmla="*/ 0 w 705"/>
                  <a:gd name="T17" fmla="*/ 0 h 3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318"/>
                  <a:gd name="T29" fmla="*/ 705 w 705"/>
                  <a:gd name="T30" fmla="*/ 318 h 3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318">
                    <a:moveTo>
                      <a:pt x="0" y="240"/>
                    </a:moveTo>
                    <a:lnTo>
                      <a:pt x="178" y="318"/>
                    </a:lnTo>
                    <a:lnTo>
                      <a:pt x="364" y="148"/>
                    </a:lnTo>
                    <a:lnTo>
                      <a:pt x="630" y="148"/>
                    </a:lnTo>
                    <a:lnTo>
                      <a:pt x="705" y="85"/>
                    </a:lnTo>
                    <a:lnTo>
                      <a:pt x="630" y="0"/>
                    </a:lnTo>
                    <a:lnTo>
                      <a:pt x="289" y="65"/>
                    </a:lnTo>
                    <a:lnTo>
                      <a:pt x="207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125"/>
              <p:cNvSpPr>
                <a:spLocks/>
              </p:cNvSpPr>
              <p:nvPr/>
            </p:nvSpPr>
            <p:spPr bwMode="auto">
              <a:xfrm>
                <a:off x="1416" y="2782"/>
                <a:ext cx="9" cy="36"/>
              </a:xfrm>
              <a:custGeom>
                <a:avLst/>
                <a:gdLst>
                  <a:gd name="T0" fmla="*/ 0 w 159"/>
                  <a:gd name="T1" fmla="*/ 0 h 656"/>
                  <a:gd name="T2" fmla="*/ 0 w 159"/>
                  <a:gd name="T3" fmla="*/ 0 h 656"/>
                  <a:gd name="T4" fmla="*/ 0 w 159"/>
                  <a:gd name="T5" fmla="*/ 0 h 656"/>
                  <a:gd name="T6" fmla="*/ 0 w 159"/>
                  <a:gd name="T7" fmla="*/ 0 h 656"/>
                  <a:gd name="T8" fmla="*/ 0 w 159"/>
                  <a:gd name="T9" fmla="*/ 0 h 656"/>
                  <a:gd name="T10" fmla="*/ 0 w 159"/>
                  <a:gd name="T11" fmla="*/ 0 h 656"/>
                  <a:gd name="T12" fmla="*/ 0 w 159"/>
                  <a:gd name="T13" fmla="*/ 0 h 656"/>
                  <a:gd name="T14" fmla="*/ 0 w 159"/>
                  <a:gd name="T15" fmla="*/ 0 h 6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656"/>
                  <a:gd name="T26" fmla="*/ 159 w 159"/>
                  <a:gd name="T27" fmla="*/ 656 h 6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656">
                    <a:moveTo>
                      <a:pt x="23" y="0"/>
                    </a:moveTo>
                    <a:lnTo>
                      <a:pt x="99" y="127"/>
                    </a:lnTo>
                    <a:lnTo>
                      <a:pt x="99" y="202"/>
                    </a:lnTo>
                    <a:lnTo>
                      <a:pt x="0" y="453"/>
                    </a:lnTo>
                    <a:lnTo>
                      <a:pt x="11" y="656"/>
                    </a:lnTo>
                    <a:lnTo>
                      <a:pt x="159" y="314"/>
                    </a:lnTo>
                    <a:lnTo>
                      <a:pt x="159" y="1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126"/>
              <p:cNvSpPr>
                <a:spLocks/>
              </p:cNvSpPr>
              <p:nvPr/>
            </p:nvSpPr>
            <p:spPr bwMode="auto">
              <a:xfrm>
                <a:off x="1417" y="2793"/>
                <a:ext cx="16" cy="29"/>
              </a:xfrm>
              <a:custGeom>
                <a:avLst/>
                <a:gdLst>
                  <a:gd name="T0" fmla="*/ 0 w 280"/>
                  <a:gd name="T1" fmla="*/ 0 h 519"/>
                  <a:gd name="T2" fmla="*/ 0 w 280"/>
                  <a:gd name="T3" fmla="*/ 0 h 519"/>
                  <a:gd name="T4" fmla="*/ 0 w 280"/>
                  <a:gd name="T5" fmla="*/ 0 h 519"/>
                  <a:gd name="T6" fmla="*/ 0 w 280"/>
                  <a:gd name="T7" fmla="*/ 0 h 519"/>
                  <a:gd name="T8" fmla="*/ 0 w 280"/>
                  <a:gd name="T9" fmla="*/ 0 h 519"/>
                  <a:gd name="T10" fmla="*/ 0 w 280"/>
                  <a:gd name="T11" fmla="*/ 0 h 5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519"/>
                  <a:gd name="T20" fmla="*/ 280 w 280"/>
                  <a:gd name="T21" fmla="*/ 519 h 5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519">
                    <a:moveTo>
                      <a:pt x="82" y="519"/>
                    </a:moveTo>
                    <a:lnTo>
                      <a:pt x="243" y="217"/>
                    </a:lnTo>
                    <a:lnTo>
                      <a:pt x="280" y="0"/>
                    </a:lnTo>
                    <a:lnTo>
                      <a:pt x="189" y="237"/>
                    </a:lnTo>
                    <a:lnTo>
                      <a:pt x="0" y="454"/>
                    </a:lnTo>
                    <a:lnTo>
                      <a:pt x="82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127"/>
              <p:cNvSpPr>
                <a:spLocks/>
              </p:cNvSpPr>
              <p:nvPr/>
            </p:nvSpPr>
            <p:spPr bwMode="auto">
              <a:xfrm>
                <a:off x="1343" y="2845"/>
                <a:ext cx="102" cy="22"/>
              </a:xfrm>
              <a:custGeom>
                <a:avLst/>
                <a:gdLst>
                  <a:gd name="T0" fmla="*/ 0 w 1831"/>
                  <a:gd name="T1" fmla="*/ 0 h 394"/>
                  <a:gd name="T2" fmla="*/ 0 w 1831"/>
                  <a:gd name="T3" fmla="*/ 0 h 394"/>
                  <a:gd name="T4" fmla="*/ 0 w 1831"/>
                  <a:gd name="T5" fmla="*/ 0 h 394"/>
                  <a:gd name="T6" fmla="*/ 0 w 1831"/>
                  <a:gd name="T7" fmla="*/ 0 h 394"/>
                  <a:gd name="T8" fmla="*/ 0 w 1831"/>
                  <a:gd name="T9" fmla="*/ 0 h 394"/>
                  <a:gd name="T10" fmla="*/ 0 w 1831"/>
                  <a:gd name="T11" fmla="*/ 0 h 394"/>
                  <a:gd name="T12" fmla="*/ 0 w 1831"/>
                  <a:gd name="T13" fmla="*/ 0 h 394"/>
                  <a:gd name="T14" fmla="*/ 0 w 1831"/>
                  <a:gd name="T15" fmla="*/ 0 h 394"/>
                  <a:gd name="T16" fmla="*/ 0 w 1831"/>
                  <a:gd name="T17" fmla="*/ 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1"/>
                  <a:gd name="T28" fmla="*/ 0 h 394"/>
                  <a:gd name="T29" fmla="*/ 1831 w 183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1" h="394">
                    <a:moveTo>
                      <a:pt x="0" y="394"/>
                    </a:moveTo>
                    <a:lnTo>
                      <a:pt x="503" y="201"/>
                    </a:lnTo>
                    <a:lnTo>
                      <a:pt x="1554" y="201"/>
                    </a:lnTo>
                    <a:lnTo>
                      <a:pt x="1554" y="0"/>
                    </a:lnTo>
                    <a:lnTo>
                      <a:pt x="1831" y="0"/>
                    </a:lnTo>
                    <a:lnTo>
                      <a:pt x="1831" y="201"/>
                    </a:lnTo>
                    <a:lnTo>
                      <a:pt x="1640" y="201"/>
                    </a:lnTo>
                    <a:lnTo>
                      <a:pt x="164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Line 128"/>
              <p:cNvSpPr>
                <a:spLocks noChangeShapeType="1"/>
              </p:cNvSpPr>
              <p:nvPr/>
            </p:nvSpPr>
            <p:spPr bwMode="auto">
              <a:xfrm>
                <a:off x="1445" y="2641"/>
                <a:ext cx="1" cy="1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129"/>
              <p:cNvSpPr>
                <a:spLocks/>
              </p:cNvSpPr>
              <p:nvPr/>
            </p:nvSpPr>
            <p:spPr bwMode="auto">
              <a:xfrm>
                <a:off x="1155" y="2715"/>
                <a:ext cx="32" cy="4"/>
              </a:xfrm>
              <a:custGeom>
                <a:avLst/>
                <a:gdLst>
                  <a:gd name="T0" fmla="*/ 0 w 573"/>
                  <a:gd name="T1" fmla="*/ 0 h 65"/>
                  <a:gd name="T2" fmla="*/ 0 w 573"/>
                  <a:gd name="T3" fmla="*/ 0 h 65"/>
                  <a:gd name="T4" fmla="*/ 0 w 573"/>
                  <a:gd name="T5" fmla="*/ 0 h 65"/>
                  <a:gd name="T6" fmla="*/ 0 w 573"/>
                  <a:gd name="T7" fmla="*/ 0 h 65"/>
                  <a:gd name="T8" fmla="*/ 0 w 57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3"/>
                  <a:gd name="T16" fmla="*/ 0 h 65"/>
                  <a:gd name="T17" fmla="*/ 573 w 57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3" h="65">
                    <a:moveTo>
                      <a:pt x="0" y="65"/>
                    </a:moveTo>
                    <a:lnTo>
                      <a:pt x="101" y="0"/>
                    </a:lnTo>
                    <a:lnTo>
                      <a:pt x="166" y="0"/>
                    </a:lnTo>
                    <a:lnTo>
                      <a:pt x="258" y="65"/>
                    </a:lnTo>
                    <a:lnTo>
                      <a:pt x="573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130"/>
              <p:cNvSpPr>
                <a:spLocks/>
              </p:cNvSpPr>
              <p:nvPr/>
            </p:nvSpPr>
            <p:spPr bwMode="auto">
              <a:xfrm>
                <a:off x="1167" y="2639"/>
                <a:ext cx="42" cy="70"/>
              </a:xfrm>
              <a:custGeom>
                <a:avLst/>
                <a:gdLst>
                  <a:gd name="T0" fmla="*/ 0 w 758"/>
                  <a:gd name="T1" fmla="*/ 0 h 1256"/>
                  <a:gd name="T2" fmla="*/ 0 w 758"/>
                  <a:gd name="T3" fmla="*/ 0 h 1256"/>
                  <a:gd name="T4" fmla="*/ 0 w 758"/>
                  <a:gd name="T5" fmla="*/ 0 h 1256"/>
                  <a:gd name="T6" fmla="*/ 0 w 758"/>
                  <a:gd name="T7" fmla="*/ 0 h 1256"/>
                  <a:gd name="T8" fmla="*/ 0 w 758"/>
                  <a:gd name="T9" fmla="*/ 0 h 1256"/>
                  <a:gd name="T10" fmla="*/ 0 w 758"/>
                  <a:gd name="T11" fmla="*/ 0 h 1256"/>
                  <a:gd name="T12" fmla="*/ 0 w 758"/>
                  <a:gd name="T13" fmla="*/ 0 h 1256"/>
                  <a:gd name="T14" fmla="*/ 0 w 758"/>
                  <a:gd name="T15" fmla="*/ 0 h 1256"/>
                  <a:gd name="T16" fmla="*/ 0 w 758"/>
                  <a:gd name="T17" fmla="*/ 0 h 1256"/>
                  <a:gd name="T18" fmla="*/ 0 w 758"/>
                  <a:gd name="T19" fmla="*/ 0 h 1256"/>
                  <a:gd name="T20" fmla="*/ 0 w 758"/>
                  <a:gd name="T21" fmla="*/ 0 h 1256"/>
                  <a:gd name="T22" fmla="*/ 0 w 758"/>
                  <a:gd name="T23" fmla="*/ 0 h 1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8"/>
                  <a:gd name="T37" fmla="*/ 0 h 1256"/>
                  <a:gd name="T38" fmla="*/ 758 w 758"/>
                  <a:gd name="T39" fmla="*/ 1256 h 12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8" h="1256">
                    <a:moveTo>
                      <a:pt x="173" y="1256"/>
                    </a:moveTo>
                    <a:lnTo>
                      <a:pt x="227" y="639"/>
                    </a:lnTo>
                    <a:lnTo>
                      <a:pt x="78" y="639"/>
                    </a:lnTo>
                    <a:lnTo>
                      <a:pt x="0" y="567"/>
                    </a:lnTo>
                    <a:lnTo>
                      <a:pt x="0" y="281"/>
                    </a:lnTo>
                    <a:lnTo>
                      <a:pt x="356" y="0"/>
                    </a:lnTo>
                    <a:lnTo>
                      <a:pt x="460" y="86"/>
                    </a:lnTo>
                    <a:lnTo>
                      <a:pt x="758" y="86"/>
                    </a:lnTo>
                    <a:lnTo>
                      <a:pt x="758" y="317"/>
                    </a:lnTo>
                    <a:lnTo>
                      <a:pt x="487" y="317"/>
                    </a:lnTo>
                    <a:lnTo>
                      <a:pt x="341" y="452"/>
                    </a:lnTo>
                    <a:lnTo>
                      <a:pt x="173" y="12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131"/>
              <p:cNvSpPr>
                <a:spLocks/>
              </p:cNvSpPr>
              <p:nvPr/>
            </p:nvSpPr>
            <p:spPr bwMode="auto">
              <a:xfrm>
                <a:off x="1244" y="2695"/>
                <a:ext cx="21" cy="12"/>
              </a:xfrm>
              <a:custGeom>
                <a:avLst/>
                <a:gdLst>
                  <a:gd name="T0" fmla="*/ 0 w 378"/>
                  <a:gd name="T1" fmla="*/ 0 h 217"/>
                  <a:gd name="T2" fmla="*/ 0 w 378"/>
                  <a:gd name="T3" fmla="*/ 0 h 217"/>
                  <a:gd name="T4" fmla="*/ 0 w 378"/>
                  <a:gd name="T5" fmla="*/ 0 h 217"/>
                  <a:gd name="T6" fmla="*/ 0 w 378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217"/>
                  <a:gd name="T14" fmla="*/ 378 w 378"/>
                  <a:gd name="T15" fmla="*/ 217 h 2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217">
                    <a:moveTo>
                      <a:pt x="325" y="0"/>
                    </a:moveTo>
                    <a:lnTo>
                      <a:pt x="0" y="217"/>
                    </a:lnTo>
                    <a:lnTo>
                      <a:pt x="378" y="10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7620" name="Text Box 132"/>
          <p:cNvSpPr txBox="1">
            <a:spLocks noChangeArrowheads="1"/>
          </p:cNvSpPr>
          <p:nvPr/>
        </p:nvSpPr>
        <p:spPr bwMode="auto">
          <a:xfrm>
            <a:off x="300038" y="5768195"/>
            <a:ext cx="3124200" cy="715581"/>
          </a:xfrm>
          <a:prstGeom prst="rect">
            <a:avLst/>
          </a:prstGeom>
          <a:solidFill>
            <a:srgbClr val="62662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Semua kegiatan dihitung </a:t>
            </a:r>
          </a:p>
          <a:p>
            <a:pPr algn="ctr">
              <a:spcBef>
                <a:spcPct val="25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Minggu - per Semester</a:t>
            </a:r>
          </a:p>
        </p:txBody>
      </p:sp>
      <p:sp>
        <p:nvSpPr>
          <p:cNvPr id="447621" name="AutoShape 133"/>
          <p:cNvSpPr>
            <a:spLocks noChangeArrowheads="1"/>
          </p:cNvSpPr>
          <p:nvPr/>
        </p:nvSpPr>
        <p:spPr bwMode="auto">
          <a:xfrm>
            <a:off x="3505200" y="3047817"/>
            <a:ext cx="330200" cy="990581"/>
          </a:xfrm>
          <a:prstGeom prst="rightArrow">
            <a:avLst>
              <a:gd name="adj1" fmla="val 50231"/>
              <a:gd name="adj2" fmla="val 77083"/>
            </a:avLst>
          </a:prstGeom>
          <a:gradFill rotWithShape="1">
            <a:gsLst>
              <a:gs pos="0">
                <a:srgbClr val="E1E97F"/>
              </a:gs>
              <a:gs pos="100000">
                <a:srgbClr val="4F642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7622" name="AutoShape 134"/>
          <p:cNvSpPr>
            <a:spLocks noChangeArrowheads="1"/>
          </p:cNvSpPr>
          <p:nvPr/>
        </p:nvSpPr>
        <p:spPr bwMode="auto">
          <a:xfrm>
            <a:off x="3505200" y="5028980"/>
            <a:ext cx="330200" cy="990581"/>
          </a:xfrm>
          <a:prstGeom prst="rightArrow">
            <a:avLst>
              <a:gd name="adj1" fmla="val 50231"/>
              <a:gd name="adj2" fmla="val 77083"/>
            </a:avLst>
          </a:prstGeom>
          <a:gradFill rotWithShape="1">
            <a:gsLst>
              <a:gs pos="0">
                <a:srgbClr val="E1E97F"/>
              </a:gs>
              <a:gs pos="100000">
                <a:srgbClr val="4F642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7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47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4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44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0" grpId="0" animBg="1"/>
      <p:bldP spid="447620" grpId="0" animBg="1"/>
      <p:bldP spid="447621" grpId="0" animBg="1"/>
      <p:bldP spid="4476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127" y="274747"/>
            <a:ext cx="8335576" cy="1143255"/>
          </a:xfrm>
          <a:solidFill>
            <a:srgbClr val="333300"/>
          </a:solidFill>
        </p:spPr>
        <p:txBody>
          <a:bodyPr/>
          <a:lstStyle/>
          <a:p>
            <a:r>
              <a:rPr lang="en-US" sz="2600" b="1" dirty="0" err="1" smtClean="0">
                <a:solidFill>
                  <a:srgbClr val="FFFF00"/>
                </a:solidFill>
              </a:rPr>
              <a:t>Pengertian</a:t>
            </a:r>
            <a:r>
              <a:rPr lang="en-US" sz="2600" b="1" dirty="0" smtClean="0">
                <a:solidFill>
                  <a:srgbClr val="FFFF00"/>
                </a:solidFill>
              </a:rPr>
              <a:t> SATU </a:t>
            </a:r>
            <a:r>
              <a:rPr lang="en-US" sz="2600" b="1" dirty="0" err="1" smtClean="0">
                <a:solidFill>
                  <a:srgbClr val="FFFF00"/>
                </a:solidFill>
              </a:rPr>
              <a:t>sks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br>
              <a:rPr lang="en-US" sz="2600" b="1" dirty="0" smtClean="0">
                <a:solidFill>
                  <a:srgbClr val="FFFF00"/>
                </a:solidFill>
              </a:rPr>
            </a:br>
            <a:r>
              <a:rPr lang="en-US" sz="2300" b="1" dirty="0" err="1" smtClean="0">
                <a:solidFill>
                  <a:schemeClr val="bg1"/>
                </a:solidFill>
              </a:rPr>
              <a:t>dalam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standar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</a:rPr>
              <a:t>isi</a:t>
            </a:r>
            <a:r>
              <a:rPr lang="en-US" sz="2300" b="1" dirty="0" smtClean="0">
                <a:solidFill>
                  <a:schemeClr val="bg1"/>
                </a:solidFill>
              </a:rPr>
              <a:t> (BSNP) </a:t>
            </a:r>
            <a:endParaRPr lang="en-US" sz="23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27" y="1599641"/>
            <a:ext cx="8335576" cy="4876766"/>
          </a:xfrm>
          <a:solidFill>
            <a:srgbClr val="EAEEC4"/>
          </a:solidFill>
        </p:spPr>
        <p:txBody>
          <a:bodyPr anchor="ctr">
            <a:normAutofit/>
          </a:bodyPr>
          <a:lstStyle/>
          <a:p>
            <a:pPr marL="322565" indent="-322565">
              <a:defRPr/>
            </a:pPr>
            <a:r>
              <a:rPr lang="en-US" sz="1800" b="1" dirty="0" err="1" smtClean="0"/>
              <a:t>Kuliah</a:t>
            </a:r>
            <a:r>
              <a:rPr lang="en-US" sz="1800" b="1" dirty="0" smtClean="0"/>
              <a:t>,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belajar</a:t>
            </a:r>
            <a:r>
              <a:rPr lang="en-US" sz="1800" dirty="0" smtClean="0"/>
              <a:t> </a:t>
            </a:r>
            <a:r>
              <a:rPr lang="en-US" sz="1800" dirty="0" err="1" smtClean="0"/>
              <a:t>perminggu</a:t>
            </a:r>
            <a:r>
              <a:rPr lang="en-US" sz="1800" dirty="0" smtClean="0"/>
              <a:t> per semester yang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3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tatap</a:t>
            </a:r>
            <a:r>
              <a:rPr lang="en-US" sz="1800" dirty="0" smtClean="0"/>
              <a:t> </a:t>
            </a:r>
            <a:r>
              <a:rPr lang="en-US" sz="1800" dirty="0" err="1" smtClean="0"/>
              <a:t>muka</a:t>
            </a:r>
            <a:r>
              <a:rPr lang="en-US" sz="1800" dirty="0" smtClean="0"/>
              <a:t> , </a:t>
            </a:r>
            <a:r>
              <a:rPr lang="en-US" sz="1800" dirty="0" err="1" smtClean="0"/>
              <a:t>Tugas</a:t>
            </a:r>
            <a:r>
              <a:rPr lang="en-US" sz="1800" dirty="0" smtClean="0"/>
              <a:t> </a:t>
            </a:r>
            <a:r>
              <a:rPr lang="en-US" sz="1800" dirty="0" err="1" smtClean="0"/>
              <a:t>terstruktur</a:t>
            </a:r>
            <a:r>
              <a:rPr lang="en-US" sz="1800" dirty="0" smtClean="0"/>
              <a:t> 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belajar</a:t>
            </a:r>
            <a:r>
              <a:rPr lang="en-US" sz="1800" dirty="0" smtClean="0"/>
              <a:t> </a:t>
            </a:r>
            <a:r>
              <a:rPr lang="en-US" sz="1800" dirty="0" err="1" smtClean="0"/>
              <a:t>mandiri</a:t>
            </a:r>
            <a:r>
              <a:rPr lang="en-US" sz="1800" dirty="0" smtClean="0"/>
              <a:t> ,</a:t>
            </a:r>
            <a:r>
              <a:rPr lang="en-US" sz="1800" dirty="0" err="1" smtClean="0"/>
              <a:t>masing-masing</a:t>
            </a:r>
            <a:r>
              <a:rPr lang="en-US" sz="1800" dirty="0" smtClean="0"/>
              <a:t> 60 </a:t>
            </a:r>
            <a:r>
              <a:rPr lang="en-US" sz="1800" dirty="0" err="1" smtClean="0"/>
              <a:t>menit</a:t>
            </a:r>
            <a:r>
              <a:rPr lang="en-US" sz="1800" dirty="0" smtClean="0"/>
              <a:t>.</a:t>
            </a:r>
          </a:p>
          <a:p>
            <a:pPr marL="322565" indent="-322565">
              <a:defRPr/>
            </a:pPr>
            <a:r>
              <a:rPr lang="it-IT" sz="1800" b="1" dirty="0" smtClean="0">
                <a:solidFill>
                  <a:schemeClr val="accent2">
                    <a:lumMod val="75000"/>
                  </a:schemeClr>
                </a:solidFill>
              </a:rPr>
              <a:t>Responsi/ tutorial/ seminar</a:t>
            </a:r>
            <a:r>
              <a:rPr lang="it-IT" sz="1800" dirty="0" smtClean="0">
                <a:solidFill>
                  <a:schemeClr val="accent2">
                    <a:lumMod val="75000"/>
                  </a:schemeClr>
                </a:solidFill>
              </a:rPr>
              <a:t>, adalah kegiatan per minggu per semester  yang  terdiri dari tatap muka dan belajar mandiri masing-masing 100 menit.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22565" indent="-322565">
              <a:defRPr/>
            </a:pPr>
            <a:r>
              <a:rPr lang="en-US" sz="1800" b="1" dirty="0" err="1" smtClean="0"/>
              <a:t>Praktikum</a:t>
            </a:r>
            <a:r>
              <a:rPr lang="en-US" sz="1800" b="1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belajar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laboratorium</a:t>
            </a:r>
            <a:r>
              <a:rPr lang="en-US" sz="1800" dirty="0" smtClean="0"/>
              <a:t>/ </a:t>
            </a:r>
            <a:r>
              <a:rPr lang="en-US" sz="1800" dirty="0" err="1" smtClean="0"/>
              <a:t>bengkel</a:t>
            </a:r>
            <a:r>
              <a:rPr lang="en-US" sz="1800" dirty="0" smtClean="0"/>
              <a:t>/ studio,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4 jam (240 </a:t>
            </a:r>
            <a:r>
              <a:rPr lang="en-US" sz="1800" dirty="0" err="1" smtClean="0"/>
              <a:t>menit</a:t>
            </a:r>
            <a:r>
              <a:rPr lang="en-US" sz="1800" dirty="0" smtClean="0"/>
              <a:t>) </a:t>
            </a:r>
            <a:r>
              <a:rPr lang="en-US" sz="1800" dirty="0" err="1" smtClean="0"/>
              <a:t>perminggu</a:t>
            </a:r>
            <a:r>
              <a:rPr lang="en-US" sz="1800" dirty="0" smtClean="0"/>
              <a:t>, per semester.</a:t>
            </a:r>
          </a:p>
          <a:p>
            <a:pPr marL="322565" indent="-322565">
              <a:defRPr/>
            </a:pP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Praktek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lapangan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kerja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praktek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kegiatan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praktek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lapangan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selama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160 jam per semester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10 jam (600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menit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) per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22565" indent="-322565">
              <a:defRPr/>
            </a:pPr>
            <a:r>
              <a:rPr lang="en-US" sz="1800" b="1" dirty="0" err="1" smtClean="0"/>
              <a:t>Skripsi</a:t>
            </a:r>
            <a:r>
              <a:rPr lang="en-US" sz="1800" dirty="0" smtClean="0"/>
              <a:t>/ </a:t>
            </a:r>
            <a:r>
              <a:rPr lang="en-US" sz="1800" b="1" dirty="0" err="1" smtClean="0"/>
              <a:t>tugas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akhir</a:t>
            </a:r>
            <a:r>
              <a:rPr lang="en-US" sz="1800" b="1" dirty="0" smtClean="0"/>
              <a:t>/ </a:t>
            </a:r>
            <a:r>
              <a:rPr lang="en-US" sz="1800" b="1" dirty="0" err="1" smtClean="0"/>
              <a:t>karya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seni</a:t>
            </a:r>
            <a:r>
              <a:rPr lang="en-US" sz="1800" b="1" dirty="0" smtClean="0"/>
              <a:t>/ </a:t>
            </a:r>
            <a:r>
              <a:rPr lang="en-US" sz="1800" b="1" dirty="0" err="1" smtClean="0"/>
              <a:t>bentuk</a:t>
            </a:r>
            <a:r>
              <a:rPr lang="en-US" sz="1800" b="1" dirty="0" smtClean="0"/>
              <a:t> lain yang </a:t>
            </a:r>
            <a:r>
              <a:rPr lang="en-US" sz="1800" b="1" dirty="0" err="1" smtClean="0"/>
              <a:t>setara</a:t>
            </a:r>
            <a:r>
              <a:rPr lang="en-US" sz="1800" dirty="0" smtClean="0"/>
              <a:t>,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/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model/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pergelaran</a:t>
            </a:r>
            <a:r>
              <a:rPr lang="en-US" sz="1800" dirty="0" smtClean="0"/>
              <a:t> </a:t>
            </a:r>
            <a:r>
              <a:rPr lang="en-US" sz="1800" dirty="0" err="1" smtClean="0"/>
              <a:t>karya</a:t>
            </a:r>
            <a:r>
              <a:rPr lang="en-US" sz="1800" dirty="0" smtClean="0"/>
              <a:t> </a:t>
            </a:r>
            <a:r>
              <a:rPr lang="en-US" sz="1800" dirty="0" err="1" smtClean="0"/>
              <a:t>seni</a:t>
            </a:r>
            <a:r>
              <a:rPr lang="en-US" sz="1800" dirty="0" smtClean="0"/>
              <a:t>/  </a:t>
            </a:r>
            <a:r>
              <a:rPr lang="en-US" sz="1800" dirty="0" err="1" smtClean="0"/>
              <a:t>perencanaan</a:t>
            </a:r>
            <a:r>
              <a:rPr lang="en-US" sz="1800" dirty="0" smtClean="0"/>
              <a:t>/ </a:t>
            </a:r>
            <a:r>
              <a:rPr lang="en-US" sz="1800" dirty="0" err="1" smtClean="0"/>
              <a:t>perancangan</a:t>
            </a:r>
            <a:r>
              <a:rPr lang="en-US" sz="1800" dirty="0" smtClean="0"/>
              <a:t>, </a:t>
            </a:r>
            <a:r>
              <a:rPr lang="en-US" sz="1800" dirty="0" err="1" smtClean="0"/>
              <a:t>setara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4 jam (240 </a:t>
            </a:r>
            <a:r>
              <a:rPr lang="en-US" sz="1800" dirty="0" err="1" smtClean="0"/>
              <a:t>menit</a:t>
            </a:r>
            <a:r>
              <a:rPr lang="en-US" sz="1800" dirty="0" smtClean="0"/>
              <a:t>) per </a:t>
            </a:r>
            <a:r>
              <a:rPr lang="en-US" sz="1800" dirty="0" err="1" smtClean="0"/>
              <a:t>minggu</a:t>
            </a:r>
            <a:r>
              <a:rPr lang="en-US" sz="1800" dirty="0" smtClean="0"/>
              <a:t>, per semester.</a:t>
            </a:r>
          </a:p>
          <a:p>
            <a:pPr marL="322565" indent="-322565">
              <a:defRPr/>
            </a:pPr>
            <a:r>
              <a:rPr lang="fi-FI" sz="1800" b="1" dirty="0" smtClean="0">
                <a:solidFill>
                  <a:schemeClr val="accent2">
                    <a:lumMod val="75000"/>
                  </a:schemeClr>
                </a:solidFill>
              </a:rPr>
              <a:t>Tesis</a:t>
            </a:r>
            <a:r>
              <a:rPr lang="fi-FI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1800" b="1" dirty="0" smtClean="0">
                <a:solidFill>
                  <a:schemeClr val="accent2">
                    <a:lumMod val="75000"/>
                  </a:schemeClr>
                </a:solidFill>
              </a:rPr>
              <a:t>dan disertasi </a:t>
            </a:r>
            <a:r>
              <a:rPr lang="fi-FI" sz="1800" dirty="0" smtClean="0">
                <a:solidFill>
                  <a:schemeClr val="accent2">
                    <a:lumMod val="75000"/>
                  </a:schemeClr>
                </a:solidFill>
              </a:rPr>
              <a:t>adalah kegiatan penelitian yang setara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4 jam (240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menit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) per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minggu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, per semester.</a:t>
            </a:r>
            <a:r>
              <a:rPr lang="fi-FI" sz="18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"/>
          <a:ext cx="8382000" cy="6515989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865592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rgbClr val="3938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LEVEL</a:t>
                      </a:r>
                      <a:r>
                        <a:rPr lang="en-US" sz="2800" b="1" baseline="0" dirty="0" smtClean="0">
                          <a:solidFill>
                            <a:srgbClr val="3938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6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                                            </a:t>
                      </a:r>
                      <a:endPara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59110">
                <a:tc>
                  <a:txBody>
                    <a:bodyPr/>
                    <a:lstStyle/>
                    <a:p>
                      <a:pPr marL="457200" indent="-220663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memanfaatkan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IPTEKS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bidang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keahliannya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beradaptasi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terhadap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situasi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 yang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dihadapi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penyelesaian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masalah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  <a:tr h="1358979">
                <a:tc>
                  <a:txBody>
                    <a:bodyPr/>
                    <a:lstStyle/>
                    <a:p>
                      <a:pPr marL="457200" indent="-220663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Menguasai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konsep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teoritis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bidang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pengetahuan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tertentu</a:t>
                      </a:r>
                      <a:r>
                        <a:rPr lang="en-US" sz="2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secara</a:t>
                      </a:r>
                      <a:r>
                        <a:rPr lang="en-US" sz="2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umum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konsep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teoritis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bagian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khusus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bidang</a:t>
                      </a:r>
                      <a:r>
                        <a:rPr lang="en-US" sz="2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pengetahuan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tersebut</a:t>
                      </a:r>
                      <a:r>
                        <a:rPr lang="en-US" sz="2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secara</a:t>
                      </a:r>
                      <a:r>
                        <a:rPr lang="en-US" sz="2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mendalam</a:t>
                      </a:r>
                      <a:r>
                        <a:rPr lang="en-US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serta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memformulasikan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penyelesaian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masalah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prosedural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  <a:tr h="1448773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mengambil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keputusan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strategis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berdasarkan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analisis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informasi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data,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memberikan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petunjuk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memilih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berbagai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alternatif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solusi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US" sz="18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Menggerakkan masyarakat untuk menjadi lebih berdayaguna (</a:t>
                      </a:r>
                      <a:r>
                        <a:rPr lang="id-ID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community development</a:t>
                      </a:r>
                      <a:r>
                        <a:rPr lang="id-ID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  <a:tr h="904324">
                <a:tc>
                  <a:txBody>
                    <a:bodyPr/>
                    <a:lstStyle/>
                    <a:p>
                      <a:pPr marL="457200" indent="-220663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id-ID" sz="2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Bertanggung jawab pada pekerjaan sendiri dan dapat diberi tanggung jawab atas pencapaian hasil kerja organisasi.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457200"/>
          <a:ext cx="8382000" cy="609600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918039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rgbClr val="3938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LEVEL</a:t>
                      </a:r>
                      <a:r>
                        <a:rPr lang="en-US" sz="2800" b="1" baseline="0" dirty="0" smtClean="0">
                          <a:solidFill>
                            <a:srgbClr val="3938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7                                      </a:t>
                      </a:r>
                      <a:endPara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81419">
                <a:tc>
                  <a:txBody>
                    <a:bodyPr/>
                    <a:lstStyle/>
                    <a:p>
                      <a:pPr marL="457200" indent="-220663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merencanakan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mengelola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sumberdaya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bawah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tanggung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jawabnya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mengevaluasi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secara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komprehensif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kerjanya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memanfaatkan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IPTEKS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menghasilkan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langkah-langkah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strategis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organisasi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  <a:tr h="1441320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memecahkan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permasalahan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sains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pendekatan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monodisipliner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  <a:tr h="1855222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melakukan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mengambil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keputusan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strategis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akuntabilitas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tanggung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jawab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penuh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atas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semua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aspek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berada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bawah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tanggung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jawab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keahliannya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457200"/>
          <a:ext cx="8382000" cy="609600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918039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rgbClr val="3938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LEVEL</a:t>
                      </a:r>
                      <a:r>
                        <a:rPr lang="en-US" sz="2800" b="1" baseline="0" dirty="0" smtClean="0">
                          <a:solidFill>
                            <a:srgbClr val="3938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8                                     </a:t>
                      </a:r>
                      <a:endPara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81419">
                <a:tc>
                  <a:txBody>
                    <a:bodyPr/>
                    <a:lstStyle/>
                    <a:p>
                      <a:pPr marL="457200" indent="-220663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mengembangkan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pengetahuan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praktek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profesionalnya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hingga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menghasilkan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inovatif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teruji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24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  <a:tr h="1441320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memecahkan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permasalahan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sains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pendekatan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inter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multidisipliner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.</a:t>
                      </a:r>
                      <a:endParaRPr lang="en-US" sz="2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  <a:tr h="1855222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mengelola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bermanfaat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bagi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masyarakat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keilmuan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serta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mendapat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pengakuan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maupun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457200"/>
          <a:ext cx="8382000" cy="609600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918039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rgbClr val="3938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LEVEL</a:t>
                      </a:r>
                      <a:r>
                        <a:rPr lang="en-US" sz="2800" b="1" baseline="0" dirty="0" smtClean="0">
                          <a:solidFill>
                            <a:srgbClr val="3938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9                                                               </a:t>
                      </a:r>
                      <a:endPara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81419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mengembangkan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pengetahuan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baru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praktek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profesionalnya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hingga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menghasilkan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kreatif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, original,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teruji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  <a:tr h="1441320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memecahkan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permasalahan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sains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pendekatan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inter,</a:t>
                      </a:r>
                      <a:r>
                        <a:rPr lang="en-US" sz="2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multi</a:t>
                      </a:r>
                      <a:r>
                        <a:rPr lang="en-US" sz="2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+mn-lt"/>
                          <a:ea typeface="Calibri"/>
                          <a:cs typeface="Times New Roman"/>
                        </a:rPr>
                        <a:t>transdisipliner</a:t>
                      </a:r>
                      <a:r>
                        <a:rPr lang="en-US" sz="2400" b="1" baseline="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  <a:tr h="1855222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mengelola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memimpin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mengembangkan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bermanfaat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bagi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ilmu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pengetahuan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kemaslahatan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umat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manusia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serta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latin typeface="+mn-lt"/>
                          <a:ea typeface="Calibri"/>
                          <a:cs typeface="Times New Roman"/>
                        </a:rPr>
                        <a:t>mendapat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pengakuan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maupun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400" b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</a:tr>
            </a:tbl>
          </a:graphicData>
        </a:graphic>
      </p:graphicFrame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8077200" y="6248400"/>
            <a:ext cx="7620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A499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 17 TAHUN 2010</a:t>
            </a:r>
            <a:endParaRPr lang="id-ID" b="1" dirty="0">
              <a:solidFill>
                <a:srgbClr val="A499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rgbClr val="DCF076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b="1" i="1" dirty="0" err="1" smtClean="0"/>
              <a:t>Pasal</a:t>
            </a:r>
            <a:r>
              <a:rPr lang="en-US" sz="3300" b="1" i="1" dirty="0" smtClean="0"/>
              <a:t> 97</a:t>
            </a:r>
            <a:endParaRPr lang="id-ID" sz="3300" dirty="0" smtClean="0"/>
          </a:p>
          <a:p>
            <a:pPr marL="514350" lvl="0" indent="-514350">
              <a:buFont typeface="+mj-lt"/>
              <a:buAutoNum type="arabicParenR"/>
            </a:pPr>
            <a:r>
              <a:rPr lang="en-GB" b="1" i="1" dirty="0" err="1" smtClean="0"/>
              <a:t>Kurikulum</a:t>
            </a:r>
            <a:r>
              <a:rPr lang="en-GB" b="1" i="1" dirty="0" smtClean="0"/>
              <a:t> </a:t>
            </a:r>
            <a:r>
              <a:rPr lang="en-GB" b="1" i="1" dirty="0" err="1" smtClean="0"/>
              <a:t>perguruan</a:t>
            </a:r>
            <a:r>
              <a:rPr lang="en-GB" b="1" i="1" dirty="0" smtClean="0"/>
              <a:t> </a:t>
            </a:r>
            <a:r>
              <a:rPr lang="en-GB" b="1" i="1" dirty="0" err="1" smtClean="0"/>
              <a:t>tinggi</a:t>
            </a:r>
            <a:r>
              <a:rPr lang="en-GB" b="1" i="1" dirty="0" smtClean="0"/>
              <a:t> </a:t>
            </a:r>
            <a:r>
              <a:rPr lang="en-GB" b="1" i="1" dirty="0" err="1" smtClean="0"/>
              <a:t>dikembangkan</a:t>
            </a:r>
            <a:r>
              <a:rPr lang="en-GB" b="1" i="1" dirty="0" smtClean="0"/>
              <a:t> </a:t>
            </a:r>
            <a:r>
              <a:rPr lang="en-GB" b="1" i="1" dirty="0" err="1" smtClean="0"/>
              <a:t>dan</a:t>
            </a:r>
            <a:r>
              <a:rPr lang="en-GB" b="1" i="1" dirty="0" smtClean="0"/>
              <a:t> </a:t>
            </a:r>
            <a:r>
              <a:rPr lang="en-GB" b="1" i="1" dirty="0" err="1" smtClean="0"/>
              <a:t>dilaksanakan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berbasis</a:t>
            </a:r>
            <a:r>
              <a:rPr lang="en-GB" b="1" i="1" dirty="0" smtClean="0"/>
              <a:t> </a:t>
            </a:r>
            <a:r>
              <a:rPr lang="en-GB" b="1" i="1" dirty="0" err="1" smtClean="0"/>
              <a:t>kompetensi</a:t>
            </a:r>
            <a:r>
              <a:rPr lang="en-GB" b="1" i="1" dirty="0" smtClean="0"/>
              <a:t>.</a:t>
            </a:r>
            <a:endParaRPr lang="id-ID" sz="2800" dirty="0" smtClean="0"/>
          </a:p>
          <a:p>
            <a:pPr marL="514350" lvl="0" indent="-514350">
              <a:buFont typeface="+mj-lt"/>
              <a:buAutoNum type="arabicParenR"/>
            </a:pPr>
            <a:r>
              <a:rPr lang="en-GB" b="1" i="1" dirty="0" err="1" smtClean="0"/>
              <a:t>Kurikulum</a:t>
            </a:r>
            <a:r>
              <a:rPr lang="en-GB" b="1" i="1" dirty="0" smtClean="0"/>
              <a:t> </a:t>
            </a:r>
            <a:r>
              <a:rPr lang="en-GB" b="1" i="1" dirty="0" err="1" smtClean="0"/>
              <a:t>tingkat</a:t>
            </a:r>
            <a:r>
              <a:rPr lang="en-GB" b="1" i="1" dirty="0" smtClean="0"/>
              <a:t> </a:t>
            </a:r>
            <a:r>
              <a:rPr lang="en-GB" b="1" i="1" dirty="0" err="1" smtClean="0"/>
              <a:t>satuan</a:t>
            </a:r>
            <a:r>
              <a:rPr lang="en-GB" b="1" i="1" dirty="0" smtClean="0"/>
              <a:t> </a:t>
            </a:r>
            <a:r>
              <a:rPr lang="en-GB" b="1" i="1" dirty="0" err="1" smtClean="0"/>
              <a:t>pendidikan</a:t>
            </a:r>
            <a:r>
              <a:rPr lang="en-GB" b="1" i="1" dirty="0" smtClean="0"/>
              <a:t> </a:t>
            </a:r>
            <a:r>
              <a:rPr lang="en-GB" b="1" i="1" dirty="0" err="1" smtClean="0"/>
              <a:t>untuk</a:t>
            </a:r>
            <a:r>
              <a:rPr lang="en-GB" b="1" i="1" dirty="0" smtClean="0"/>
              <a:t> </a:t>
            </a:r>
            <a:r>
              <a:rPr lang="en-GB" b="1" i="1" dirty="0" err="1" smtClean="0"/>
              <a:t>setiap</a:t>
            </a:r>
            <a:r>
              <a:rPr lang="en-GB" b="1" i="1" dirty="0" smtClean="0"/>
              <a:t> program </a:t>
            </a:r>
            <a:r>
              <a:rPr lang="en-GB" b="1" i="1" dirty="0" err="1" smtClean="0"/>
              <a:t>studi</a:t>
            </a:r>
            <a:r>
              <a:rPr lang="en-GB" b="1" i="1" dirty="0" smtClean="0"/>
              <a:t> </a:t>
            </a:r>
            <a:r>
              <a:rPr lang="en-GB" b="1" i="1" dirty="0" err="1" smtClean="0"/>
              <a:t>di</a:t>
            </a:r>
            <a:r>
              <a:rPr lang="en-GB" b="1" i="1" dirty="0" smtClean="0"/>
              <a:t> </a:t>
            </a:r>
            <a:r>
              <a:rPr lang="en-GB" b="1" i="1" dirty="0" err="1" smtClean="0"/>
              <a:t>perguruan</a:t>
            </a:r>
            <a:r>
              <a:rPr lang="en-GB" b="1" i="1" dirty="0" smtClean="0"/>
              <a:t> </a:t>
            </a:r>
            <a:r>
              <a:rPr lang="en-GB" b="1" i="1" dirty="0" err="1" smtClean="0"/>
              <a:t>tinggi</a:t>
            </a:r>
            <a:r>
              <a:rPr lang="en-GB" b="1" i="1" dirty="0" smtClean="0"/>
              <a:t> </a:t>
            </a:r>
            <a:r>
              <a:rPr lang="en-GB" b="1" i="1" dirty="0" err="1" smtClean="0"/>
              <a:t>dikembangkan</a:t>
            </a:r>
            <a:r>
              <a:rPr lang="en-GB" b="1" i="1" dirty="0" smtClean="0"/>
              <a:t> </a:t>
            </a:r>
            <a:r>
              <a:rPr lang="en-GB" b="1" i="1" dirty="0" err="1" smtClean="0"/>
              <a:t>dan</a:t>
            </a:r>
            <a:r>
              <a:rPr lang="en-GB" b="1" i="1" dirty="0" smtClean="0"/>
              <a:t> </a:t>
            </a:r>
            <a:r>
              <a:rPr lang="en-GB" b="1" i="1" dirty="0" err="1" smtClean="0"/>
              <a:t>ditetapkan</a:t>
            </a:r>
            <a:r>
              <a:rPr lang="en-GB" b="1" i="1" dirty="0" smtClean="0"/>
              <a:t> </a:t>
            </a:r>
            <a:r>
              <a:rPr lang="en-GB" b="1" i="1" dirty="0" err="1" smtClean="0"/>
              <a:t>oleh</a:t>
            </a:r>
            <a:r>
              <a:rPr lang="en-GB" b="1" i="1" dirty="0" smtClean="0"/>
              <a:t> </a:t>
            </a:r>
            <a:r>
              <a:rPr lang="en-GB" b="1" i="1" dirty="0" err="1" smtClean="0"/>
              <a:t>tiap-tiap</a:t>
            </a:r>
            <a:r>
              <a:rPr lang="en-GB" b="1" i="1" dirty="0" smtClean="0"/>
              <a:t> </a:t>
            </a:r>
            <a:r>
              <a:rPr lang="en-GB" b="1" i="1" dirty="0" err="1" smtClean="0"/>
              <a:t>perguruan</a:t>
            </a:r>
            <a:r>
              <a:rPr lang="en-GB" b="1" i="1" dirty="0" smtClean="0"/>
              <a:t> </a:t>
            </a:r>
            <a:r>
              <a:rPr lang="en-GB" b="1" i="1" dirty="0" err="1" smtClean="0"/>
              <a:t>tinggi</a:t>
            </a:r>
            <a:r>
              <a:rPr lang="en-GB" b="1" i="1" dirty="0" smtClean="0"/>
              <a:t> </a:t>
            </a:r>
            <a:r>
              <a:rPr lang="en-GB" b="1" i="1" dirty="0" err="1" smtClean="0"/>
              <a:t>dengan</a:t>
            </a:r>
            <a:r>
              <a:rPr lang="en-GB" b="1" i="1" dirty="0" smtClean="0"/>
              <a:t> </a:t>
            </a:r>
            <a:r>
              <a:rPr lang="en-GB" b="1" i="1" dirty="0" err="1" smtClean="0"/>
              <a:t>mengacu</a:t>
            </a:r>
            <a:r>
              <a:rPr lang="en-GB" b="1" i="1" dirty="0" smtClean="0"/>
              <a:t> </a:t>
            </a:r>
            <a:r>
              <a:rPr lang="en-GB" b="1" i="1" dirty="0" err="1" smtClean="0"/>
              <a:t>Standar</a:t>
            </a:r>
            <a:r>
              <a:rPr lang="en-GB" b="1" i="1" dirty="0" smtClean="0"/>
              <a:t> </a:t>
            </a:r>
            <a:r>
              <a:rPr lang="en-GB" b="1" i="1" dirty="0" err="1" smtClean="0"/>
              <a:t>Nasional</a:t>
            </a:r>
            <a:r>
              <a:rPr lang="en-GB" b="1" i="1" dirty="0" smtClean="0"/>
              <a:t> </a:t>
            </a:r>
            <a:r>
              <a:rPr lang="en-GB" b="1" i="1" dirty="0" err="1" smtClean="0"/>
              <a:t>Pendidikan</a:t>
            </a:r>
            <a:r>
              <a:rPr lang="en-GB" b="1" i="1" dirty="0" smtClean="0"/>
              <a:t>.</a:t>
            </a:r>
            <a:endParaRPr lang="id-ID" sz="2800" dirty="0" smtClean="0"/>
          </a:p>
          <a:p>
            <a:pPr marL="514350" lvl="0" indent="-514350">
              <a:buFont typeface="+mj-lt"/>
              <a:buAutoNum type="arabicParenR"/>
            </a:pPr>
            <a:r>
              <a:rPr lang="en-GB" b="1" i="1" dirty="0" err="1" smtClean="0"/>
              <a:t>Kompetensi</a:t>
            </a:r>
            <a:r>
              <a:rPr lang="en-GB" b="1" i="1" dirty="0" smtClean="0"/>
              <a:t> </a:t>
            </a:r>
            <a:r>
              <a:rPr lang="en-GB" b="1" i="1" dirty="0" err="1" smtClean="0"/>
              <a:t>sebagaimana</a:t>
            </a:r>
            <a:r>
              <a:rPr lang="en-GB" b="1" i="1" dirty="0" smtClean="0"/>
              <a:t> </a:t>
            </a:r>
            <a:r>
              <a:rPr lang="en-GB" b="1" i="1" dirty="0" err="1" smtClean="0"/>
              <a:t>dimaksud</a:t>
            </a:r>
            <a:r>
              <a:rPr lang="en-GB" b="1" i="1" dirty="0" smtClean="0"/>
              <a:t> </a:t>
            </a:r>
            <a:r>
              <a:rPr lang="en-GB" b="1" i="1" dirty="0" err="1" smtClean="0"/>
              <a:t>pada</a:t>
            </a:r>
            <a:r>
              <a:rPr lang="en-GB" b="1" i="1" dirty="0" smtClean="0"/>
              <a:t> </a:t>
            </a:r>
            <a:r>
              <a:rPr lang="en-GB" b="1" i="1" dirty="0" err="1" smtClean="0"/>
              <a:t>ayat</a:t>
            </a:r>
            <a:r>
              <a:rPr lang="en-GB" b="1" i="1" dirty="0" smtClean="0"/>
              <a:t> (1) paling </a:t>
            </a:r>
            <a:r>
              <a:rPr lang="en-GB" b="1" i="1" dirty="0" err="1" smtClean="0"/>
              <a:t>sedikit</a:t>
            </a:r>
            <a:r>
              <a:rPr lang="en-GB" b="1" i="1" dirty="0" smtClean="0"/>
              <a:t> </a:t>
            </a:r>
            <a:r>
              <a:rPr lang="en-GB" b="1" i="1" dirty="0" err="1" smtClean="0"/>
              <a:t>memenuhi</a:t>
            </a:r>
            <a:r>
              <a:rPr lang="en-GB" b="1" i="1" dirty="0" smtClean="0"/>
              <a:t> </a:t>
            </a:r>
            <a:r>
              <a:rPr lang="en-GB" b="1" i="1" dirty="0" err="1" smtClean="0"/>
              <a:t>elemen</a:t>
            </a:r>
            <a:r>
              <a:rPr lang="en-GB" b="1" i="1" dirty="0" smtClean="0"/>
              <a:t> </a:t>
            </a:r>
            <a:r>
              <a:rPr lang="en-GB" b="1" i="1" dirty="0" err="1" smtClean="0"/>
              <a:t>kurikulum</a:t>
            </a:r>
            <a:r>
              <a:rPr lang="en-GB" b="1" i="1" dirty="0" smtClean="0"/>
              <a:t> </a:t>
            </a:r>
            <a:r>
              <a:rPr lang="en-GB" b="1" i="1" dirty="0" err="1" smtClean="0"/>
              <a:t>sebagai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berikut</a:t>
            </a:r>
            <a:r>
              <a:rPr lang="en-GB" b="1" i="1" dirty="0" smtClean="0"/>
              <a:t>:</a:t>
            </a:r>
            <a:endParaRPr lang="id-ID" sz="2800" dirty="0" smtClean="0"/>
          </a:p>
          <a:p>
            <a:pPr marL="1371600" lvl="2" indent="-457200">
              <a:buFont typeface="+mj-lt"/>
              <a:buAutoNum type="alphaLcPeriod"/>
            </a:pPr>
            <a:r>
              <a:rPr lang="en-GB" b="1" i="1" dirty="0" smtClean="0"/>
              <a:t> </a:t>
            </a:r>
            <a:r>
              <a:rPr lang="en-GB" b="1" i="1" dirty="0" err="1" smtClean="0"/>
              <a:t>landasan</a:t>
            </a:r>
            <a:r>
              <a:rPr lang="en-GB" b="1" i="1" dirty="0" smtClean="0"/>
              <a:t> </a:t>
            </a:r>
            <a:r>
              <a:rPr lang="en-GB" b="1" i="1" dirty="0" err="1" smtClean="0"/>
              <a:t>kepribadian</a:t>
            </a:r>
            <a:r>
              <a:rPr lang="en-GB" b="1" i="1" dirty="0" smtClean="0"/>
              <a:t>;</a:t>
            </a:r>
            <a:endParaRPr lang="id-ID" sz="2000" dirty="0" smtClean="0"/>
          </a:p>
          <a:p>
            <a:pPr marL="1371600" lvl="2" indent="-457200">
              <a:buFont typeface="+mj-lt"/>
              <a:buAutoNum type="alphaLcPeriod"/>
            </a:pPr>
            <a:r>
              <a:rPr lang="en-GB" b="1" i="1" dirty="0" err="1" smtClean="0"/>
              <a:t>penguasaan</a:t>
            </a:r>
            <a:r>
              <a:rPr lang="en-GB" b="1" i="1" dirty="0" smtClean="0"/>
              <a:t> </a:t>
            </a:r>
            <a:r>
              <a:rPr lang="en-GB" b="1" i="1" dirty="0" err="1" smtClean="0"/>
              <a:t>ilmu</a:t>
            </a:r>
            <a:r>
              <a:rPr lang="en-GB" b="1" i="1" dirty="0" smtClean="0"/>
              <a:t> </a:t>
            </a:r>
            <a:r>
              <a:rPr lang="en-GB" b="1" i="1" dirty="0" err="1" smtClean="0"/>
              <a:t>pengetahuan</a:t>
            </a:r>
            <a:r>
              <a:rPr lang="en-GB" b="1" i="1" dirty="0" smtClean="0"/>
              <a:t>, </a:t>
            </a:r>
            <a:r>
              <a:rPr lang="en-GB" b="1" i="1" dirty="0" err="1" smtClean="0"/>
              <a:t>teknologi</a:t>
            </a:r>
            <a:r>
              <a:rPr lang="en-GB" b="1" i="1" dirty="0" smtClean="0"/>
              <a:t>, </a:t>
            </a:r>
            <a:r>
              <a:rPr lang="en-GB" b="1" i="1" dirty="0" err="1" smtClean="0"/>
              <a:t>seni</a:t>
            </a:r>
            <a:r>
              <a:rPr lang="en-GB" b="1" i="1" dirty="0" smtClean="0"/>
              <a:t>, </a:t>
            </a:r>
            <a:r>
              <a:rPr lang="en-GB" b="1" i="1" dirty="0" err="1" smtClean="0"/>
              <a:t>dan</a:t>
            </a:r>
            <a:r>
              <a:rPr lang="en-GB" b="1" i="1" dirty="0" smtClean="0"/>
              <a:t>/</a:t>
            </a:r>
            <a:r>
              <a:rPr lang="en-GB" b="1" i="1" dirty="0" err="1" smtClean="0"/>
              <a:t>atau</a:t>
            </a:r>
            <a:r>
              <a:rPr lang="en-GB" b="1" i="1" dirty="0" smtClean="0"/>
              <a:t> </a:t>
            </a:r>
            <a:r>
              <a:rPr lang="en-GB" b="1" i="1" dirty="0" err="1" smtClean="0"/>
              <a:t>olahraga</a:t>
            </a:r>
            <a:r>
              <a:rPr lang="en-GB" b="1" i="1" dirty="0" smtClean="0"/>
              <a:t>;</a:t>
            </a:r>
            <a:endParaRPr lang="id-ID" sz="2000" dirty="0" smtClean="0"/>
          </a:p>
          <a:p>
            <a:pPr marL="1371600" lvl="2" indent="-457200">
              <a:buFont typeface="+mj-lt"/>
              <a:buAutoNum type="alphaLcPeriod"/>
            </a:pPr>
            <a:r>
              <a:rPr lang="en-GB" b="1" i="1" dirty="0" err="1" smtClean="0"/>
              <a:t>kemampuan</a:t>
            </a:r>
            <a:r>
              <a:rPr lang="en-GB" b="1" i="1" dirty="0" smtClean="0"/>
              <a:t> </a:t>
            </a:r>
            <a:r>
              <a:rPr lang="en-GB" b="1" i="1" dirty="0" err="1" smtClean="0"/>
              <a:t>dan</a:t>
            </a:r>
            <a:r>
              <a:rPr lang="en-GB" b="1" i="1" dirty="0" smtClean="0"/>
              <a:t> </a:t>
            </a:r>
            <a:r>
              <a:rPr lang="en-GB" b="1" i="1" dirty="0" err="1" smtClean="0"/>
              <a:t>keterampilan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berkarya</a:t>
            </a:r>
            <a:r>
              <a:rPr lang="en-GB" b="1" i="1" dirty="0" smtClean="0"/>
              <a:t>;</a:t>
            </a:r>
            <a:endParaRPr lang="id-ID" sz="2000" dirty="0" smtClean="0"/>
          </a:p>
          <a:p>
            <a:pPr marL="1371600" lvl="2" indent="-457200">
              <a:buFont typeface="+mj-lt"/>
              <a:buAutoNum type="alphaLcPeriod"/>
            </a:pPr>
            <a:r>
              <a:rPr lang="en-GB" b="1" i="1" dirty="0" err="1" smtClean="0"/>
              <a:t>sikap</a:t>
            </a:r>
            <a:r>
              <a:rPr lang="en-GB" b="1" i="1" dirty="0" smtClean="0"/>
              <a:t> </a:t>
            </a:r>
            <a:r>
              <a:rPr lang="en-GB" b="1" i="1" dirty="0" err="1" smtClean="0"/>
              <a:t>dan</a:t>
            </a:r>
            <a:r>
              <a:rPr lang="en-GB" b="1" i="1" dirty="0" smtClean="0"/>
              <a:t> </a:t>
            </a:r>
            <a:r>
              <a:rPr lang="en-GB" b="1" i="1" dirty="0" err="1" smtClean="0"/>
              <a:t>perilaku</a:t>
            </a:r>
            <a:r>
              <a:rPr lang="en-GB" b="1" i="1" dirty="0" smtClean="0"/>
              <a:t> </a:t>
            </a:r>
            <a:r>
              <a:rPr lang="en-GB" b="1" i="1" dirty="0" err="1" smtClean="0"/>
              <a:t>dalam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berkarya</a:t>
            </a:r>
            <a:r>
              <a:rPr lang="en-GB" b="1" i="1" dirty="0" smtClean="0"/>
              <a:t> </a:t>
            </a:r>
            <a:r>
              <a:rPr lang="en-GB" b="1" i="1" dirty="0" err="1" smtClean="0"/>
              <a:t>menurut</a:t>
            </a:r>
            <a:r>
              <a:rPr lang="en-GB" b="1" i="1" dirty="0" smtClean="0"/>
              <a:t> </a:t>
            </a:r>
            <a:r>
              <a:rPr lang="en-GB" b="1" i="1" dirty="0" err="1" smtClean="0"/>
              <a:t>tingkat</a:t>
            </a:r>
            <a:r>
              <a:rPr lang="en-GB" b="1" i="1" dirty="0" smtClean="0"/>
              <a:t> </a:t>
            </a:r>
            <a:r>
              <a:rPr lang="en-GB" b="1" i="1" dirty="0" err="1" smtClean="0"/>
              <a:t>keahlian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berdasarkan</a:t>
            </a:r>
            <a:r>
              <a:rPr lang="en-GB" b="1" i="1" dirty="0" smtClean="0"/>
              <a:t> </a:t>
            </a:r>
            <a:r>
              <a:rPr lang="en-GB" b="1" i="1" dirty="0" err="1" smtClean="0"/>
              <a:t>ilmu</a:t>
            </a:r>
            <a:r>
              <a:rPr lang="en-GB" b="1" i="1" dirty="0" smtClean="0"/>
              <a:t> </a:t>
            </a:r>
            <a:r>
              <a:rPr lang="en-GB" b="1" i="1" dirty="0" err="1" smtClean="0"/>
              <a:t>dan</a:t>
            </a:r>
            <a:r>
              <a:rPr lang="en-GB" b="1" i="1" dirty="0" smtClean="0"/>
              <a:t> </a:t>
            </a:r>
            <a:r>
              <a:rPr lang="en-GB" b="1" i="1" dirty="0" err="1" smtClean="0"/>
              <a:t>keterampilan</a:t>
            </a:r>
            <a:r>
              <a:rPr lang="en-GB" b="1" i="1" dirty="0" smtClean="0"/>
              <a:t> yang </a:t>
            </a:r>
            <a:r>
              <a:rPr lang="en-GB" b="1" i="1" dirty="0" err="1" smtClean="0"/>
              <a:t>dikuasai</a:t>
            </a:r>
            <a:r>
              <a:rPr lang="en-GB" b="1" i="1" dirty="0" smtClean="0"/>
              <a:t>;</a:t>
            </a:r>
            <a:endParaRPr lang="en-US" sz="2000" b="1" i="1" dirty="0" smtClean="0"/>
          </a:p>
          <a:p>
            <a:pPr marL="1371600" lvl="2" indent="-457200">
              <a:buFont typeface="+mj-lt"/>
              <a:buAutoNum type="alphaLcPeriod"/>
            </a:pPr>
            <a:r>
              <a:rPr lang="en-GB" b="1" i="1" dirty="0" err="1" smtClean="0"/>
              <a:t>penguasaan</a:t>
            </a:r>
            <a:r>
              <a:rPr lang="en-GB" b="1" i="1" dirty="0" smtClean="0"/>
              <a:t> </a:t>
            </a:r>
            <a:r>
              <a:rPr lang="en-GB" b="1" i="1" dirty="0" err="1" smtClean="0"/>
              <a:t>kaidah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berkehidupan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bermasyarakat</a:t>
            </a:r>
            <a:r>
              <a:rPr lang="en-GB" b="1" i="1" dirty="0" smtClean="0"/>
              <a:t> </a:t>
            </a:r>
            <a:r>
              <a:rPr lang="en-GB" b="1" i="1" dirty="0" err="1" smtClean="0"/>
              <a:t>sesuai</a:t>
            </a:r>
            <a:r>
              <a:rPr lang="en-GB" b="1" i="1" dirty="0" smtClean="0"/>
              <a:t> </a:t>
            </a:r>
            <a:r>
              <a:rPr lang="en-GB" b="1" i="1" dirty="0" err="1" smtClean="0"/>
              <a:t>dengan</a:t>
            </a:r>
            <a:r>
              <a:rPr lang="en-GB" b="1" i="1" dirty="0" smtClean="0"/>
              <a:t> </a:t>
            </a:r>
            <a:r>
              <a:rPr lang="en-GB" b="1" i="1" dirty="0" err="1" smtClean="0"/>
              <a:t>pilihan</a:t>
            </a:r>
            <a:r>
              <a:rPr lang="en-GB" b="1" i="1" dirty="0" smtClean="0"/>
              <a:t> </a:t>
            </a:r>
            <a:r>
              <a:rPr lang="en-GB" b="1" i="1" dirty="0" err="1" smtClean="0"/>
              <a:t>keahlian</a:t>
            </a:r>
            <a:r>
              <a:rPr lang="en-GB" b="1" i="1" dirty="0" smtClean="0"/>
              <a:t> </a:t>
            </a:r>
            <a:r>
              <a:rPr lang="en-GB" b="1" i="1" dirty="0" err="1" smtClean="0"/>
              <a:t>dalam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berkarya</a:t>
            </a:r>
            <a:r>
              <a:rPr lang="en-GB" b="1" i="1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3814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809748" y="1600205"/>
            <a:ext cx="38290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kerangka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penjenjangan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kualifikasi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kerja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yang </a:t>
            </a:r>
            <a:r>
              <a:rPr lang="en-US" sz="2000" b="1" dirty="0" err="1" smtClean="0">
                <a:solidFill>
                  <a:srgbClr val="FFC000"/>
                </a:solidFill>
              </a:rPr>
              <a:t>menyandingkan</a:t>
            </a:r>
            <a:r>
              <a:rPr lang="en-US" sz="2000" b="1" dirty="0" smtClean="0">
                <a:solidFill>
                  <a:srgbClr val="FFC000"/>
                </a:solidFill>
              </a:rPr>
              <a:t>,  </a:t>
            </a:r>
            <a:r>
              <a:rPr lang="en-US" sz="2000" b="1" dirty="0" err="1" smtClean="0">
                <a:solidFill>
                  <a:srgbClr val="FFC000"/>
                </a:solidFill>
              </a:rPr>
              <a:t>menyetarakan</a:t>
            </a:r>
            <a:r>
              <a:rPr lang="en-US" sz="2000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mengintegrasikan</a:t>
            </a:r>
            <a:r>
              <a:rPr lang="en-US" sz="2000" dirty="0" smtClean="0">
                <a:solidFill>
                  <a:srgbClr val="FFC000"/>
                </a:solidFill>
              </a:rPr>
              <a:t>, </a:t>
            </a:r>
            <a:r>
              <a:rPr lang="en-US" sz="2000" dirty="0" err="1" smtClean="0"/>
              <a:t>sektor</a:t>
            </a:r>
            <a:r>
              <a:rPr lang="en-US" sz="2000" dirty="0" smtClean="0"/>
              <a:t> 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pelatihan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pengalaman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kerja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rangka</a:t>
            </a:r>
            <a:r>
              <a:rPr lang="en-US" sz="2000" dirty="0" smtClean="0"/>
              <a:t> </a:t>
            </a:r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pengakuan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di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sektor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815444" y="1055718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 smtClean="0">
                <a:ln w="50800"/>
                <a:solidFill>
                  <a:srgbClr val="921D1A"/>
                </a:solidFill>
                <a:latin typeface="Arial Black" pitchFamily="34" charset="0"/>
              </a:rPr>
              <a:t>KKNI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ysClr val="windowText" lastClr="000000"/>
                </a:solidFill>
              </a:rPr>
              <a:t>adalah</a:t>
            </a:r>
            <a:endParaRPr lang="en-US" sz="2400" b="1" dirty="0">
              <a:ln w="50800"/>
              <a:solidFill>
                <a:sysClr val="windowText" lastClr="000000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5745381" y="1593421"/>
            <a:ext cx="3039385" cy="2554545"/>
            <a:chOff x="5962013" y="4318747"/>
            <a:chExt cx="3141967" cy="2554545"/>
          </a:xfrm>
        </p:grpSpPr>
        <p:sp>
          <p:nvSpPr>
            <p:cNvPr id="50" name="Rectangle 49"/>
            <p:cNvSpPr/>
            <p:nvPr/>
          </p:nvSpPr>
          <p:spPr>
            <a:xfrm>
              <a:off x="6437853" y="4318747"/>
              <a:ext cx="266612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 err="1" smtClean="0"/>
                <a:t>perwujudan</a:t>
              </a:r>
              <a:r>
                <a:rPr lang="en-AU" sz="2000" dirty="0" smtClean="0"/>
                <a:t>                    </a:t>
              </a:r>
              <a:r>
                <a:rPr lang="en-AU" sz="2000" b="1" dirty="0" err="1" smtClean="0"/>
                <a:t>mutu</a:t>
              </a:r>
              <a:r>
                <a:rPr lang="en-AU" sz="2000" b="1" dirty="0" smtClean="0"/>
                <a:t> </a:t>
              </a:r>
              <a:r>
                <a:rPr lang="en-AU" sz="2000" dirty="0" err="1" smtClean="0"/>
                <a:t>dan</a:t>
              </a:r>
              <a:r>
                <a:rPr lang="en-AU" sz="2000" b="1" dirty="0" smtClean="0"/>
                <a:t> </a:t>
              </a:r>
              <a:r>
                <a:rPr lang="en-AU" sz="2000" b="1" dirty="0" err="1" smtClean="0"/>
                <a:t>jati</a:t>
              </a:r>
              <a:r>
                <a:rPr lang="en-AU" sz="2000" b="1" dirty="0" smtClean="0"/>
                <a:t> </a:t>
              </a:r>
              <a:r>
                <a:rPr lang="en-AU" sz="2000" b="1" dirty="0" err="1" smtClean="0"/>
                <a:t>diri</a:t>
              </a:r>
              <a:r>
                <a:rPr lang="en-AU" sz="2000" b="1" dirty="0" smtClean="0"/>
                <a:t> </a:t>
              </a:r>
              <a:r>
                <a:rPr lang="en-AU" sz="2000" b="1" dirty="0" err="1" smtClean="0"/>
                <a:t>bangsa</a:t>
              </a:r>
              <a:r>
                <a:rPr lang="en-AU" sz="2000" b="1" dirty="0" smtClean="0"/>
                <a:t> Indonesia </a:t>
              </a:r>
              <a:r>
                <a:rPr lang="en-AU" sz="2000" dirty="0" err="1" smtClean="0"/>
                <a:t>terkait</a:t>
              </a:r>
              <a:r>
                <a:rPr lang="en-AU" sz="2000" dirty="0" smtClean="0"/>
                <a:t> </a:t>
              </a:r>
              <a:r>
                <a:rPr lang="en-AU" sz="2000" dirty="0" err="1" smtClean="0"/>
                <a:t>dengan</a:t>
              </a:r>
              <a:r>
                <a:rPr lang="en-AU" sz="2000" dirty="0" smtClean="0"/>
                <a:t> </a:t>
              </a:r>
              <a:r>
                <a:rPr lang="en-AU" sz="2000" dirty="0" err="1" smtClean="0"/>
                <a:t>sistem</a:t>
              </a:r>
              <a:r>
                <a:rPr lang="en-AU" sz="2000" dirty="0" smtClean="0"/>
                <a:t> </a:t>
              </a:r>
              <a:r>
                <a:rPr lang="en-AU" sz="2000" dirty="0" err="1" smtClean="0"/>
                <a:t>pendidikan</a:t>
              </a:r>
              <a:r>
                <a:rPr lang="en-AU" sz="2000" dirty="0" smtClean="0"/>
                <a:t> </a:t>
              </a:r>
              <a:r>
                <a:rPr lang="en-AU" sz="2000" dirty="0" err="1" smtClean="0"/>
                <a:t>dan</a:t>
              </a:r>
              <a:r>
                <a:rPr lang="en-AU" sz="2000" dirty="0" smtClean="0"/>
                <a:t> </a:t>
              </a:r>
              <a:r>
                <a:rPr lang="en-AU" sz="2000" dirty="0" err="1" smtClean="0"/>
                <a:t>pelatihan</a:t>
              </a:r>
              <a:r>
                <a:rPr lang="en-AU" sz="2000" dirty="0" smtClean="0"/>
                <a:t> </a:t>
              </a:r>
              <a:r>
                <a:rPr lang="en-AU" sz="2000" dirty="0" err="1" smtClean="0"/>
                <a:t>serta</a:t>
              </a:r>
              <a:r>
                <a:rPr lang="en-AU" sz="2000" dirty="0" smtClean="0"/>
                <a:t> program </a:t>
              </a:r>
              <a:r>
                <a:rPr lang="en-AU" sz="2000" dirty="0" err="1" smtClean="0"/>
                <a:t>peningkatan</a:t>
              </a:r>
              <a:r>
                <a:rPr lang="en-AU" sz="2000" dirty="0" smtClean="0"/>
                <a:t> SDM </a:t>
              </a:r>
              <a:r>
                <a:rPr lang="en-AU" sz="2000" dirty="0" err="1" smtClean="0"/>
                <a:t>secara</a:t>
              </a:r>
              <a:r>
                <a:rPr lang="en-AU" sz="2000" dirty="0" smtClean="0"/>
                <a:t> </a:t>
              </a:r>
              <a:r>
                <a:rPr lang="en-AU" sz="2000" dirty="0" err="1" smtClean="0"/>
                <a:t>nasional</a:t>
              </a:r>
              <a:endParaRPr lang="en-US" sz="2000" dirty="0"/>
            </a:p>
          </p:txBody>
        </p:sp>
        <p:sp>
          <p:nvSpPr>
            <p:cNvPr id="51" name="Down Arrow 50"/>
            <p:cNvSpPr/>
            <p:nvPr/>
          </p:nvSpPr>
          <p:spPr>
            <a:xfrm rot="16200000">
              <a:off x="5639634" y="5402756"/>
              <a:ext cx="1051437" cy="406680"/>
            </a:xfrm>
            <a:prstGeom prst="downArrow">
              <a:avLst>
                <a:gd name="adj1" fmla="val 50000"/>
                <a:gd name="adj2" fmla="val 7069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>
                      <a:lumMod val="75000"/>
                    </a:schemeClr>
                  </a:solidFill>
                </a:ln>
              </a:endParaRPr>
            </a:p>
          </p:txBody>
        </p:sp>
      </p:grpSp>
      <p:sp>
        <p:nvSpPr>
          <p:cNvPr id="28" name="Content Placeholder 20"/>
          <p:cNvSpPr txBox="1">
            <a:spLocks/>
          </p:cNvSpPr>
          <p:nvPr/>
        </p:nvSpPr>
        <p:spPr>
          <a:xfrm>
            <a:off x="1828798" y="4381500"/>
            <a:ext cx="6781801" cy="1638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1D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Jenjang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1D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1D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kualifikasi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921D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rgbClr val="921D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1D1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dalah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921D1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tingkat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capaian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pembelajaran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yang 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disepakati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nasional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disusun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pelatihan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diperoleh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melalui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formal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nonformal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informal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1380" y="6553200"/>
            <a:ext cx="1852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endrotomoits@yahoo.com</a:t>
            </a:r>
            <a:endParaRPr lang="en-US" sz="1100" b="1" dirty="0"/>
          </a:p>
        </p:txBody>
      </p:sp>
      <p:sp>
        <p:nvSpPr>
          <p:cNvPr id="30" name="Rectangle 29"/>
          <p:cNvSpPr/>
          <p:nvPr/>
        </p:nvSpPr>
        <p:spPr>
          <a:xfrm>
            <a:off x="1802148" y="391180"/>
            <a:ext cx="32923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PENGERTIAN </a:t>
            </a:r>
            <a:endParaRPr lang="en-US" sz="2800" b="1" cap="none" spc="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517529" y="1469630"/>
            <a:ext cx="1054398" cy="4548938"/>
            <a:chOff x="886127" y="1815434"/>
            <a:chExt cx="958544" cy="4135398"/>
          </a:xfrm>
        </p:grpSpPr>
        <p:grpSp>
          <p:nvGrpSpPr>
            <p:cNvPr id="4" name="Group 68"/>
            <p:cNvGrpSpPr>
              <a:grpSpLocks/>
            </p:cNvGrpSpPr>
            <p:nvPr/>
          </p:nvGrpSpPr>
          <p:grpSpPr bwMode="auto">
            <a:xfrm>
              <a:off x="1007780" y="1828800"/>
              <a:ext cx="689003" cy="4122032"/>
              <a:chOff x="380998" y="798080"/>
              <a:chExt cx="1143003" cy="5401697"/>
            </a:xfrm>
          </p:grpSpPr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380998" y="798080"/>
                <a:ext cx="1143003" cy="5358338"/>
                <a:chOff x="380998" y="798080"/>
                <a:chExt cx="1143003" cy="5358338"/>
              </a:xfrm>
            </p:grpSpPr>
            <p:sp>
              <p:nvSpPr>
                <p:cNvPr id="45" name="Can 44"/>
                <p:cNvSpPr/>
                <p:nvPr/>
              </p:nvSpPr>
              <p:spPr>
                <a:xfrm>
                  <a:off x="381001" y="5115485"/>
                  <a:ext cx="1143000" cy="1040933"/>
                </a:xfrm>
                <a:prstGeom prst="can">
                  <a:avLst>
                    <a:gd name="adj" fmla="val 50000"/>
                  </a:avLst>
                </a:prstGeom>
                <a:solidFill>
                  <a:srgbClr val="3C310A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" name="Can 2"/>
                <p:cNvSpPr/>
                <p:nvPr/>
              </p:nvSpPr>
              <p:spPr>
                <a:xfrm>
                  <a:off x="381001" y="4586663"/>
                  <a:ext cx="1143000" cy="1043161"/>
                </a:xfrm>
                <a:prstGeom prst="can">
                  <a:avLst>
                    <a:gd name="adj" fmla="val 50000"/>
                  </a:avLst>
                </a:prstGeom>
                <a:solidFill>
                  <a:srgbClr val="5D4C0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Can 3"/>
                <p:cNvSpPr/>
                <p:nvPr/>
              </p:nvSpPr>
              <p:spPr>
                <a:xfrm>
                  <a:off x="381001" y="4091877"/>
                  <a:ext cx="1143000" cy="1025279"/>
                </a:xfrm>
                <a:prstGeom prst="can">
                  <a:avLst>
                    <a:gd name="adj" fmla="val 50000"/>
                  </a:avLst>
                </a:prstGeom>
                <a:solidFill>
                  <a:srgbClr val="816A15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Can 4"/>
                <p:cNvSpPr/>
                <p:nvPr/>
              </p:nvSpPr>
              <p:spPr>
                <a:xfrm>
                  <a:off x="381001" y="3561068"/>
                  <a:ext cx="1143000" cy="1041825"/>
                </a:xfrm>
                <a:prstGeom prst="can">
                  <a:avLst>
                    <a:gd name="adj" fmla="val 50000"/>
                  </a:avLst>
                </a:prstGeom>
                <a:solidFill>
                  <a:srgbClr val="A5871B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" name="Can 5"/>
                <p:cNvSpPr/>
                <p:nvPr/>
              </p:nvSpPr>
              <p:spPr>
                <a:xfrm>
                  <a:off x="381001" y="2994010"/>
                  <a:ext cx="1143000" cy="1060101"/>
                </a:xfrm>
                <a:prstGeom prst="can">
                  <a:avLst>
                    <a:gd name="adj" fmla="val 50000"/>
                  </a:avLst>
                </a:prstGeom>
                <a:solidFill>
                  <a:srgbClr val="CCA822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" name="Can 6"/>
                <p:cNvSpPr/>
                <p:nvPr/>
              </p:nvSpPr>
              <p:spPr>
                <a:xfrm>
                  <a:off x="381001" y="2426954"/>
                  <a:ext cx="1143000" cy="1085167"/>
                </a:xfrm>
                <a:prstGeom prst="can">
                  <a:avLst>
                    <a:gd name="adj" fmla="val 50000"/>
                  </a:avLst>
                </a:prstGeom>
                <a:solidFill>
                  <a:srgbClr val="DFBD41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Can 7"/>
                <p:cNvSpPr/>
                <p:nvPr/>
              </p:nvSpPr>
              <p:spPr>
                <a:xfrm>
                  <a:off x="381000" y="1819678"/>
                  <a:ext cx="1143000" cy="1127744"/>
                </a:xfrm>
                <a:prstGeom prst="can">
                  <a:avLst>
                    <a:gd name="adj" fmla="val 50000"/>
                  </a:avLst>
                </a:prstGeom>
                <a:solidFill>
                  <a:srgbClr val="E6CC6C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" name="Can 8"/>
                <p:cNvSpPr/>
                <p:nvPr/>
              </p:nvSpPr>
              <p:spPr>
                <a:xfrm>
                  <a:off x="381000" y="1256595"/>
                  <a:ext cx="1143000" cy="1112049"/>
                </a:xfrm>
                <a:prstGeom prst="can">
                  <a:avLst>
                    <a:gd name="adj" fmla="val 50000"/>
                  </a:avLst>
                </a:prstGeom>
                <a:solidFill>
                  <a:srgbClr val="ECD78C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Can 9"/>
                <p:cNvSpPr/>
                <p:nvPr/>
              </p:nvSpPr>
              <p:spPr>
                <a:xfrm>
                  <a:off x="380998" y="798080"/>
                  <a:ext cx="1143000" cy="978649"/>
                </a:xfrm>
                <a:prstGeom prst="can">
                  <a:avLst>
                    <a:gd name="adj" fmla="val 50000"/>
                  </a:avLst>
                </a:prstGeom>
                <a:solidFill>
                  <a:srgbClr val="F1E3B1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ker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5" name="TextBox 10"/>
              <p:cNvSpPr txBox="1">
                <a:spLocks noChangeArrowheads="1"/>
              </p:cNvSpPr>
              <p:nvPr/>
            </p:nvSpPr>
            <p:spPr bwMode="auto">
              <a:xfrm>
                <a:off x="744721" y="5565347"/>
                <a:ext cx="458115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36" name="TextBox 11"/>
              <p:cNvSpPr txBox="1">
                <a:spLocks noChangeArrowheads="1"/>
              </p:cNvSpPr>
              <p:nvPr/>
            </p:nvSpPr>
            <p:spPr bwMode="auto">
              <a:xfrm>
                <a:off x="762115" y="5076005"/>
                <a:ext cx="456181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37" name="TextBox 12"/>
              <p:cNvSpPr txBox="1">
                <a:spLocks noChangeArrowheads="1"/>
              </p:cNvSpPr>
              <p:nvPr/>
            </p:nvSpPr>
            <p:spPr bwMode="auto">
              <a:xfrm>
                <a:off x="762115" y="4540659"/>
                <a:ext cx="456181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38" name="TextBox 13"/>
              <p:cNvSpPr txBox="1">
                <a:spLocks noChangeArrowheads="1"/>
              </p:cNvSpPr>
              <p:nvPr/>
            </p:nvSpPr>
            <p:spPr bwMode="auto">
              <a:xfrm>
                <a:off x="761139" y="4027417"/>
                <a:ext cx="458115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40" name="TextBox 14"/>
              <p:cNvSpPr txBox="1">
                <a:spLocks noChangeArrowheads="1"/>
              </p:cNvSpPr>
              <p:nvPr/>
            </p:nvSpPr>
            <p:spPr bwMode="auto">
              <a:xfrm>
                <a:off x="762115" y="3504294"/>
                <a:ext cx="456181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38921" y="2346089"/>
                <a:ext cx="456181" cy="634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15726" y="1806962"/>
                <a:ext cx="456181" cy="634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9280" y="1217122"/>
                <a:ext cx="456181" cy="634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44" name="TextBox 18"/>
              <p:cNvSpPr txBox="1">
                <a:spLocks noChangeArrowheads="1"/>
              </p:cNvSpPr>
              <p:nvPr/>
            </p:nvSpPr>
            <p:spPr bwMode="auto">
              <a:xfrm>
                <a:off x="748081" y="2911102"/>
                <a:ext cx="456181" cy="63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 bwMode="auto">
            <a:xfrm>
              <a:off x="886127" y="1815434"/>
              <a:ext cx="958544" cy="369332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threePt" dir="t"/>
            </a:scene3d>
          </p:spPr>
          <p:txBody>
            <a:bodyPr wrap="square">
              <a:spAutoFit/>
              <a:scene3d>
                <a:camera prst="isometricOffAxis1Righ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b="1" kern="0" dirty="0" smtClean="0">
                  <a:ln w="50800"/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KKNI</a:t>
              </a:r>
              <a:endParaRPr lang="en-US" sz="2000" b="1" kern="0" dirty="0">
                <a:ln w="50800"/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84022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ight Triangle 72"/>
          <p:cNvSpPr/>
          <p:nvPr/>
        </p:nvSpPr>
        <p:spPr>
          <a:xfrm rot="2748091">
            <a:off x="2993346" y="2163751"/>
            <a:ext cx="3392051" cy="3290581"/>
          </a:xfrm>
          <a:prstGeom prst="rtTriangle">
            <a:avLst/>
          </a:prstGeom>
          <a:solidFill>
            <a:srgbClr val="D4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 rot="2828434">
            <a:off x="4305288" y="2392167"/>
            <a:ext cx="3318734" cy="320332"/>
          </a:xfrm>
          <a:prstGeom prst="rect">
            <a:avLst/>
          </a:prstGeom>
          <a:solidFill>
            <a:srgbClr val="F4E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 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4" name="Right Triangle 73"/>
          <p:cNvSpPr/>
          <p:nvPr/>
        </p:nvSpPr>
        <p:spPr>
          <a:xfrm rot="13600400">
            <a:off x="2929810" y="2189160"/>
            <a:ext cx="3436781" cy="3241680"/>
          </a:xfrm>
          <a:prstGeom prst="rtTriangle">
            <a:avLst/>
          </a:prstGeom>
          <a:solidFill>
            <a:srgbClr val="FCF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4467280" y="1515932"/>
            <a:ext cx="375812" cy="4606406"/>
            <a:chOff x="3659797" y="1437765"/>
            <a:chExt cx="394600" cy="4606406"/>
          </a:xfrm>
          <a:solidFill>
            <a:srgbClr val="FF9933"/>
          </a:solidFill>
        </p:grpSpPr>
        <p:sp>
          <p:nvSpPr>
            <p:cNvPr id="2" name="Rectangle 1"/>
            <p:cNvSpPr/>
            <p:nvPr/>
          </p:nvSpPr>
          <p:spPr>
            <a:xfrm rot="2721465">
              <a:off x="3674118" y="1443193"/>
              <a:ext cx="376826" cy="365969"/>
            </a:xfrm>
            <a:prstGeom prst="rect">
              <a:avLst/>
            </a:prstGeom>
            <a:solidFill>
              <a:srgbClr val="FFE389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721465">
              <a:off x="3654369" y="1971995"/>
              <a:ext cx="376826" cy="365969"/>
            </a:xfrm>
            <a:prstGeom prst="rect">
              <a:avLst/>
            </a:prstGeom>
            <a:solidFill>
              <a:srgbClr val="FFDE75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721465">
              <a:off x="3662829" y="2502225"/>
              <a:ext cx="376826" cy="365970"/>
            </a:xfrm>
            <a:prstGeom prst="rect">
              <a:avLst/>
            </a:prstGeom>
            <a:solidFill>
              <a:srgbClr val="FFD757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721465">
              <a:off x="3674718" y="3034678"/>
              <a:ext cx="376826" cy="365970"/>
            </a:xfrm>
            <a:prstGeom prst="rect">
              <a:avLst/>
            </a:prstGeom>
            <a:solidFill>
              <a:srgbClr val="FFCF37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721465">
              <a:off x="3679538" y="3576008"/>
              <a:ext cx="376826" cy="365971"/>
            </a:xfrm>
            <a:prstGeom prst="rect">
              <a:avLst/>
            </a:prstGeom>
            <a:solidFill>
              <a:srgbClr val="FFC819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721465">
              <a:off x="3682999" y="4100989"/>
              <a:ext cx="376826" cy="365971"/>
            </a:xfrm>
            <a:prstGeom prst="rect">
              <a:avLst/>
            </a:prstGeom>
            <a:solidFill>
              <a:srgbClr val="FEC2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721465">
              <a:off x="3669352" y="5149845"/>
              <a:ext cx="376826" cy="365971"/>
            </a:xfrm>
            <a:prstGeom prst="rect">
              <a:avLst/>
            </a:prstGeom>
            <a:solidFill>
              <a:srgbClr val="BC8F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721465">
              <a:off x="3675829" y="4620101"/>
              <a:ext cx="376826" cy="365971"/>
            </a:xfrm>
            <a:prstGeom prst="rect">
              <a:avLst/>
            </a:prstGeom>
            <a:solidFill>
              <a:srgbClr val="DEA9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2721465">
              <a:off x="3678228" y="5672773"/>
              <a:ext cx="376826" cy="365970"/>
            </a:xfrm>
            <a:prstGeom prst="rect">
              <a:avLst/>
            </a:prstGeom>
            <a:solidFill>
              <a:srgbClr val="A27B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 rot="2803616">
            <a:off x="1742272" y="4961142"/>
            <a:ext cx="3280634" cy="2938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 rot="2755990">
            <a:off x="6167150" y="3186520"/>
            <a:ext cx="1070100" cy="32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Operator 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 rot="2755990">
            <a:off x="5390732" y="2367894"/>
            <a:ext cx="1107558" cy="32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Teknisi 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 rot="2755990">
            <a:off x="4664275" y="1543497"/>
            <a:ext cx="1071904" cy="32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Ahli 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 rot="18941680">
            <a:off x="4415575" y="5052532"/>
            <a:ext cx="3127629" cy="3297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Pengalaman individual atau belajar sendiri </a:t>
            </a: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68"/>
          <p:cNvGrpSpPr/>
          <p:nvPr/>
        </p:nvGrpSpPr>
        <p:grpSpPr>
          <a:xfrm>
            <a:off x="1759507" y="1260912"/>
            <a:ext cx="3204762" cy="2308354"/>
            <a:chOff x="1828441" y="708461"/>
            <a:chExt cx="3365011" cy="2308354"/>
          </a:xfrm>
        </p:grpSpPr>
        <p:sp>
          <p:nvSpPr>
            <p:cNvPr id="143" name="Rectangle 142"/>
            <p:cNvSpPr/>
            <p:nvPr/>
          </p:nvSpPr>
          <p:spPr>
            <a:xfrm rot="18936394">
              <a:off x="1828441" y="1708075"/>
              <a:ext cx="3365011" cy="334220"/>
            </a:xfrm>
            <a:prstGeom prst="rect">
              <a:avLst/>
            </a:prstGeom>
            <a:solidFill>
              <a:srgbClr val="FAF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5" name="Group 164"/>
            <p:cNvGrpSpPr/>
            <p:nvPr/>
          </p:nvGrpSpPr>
          <p:grpSpPr>
            <a:xfrm>
              <a:off x="2191188" y="708461"/>
              <a:ext cx="2608965" cy="2308354"/>
              <a:chOff x="2191188" y="708461"/>
              <a:chExt cx="2608965" cy="2308354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2191188" y="2755205"/>
                <a:ext cx="4800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SMP</a:t>
                </a:r>
                <a:endParaRPr lang="en-US" sz="11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468238" y="2509375"/>
                <a:ext cx="48006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SMA</a:t>
                </a:r>
                <a:endParaRPr lang="en-US" sz="105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791146" y="2252757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D1</a:t>
                </a:r>
                <a:endParaRPr lang="en-US" sz="1200" b="1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063255" y="1996994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D2</a:t>
                </a:r>
                <a:endParaRPr lang="en-US" sz="1200" b="1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3344458" y="1773143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smtClean="0"/>
                  <a:t>D3</a:t>
                </a:r>
                <a:endParaRPr lang="en-US" sz="1200" b="1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3610692" y="1368979"/>
                <a:ext cx="38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</a:t>
                </a:r>
                <a:r>
                  <a:rPr lang="en-US" sz="1200" b="1" dirty="0" smtClean="0"/>
                  <a:t>1D4</a:t>
                </a:r>
                <a:endParaRPr lang="en-US" sz="1200" b="1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140127" y="973087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</a:t>
                </a:r>
                <a:r>
                  <a:rPr lang="en-US" sz="1200" b="1" dirty="0" smtClean="0"/>
                  <a:t>2</a:t>
                </a:r>
                <a:endParaRPr lang="en-US" sz="1200" b="1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4419153" y="708461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</a:t>
                </a:r>
                <a:r>
                  <a:rPr lang="en-US" sz="1200" b="1" dirty="0" smtClean="0"/>
                  <a:t>3</a:t>
                </a:r>
                <a:endParaRPr lang="en-US" sz="12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871080" y="121716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/>
                  <a:t>S</a:t>
                </a:r>
                <a:r>
                  <a:rPr lang="en-US" sz="1200" b="1" dirty="0" err="1" smtClean="0"/>
                  <a:t>p</a:t>
                </a:r>
                <a:endParaRPr lang="en-US" sz="1200" b="1" dirty="0"/>
              </a:p>
            </p:txBody>
          </p:sp>
        </p:grpSp>
      </p:grpSp>
      <p:grpSp>
        <p:nvGrpSpPr>
          <p:cNvPr id="6" name="Group 169"/>
          <p:cNvGrpSpPr/>
          <p:nvPr/>
        </p:nvGrpSpPr>
        <p:grpSpPr>
          <a:xfrm>
            <a:off x="2105717" y="1176117"/>
            <a:ext cx="5145983" cy="5291466"/>
            <a:chOff x="2247332" y="652133"/>
            <a:chExt cx="5326374" cy="5291466"/>
          </a:xfrm>
        </p:grpSpPr>
        <p:grpSp>
          <p:nvGrpSpPr>
            <p:cNvPr id="7" name="Group 30"/>
            <p:cNvGrpSpPr/>
            <p:nvPr/>
          </p:nvGrpSpPr>
          <p:grpSpPr>
            <a:xfrm>
              <a:off x="4651484" y="983776"/>
              <a:ext cx="480373" cy="4602786"/>
              <a:chOff x="4667250" y="1020944"/>
              <a:chExt cx="480373" cy="460278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690423" y="524273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1</a:t>
                </a:r>
                <a:endParaRPr lang="en-US" b="1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86300" y="4731081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</a:t>
                </a:r>
                <a:endParaRPr lang="en-US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87722" y="421005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3</a:t>
                </a:r>
                <a:endParaRPr lang="en-US" b="1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86300" y="369570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4</a:t>
                </a:r>
                <a:endParaRPr lang="en-US" b="1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86300" y="3171825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5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86300" y="260985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6</a:t>
                </a:r>
                <a:endParaRPr lang="en-US" b="1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73491" y="207645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7</a:t>
                </a:r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667250" y="156210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8</a:t>
                </a:r>
                <a:endParaRPr lang="en-US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676775" y="1020944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9</a:t>
                </a:r>
                <a:endParaRPr lang="en-US" b="1" dirty="0"/>
              </a:p>
            </p:txBody>
          </p:sp>
        </p:grpSp>
        <p:grpSp>
          <p:nvGrpSpPr>
            <p:cNvPr id="8" name="Group 165"/>
            <p:cNvGrpSpPr/>
            <p:nvPr/>
          </p:nvGrpSpPr>
          <p:grpSpPr>
            <a:xfrm>
              <a:off x="2247332" y="652133"/>
              <a:ext cx="5326374" cy="5291466"/>
              <a:chOff x="2247332" y="652133"/>
              <a:chExt cx="5326374" cy="5291466"/>
            </a:xfrm>
          </p:grpSpPr>
          <p:grpSp>
            <p:nvGrpSpPr>
              <p:cNvPr id="9" name="Group 76"/>
              <p:cNvGrpSpPr/>
              <p:nvPr/>
            </p:nvGrpSpPr>
            <p:grpSpPr>
              <a:xfrm>
                <a:off x="2247332" y="652133"/>
                <a:ext cx="5326374" cy="5291466"/>
                <a:chOff x="2247332" y="706356"/>
                <a:chExt cx="5326374" cy="5239923"/>
              </a:xfrm>
            </p:grpSpPr>
            <p:grpSp>
              <p:nvGrpSpPr>
                <p:cNvPr id="10" name="Group 75"/>
                <p:cNvGrpSpPr/>
                <p:nvPr/>
              </p:nvGrpSpPr>
              <p:grpSpPr>
                <a:xfrm>
                  <a:off x="2282010" y="706356"/>
                  <a:ext cx="5291696" cy="5230491"/>
                  <a:chOff x="2282010" y="706356"/>
                  <a:chExt cx="5291696" cy="5230491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 flipV="1">
                    <a:off x="2282010" y="706356"/>
                    <a:ext cx="2888956" cy="274916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2759603" y="1223882"/>
                    <a:ext cx="2395707" cy="230597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V="1">
                    <a:off x="3039297" y="1494273"/>
                    <a:ext cx="2370903" cy="22764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3324225" y="1475408"/>
                    <a:ext cx="2667000" cy="2565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V="1">
                    <a:off x="3586125" y="2064596"/>
                    <a:ext cx="2357753" cy="22477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3845437" y="2324308"/>
                    <a:ext cx="2402963" cy="22624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4104328" y="2324308"/>
                    <a:ext cx="2677472" cy="25449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4368365" y="2852513"/>
                    <a:ext cx="2413435" cy="22764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V="1">
                    <a:off x="4628864" y="3154344"/>
                    <a:ext cx="2381536" cy="224661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4624347" y="3160523"/>
                    <a:ext cx="2949359" cy="277632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74"/>
                <p:cNvGrpSpPr/>
                <p:nvPr/>
              </p:nvGrpSpPr>
              <p:grpSpPr>
                <a:xfrm>
                  <a:off x="2247332" y="717577"/>
                  <a:ext cx="5296796" cy="5228702"/>
                  <a:chOff x="2247332" y="717577"/>
                  <a:chExt cx="5296796" cy="5228702"/>
                </a:xfrm>
              </p:grpSpPr>
              <p:grpSp>
                <p:nvGrpSpPr>
                  <p:cNvPr id="20" name="Group 38"/>
                  <p:cNvGrpSpPr/>
                  <p:nvPr/>
                </p:nvGrpSpPr>
                <p:grpSpPr>
                  <a:xfrm>
                    <a:off x="2247332" y="2694358"/>
                    <a:ext cx="2934269" cy="3251921"/>
                    <a:chOff x="1870883" y="2306535"/>
                    <a:chExt cx="2934269" cy="3251921"/>
                  </a:xfrm>
                </p:grpSpPr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16200000" flipH="1">
                      <a:off x="2084359" y="2341277"/>
                      <a:ext cx="2725852" cy="26563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1870883" y="2597665"/>
                      <a:ext cx="2934269" cy="2960791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2" name="Straight Connector 41"/>
                  <p:cNvCxnSpPr/>
                  <p:nvPr/>
                </p:nvCxnSpPr>
                <p:spPr>
                  <a:xfrm rot="16200000" flipH="1">
                    <a:off x="3001996" y="2229721"/>
                    <a:ext cx="2716479" cy="26670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 flipH="1">
                    <a:off x="3252541" y="1971077"/>
                    <a:ext cx="2736381" cy="26882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Group 46"/>
                  <p:cNvGrpSpPr/>
                  <p:nvPr/>
                </p:nvGrpSpPr>
                <p:grpSpPr>
                  <a:xfrm>
                    <a:off x="3810001" y="1220738"/>
                    <a:ext cx="2948985" cy="2971131"/>
                    <a:chOff x="1849272" y="2337579"/>
                    <a:chExt cx="2948985" cy="2971131"/>
                  </a:xfrm>
                </p:grpSpPr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16200000" flipH="1">
                      <a:off x="2106517" y="2362319"/>
                      <a:ext cx="2716480" cy="26670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16200000" flipH="1">
                      <a:off x="1815568" y="2584973"/>
                      <a:ext cx="2757441" cy="269003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4328277" y="1006208"/>
                    <a:ext cx="2732045" cy="264766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4609295" y="753896"/>
                    <a:ext cx="2971152" cy="28985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2721781" y="2464384"/>
                <a:ext cx="2752665" cy="26563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3515642" y="1705559"/>
                <a:ext cx="2752665" cy="26563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1" name="TextBox 160"/>
          <p:cNvSpPr txBox="1"/>
          <p:nvPr/>
        </p:nvSpPr>
        <p:spPr>
          <a:xfrm rot="18895514">
            <a:off x="1302673" y="1831675"/>
            <a:ext cx="261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DUNIA PENDIDIKAN  </a:t>
            </a:r>
            <a:endParaRPr lang="id-ID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 rot="2794821">
            <a:off x="5701897" y="1829211"/>
            <a:ext cx="241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 </a:t>
            </a:r>
            <a:r>
              <a:rPr lang="en-US" sz="1600" b="1" dirty="0" smtClean="0"/>
              <a:t>DUNIA INDUSTRI ATAU DUNIA KERJA</a:t>
            </a:r>
            <a:endParaRPr lang="id-ID" sz="1600" b="1" dirty="0"/>
          </a:p>
        </p:txBody>
      </p:sp>
      <p:sp>
        <p:nvSpPr>
          <p:cNvPr id="163" name="TextBox 162"/>
          <p:cNvSpPr txBox="1"/>
          <p:nvPr/>
        </p:nvSpPr>
        <p:spPr>
          <a:xfrm rot="18878573">
            <a:off x="5544675" y="5151685"/>
            <a:ext cx="294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2">
                    <a:lumMod val="25000"/>
                  </a:schemeClr>
                </a:solidFill>
              </a:rPr>
              <a:t>MASYARAKAT - PENGALAMAN ATAU BELAJAR MANDIRI</a:t>
            </a:r>
            <a:endParaRPr lang="id-ID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rot="2748337">
            <a:off x="1124007" y="5247956"/>
            <a:ext cx="246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</a:rPr>
              <a:t>DUNIA PROFESI DAN SERTIFIKAT PROFESI </a:t>
            </a:r>
            <a:endParaRPr lang="id-ID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3" name="Right Arrow 172"/>
          <p:cNvSpPr/>
          <p:nvPr/>
        </p:nvSpPr>
        <p:spPr>
          <a:xfrm rot="18984834">
            <a:off x="2596881" y="2028239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 rot="18984834">
            <a:off x="5969390" y="5350188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ight Arrow 174"/>
          <p:cNvSpPr/>
          <p:nvPr/>
        </p:nvSpPr>
        <p:spPr>
          <a:xfrm rot="13412915">
            <a:off x="6046919" y="2145355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ight Arrow 175"/>
          <p:cNvSpPr/>
          <p:nvPr/>
        </p:nvSpPr>
        <p:spPr>
          <a:xfrm rot="13412915">
            <a:off x="2485870" y="5204037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79"/>
          <p:cNvGrpSpPr/>
          <p:nvPr/>
        </p:nvGrpSpPr>
        <p:grpSpPr>
          <a:xfrm>
            <a:off x="1262960" y="137180"/>
            <a:ext cx="6788840" cy="900174"/>
            <a:chOff x="1262960" y="137180"/>
            <a:chExt cx="6788840" cy="900174"/>
          </a:xfrm>
        </p:grpSpPr>
        <p:sp>
          <p:nvSpPr>
            <p:cNvPr id="81" name="Title 1"/>
            <p:cNvSpPr txBox="1">
              <a:spLocks/>
            </p:cNvSpPr>
            <p:nvPr/>
          </p:nvSpPr>
          <p:spPr>
            <a:xfrm>
              <a:off x="1262960" y="551960"/>
              <a:ext cx="6788840" cy="48539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Pencapaian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level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ualifikasi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elalui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erbagai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alur</a:t>
              </a:r>
              <a:endPara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162300" y="137180"/>
              <a:ext cx="282766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KONSEP KKNI </a:t>
              </a:r>
              <a:endParaRPr lang="en-US" sz="2800" b="1" cap="none" spc="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33628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900639149"/>
              </p:ext>
            </p:extLst>
          </p:nvPr>
        </p:nvGraphicFramePr>
        <p:xfrm>
          <a:off x="3733800" y="381000"/>
          <a:ext cx="6096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4101485" y="3124200"/>
            <a:ext cx="8515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rgbClr val="C00000"/>
                </a:solidFill>
                <a:latin typeface="Arial Black" pitchFamily="34" charset="0"/>
              </a:rPr>
              <a:t>KKNI</a:t>
            </a:r>
            <a:endParaRPr lang="en-US" sz="2000" b="1" dirty="0">
              <a:ln w="50800"/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838201" y="1371598"/>
            <a:ext cx="4191000" cy="4800602"/>
            <a:chOff x="838202" y="1306210"/>
            <a:chExt cx="4191000" cy="48006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Block Arc 13"/>
            <p:cNvSpPr/>
            <p:nvPr/>
          </p:nvSpPr>
          <p:spPr>
            <a:xfrm rot="16200000">
              <a:off x="533401" y="1611011"/>
              <a:ext cx="4800602" cy="4191000"/>
            </a:xfrm>
            <a:prstGeom prst="blockArc">
              <a:avLst>
                <a:gd name="adj1" fmla="val 11357564"/>
                <a:gd name="adj2" fmla="val 20803201"/>
                <a:gd name="adj3" fmla="val 31705"/>
              </a:avLst>
            </a:prstGeom>
            <a:solidFill>
              <a:srgbClr val="F3F1B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1219199" y="1748589"/>
              <a:ext cx="3124202" cy="3890213"/>
              <a:chOff x="685800" y="1295400"/>
              <a:chExt cx="3124202" cy="3890213"/>
            </a:xfrm>
          </p:grpSpPr>
          <p:sp>
            <p:nvSpPr>
              <p:cNvPr id="8" name="Rectangle 7"/>
              <p:cNvSpPr/>
              <p:nvPr/>
            </p:nvSpPr>
            <p:spPr>
              <a:xfrm rot="16200000">
                <a:off x="302794" y="1678406"/>
                <a:ext cx="3890213" cy="312420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11766323"/>
                  </a:avLst>
                </a:prstTxWarp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 smtClean="0">
                    <a:ln w="11430"/>
                    <a:solidFill>
                      <a:schemeClr val="tx2">
                        <a:lumMod val="75000"/>
                      </a:schemeClr>
                    </a:solidFill>
                  </a:rPr>
                  <a:t>TENAGA KERJA  </a:t>
                </a:r>
                <a:r>
                  <a:rPr lang="en-US" sz="2000" b="1" dirty="0" err="1" smtClean="0">
                    <a:ln w="11430"/>
                    <a:solidFill>
                      <a:srgbClr val="FFC000"/>
                    </a:solidFill>
                  </a:rPr>
                  <a:t>dan</a:t>
                </a:r>
                <a:r>
                  <a:rPr lang="en-US" sz="2000" b="1" dirty="0" smtClean="0">
                    <a:ln w="11430"/>
                    <a:solidFill>
                      <a:srgbClr val="FFC000"/>
                    </a:solidFill>
                  </a:rPr>
                  <a:t> </a:t>
                </a:r>
                <a:r>
                  <a:rPr lang="en-US" sz="2000" b="1" dirty="0" smtClean="0">
                    <a:ln w="11430"/>
                    <a:solidFill>
                      <a:schemeClr val="tx2">
                        <a:lumMod val="75000"/>
                      </a:schemeClr>
                    </a:solidFill>
                  </a:rPr>
                  <a:t>MAHASISWA ASING</a:t>
                </a:r>
                <a:endParaRPr lang="en-US" sz="2000" b="1" dirty="0">
                  <a:ln w="11430"/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84516" y="1924792"/>
                <a:ext cx="831273" cy="831273"/>
              </a:xfrm>
              <a:prstGeom prst="ellipse">
                <a:avLst/>
              </a:prstGeom>
              <a:solidFill>
                <a:srgbClr val="FFE79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AQF</a:t>
                </a:r>
                <a:endParaRPr lang="en-US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070264" y="2839192"/>
                <a:ext cx="831273" cy="831273"/>
              </a:xfrm>
              <a:prstGeom prst="ellipse">
                <a:avLst/>
              </a:prstGeom>
              <a:solidFill>
                <a:srgbClr val="FFE79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EQF</a:t>
                </a:r>
                <a:endParaRPr lang="en-US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371602" y="3727238"/>
                <a:ext cx="831273" cy="831273"/>
              </a:xfrm>
              <a:prstGeom prst="ellipse">
                <a:avLst/>
              </a:prstGeom>
              <a:solidFill>
                <a:srgbClr val="FFE79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SQF</a:t>
                </a:r>
                <a:endParaRPr lang="en-US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</p:grpSp>
      <p:sp>
        <p:nvSpPr>
          <p:cNvPr id="12" name="Teardrop 11"/>
          <p:cNvSpPr/>
          <p:nvPr/>
        </p:nvSpPr>
        <p:spPr>
          <a:xfrm rot="2582323">
            <a:off x="2724872" y="3227702"/>
            <a:ext cx="612820" cy="607288"/>
          </a:xfrm>
          <a:prstGeom prst="teardrop">
            <a:avLst>
              <a:gd name="adj" fmla="val 138811"/>
            </a:avLst>
          </a:prstGeom>
          <a:solidFill>
            <a:srgbClr val="F3F1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80"/>
          <p:cNvSpPr txBox="1">
            <a:spLocks noChangeArrowheads="1"/>
          </p:cNvSpPr>
          <p:nvPr/>
        </p:nvSpPr>
        <p:spPr bwMode="auto">
          <a:xfrm>
            <a:off x="6803408" y="6552463"/>
            <a:ext cx="2166938" cy="2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54" tIns="42776" rIns="85554" bIns="42776">
            <a:spAutoFit/>
          </a:bodyPr>
          <a:lstStyle/>
          <a:p>
            <a:pPr algn="r" defTabSz="855663" eaLnBrk="0" hangingPunct="0">
              <a:spcBef>
                <a:spcPct val="50000"/>
              </a:spcBef>
            </a:pPr>
            <a:r>
              <a:rPr lang="en-US" sz="1200" b="1" dirty="0" smtClean="0"/>
              <a:t>endrotomoits@yahoo.com</a:t>
            </a:r>
            <a:endParaRPr lang="en-US" sz="1200" b="1" dirty="0"/>
          </a:p>
        </p:txBody>
      </p:sp>
      <p:sp>
        <p:nvSpPr>
          <p:cNvPr id="15" name="Teardrop 14"/>
          <p:cNvSpPr/>
          <p:nvPr/>
        </p:nvSpPr>
        <p:spPr>
          <a:xfrm rot="13312537">
            <a:off x="3108863" y="3711856"/>
            <a:ext cx="543889" cy="690608"/>
          </a:xfrm>
          <a:prstGeom prst="teardrop">
            <a:avLst>
              <a:gd name="adj" fmla="val 138811"/>
            </a:avLst>
          </a:prstGeom>
          <a:solidFill>
            <a:srgbClr val="90B07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61890"/>
            <a:ext cx="8229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err="1" smtClean="0">
                <a:ln w="50800"/>
                <a:solidFill>
                  <a:schemeClr val="tx2">
                    <a:lumMod val="75000"/>
                  </a:schemeClr>
                </a:solidFill>
              </a:rPr>
              <a:t>Peran</a:t>
            </a:r>
            <a:r>
              <a:rPr lang="en-US" sz="20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 KKNI </a:t>
            </a:r>
            <a:r>
              <a:rPr lang="en-US" sz="2000" b="1" dirty="0" err="1">
                <a:ln w="50800"/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000" b="1" dirty="0" err="1" smtClean="0">
                <a:ln w="50800"/>
                <a:solidFill>
                  <a:schemeClr val="tx2">
                    <a:lumMod val="75000"/>
                  </a:schemeClr>
                </a:solidFill>
              </a:rPr>
              <a:t>ebagai</a:t>
            </a:r>
            <a:r>
              <a:rPr lang="en-US" sz="20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ln w="50800"/>
                <a:solidFill>
                  <a:schemeClr val="tx2">
                    <a:lumMod val="75000"/>
                  </a:schemeClr>
                </a:solidFill>
              </a:rPr>
              <a:t>Penyetara</a:t>
            </a:r>
            <a:r>
              <a:rPr lang="en-US" sz="20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ln w="50800"/>
                <a:solidFill>
                  <a:schemeClr val="tx2">
                    <a:lumMod val="75000"/>
                  </a:schemeClr>
                </a:solidFill>
              </a:rPr>
              <a:t>Mutu</a:t>
            </a:r>
            <a:r>
              <a:rPr lang="en-US" sz="20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 SDM di </a:t>
            </a:r>
            <a:r>
              <a:rPr lang="en-US" sz="2000" b="1" dirty="0" err="1" smtClean="0">
                <a:ln w="50800"/>
                <a:solidFill>
                  <a:schemeClr val="tx2">
                    <a:lumMod val="75000"/>
                  </a:schemeClr>
                </a:solidFill>
              </a:rPr>
              <a:t>berbagai</a:t>
            </a:r>
            <a:r>
              <a:rPr lang="en-US" sz="20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ln w="50800"/>
                <a:solidFill>
                  <a:schemeClr val="tx2">
                    <a:lumMod val="75000"/>
                  </a:schemeClr>
                </a:solidFill>
              </a:rPr>
              <a:t>sektor</a:t>
            </a:r>
            <a:r>
              <a:rPr lang="en-US" sz="20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ln w="50800"/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000" b="1" dirty="0" smtClean="0">
                <a:ln w="50800"/>
                <a:solidFill>
                  <a:schemeClr val="tx2">
                    <a:lumMod val="75000"/>
                  </a:schemeClr>
                </a:solidFill>
              </a:rPr>
              <a:t> SDM </a:t>
            </a:r>
            <a:r>
              <a:rPr lang="en-US" sz="2000" b="1" dirty="0" err="1" smtClean="0">
                <a:ln w="50800"/>
                <a:solidFill>
                  <a:schemeClr val="tx2">
                    <a:lumMod val="75000"/>
                  </a:schemeClr>
                </a:solidFill>
              </a:rPr>
              <a:t>asing</a:t>
            </a:r>
            <a:endParaRPr lang="en-US" sz="2000" b="1" dirty="0">
              <a:ln w="50800"/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3200400" y="2180100"/>
            <a:ext cx="2461847" cy="2209800"/>
            <a:chOff x="3581400" y="1981200"/>
            <a:chExt cx="2667001" cy="2209800"/>
          </a:xfrm>
        </p:grpSpPr>
        <p:sp>
          <p:nvSpPr>
            <p:cNvPr id="42" name="Striped Right Arrow 41"/>
            <p:cNvSpPr/>
            <p:nvPr/>
          </p:nvSpPr>
          <p:spPr>
            <a:xfrm>
              <a:off x="5480197" y="1981200"/>
              <a:ext cx="768204" cy="2209800"/>
            </a:xfrm>
            <a:prstGeom prst="stripedRightArrow">
              <a:avLst>
                <a:gd name="adj1" fmla="val 64884"/>
                <a:gd name="adj2" fmla="val 75255"/>
              </a:avLst>
            </a:prstGeom>
            <a:solidFill>
              <a:srgbClr val="D2C98A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81400" y="2360665"/>
              <a:ext cx="1828800" cy="1450901"/>
            </a:xfrm>
            <a:prstGeom prst="rect">
              <a:avLst/>
            </a:prstGeom>
            <a:solidFill>
              <a:srgbClr val="D2C98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38300" y="2177633"/>
            <a:ext cx="2250831" cy="2225142"/>
            <a:chOff x="762000" y="2449283"/>
            <a:chExt cx="2438400" cy="2447656"/>
          </a:xfrm>
        </p:grpSpPr>
        <p:sp>
          <p:nvSpPr>
            <p:cNvPr id="24" name="Oval 23"/>
            <p:cNvSpPr/>
            <p:nvPr/>
          </p:nvSpPr>
          <p:spPr>
            <a:xfrm>
              <a:off x="762000" y="2449283"/>
              <a:ext cx="2438400" cy="2447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74" descr="GRAD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819400"/>
              <a:ext cx="1693269" cy="166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33"/>
          <p:cNvGrpSpPr/>
          <p:nvPr/>
        </p:nvGrpSpPr>
        <p:grpSpPr>
          <a:xfrm>
            <a:off x="5943600" y="1"/>
            <a:ext cx="2743200" cy="6858000"/>
            <a:chOff x="6431534" y="-672545"/>
            <a:chExt cx="29718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6431534" y="-672545"/>
              <a:ext cx="2971800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182"/>
            <p:cNvGrpSpPr>
              <a:grpSpLocks/>
            </p:cNvGrpSpPr>
            <p:nvPr/>
          </p:nvGrpSpPr>
          <p:grpSpPr bwMode="auto">
            <a:xfrm>
              <a:off x="6757914" y="330210"/>
              <a:ext cx="2354397" cy="3281363"/>
              <a:chOff x="4164" y="246"/>
              <a:chExt cx="1369" cy="2067"/>
            </a:xfrm>
          </p:grpSpPr>
          <p:sp>
            <p:nvSpPr>
              <p:cNvPr id="27" name="WordArt 18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13" y="1520"/>
                <a:ext cx="1072" cy="113"/>
              </a:xfrm>
              <a:prstGeom prst="rect">
                <a:avLst/>
              </a:prstGeom>
              <a:effectLst/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normalizeH="1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2">
                        <a:lumMod val="25000"/>
                      </a:schemeClr>
                    </a:solidFill>
                    <a:latin typeface="Arial Black"/>
                  </a:rPr>
                  <a:t>DUNIA KERJA</a:t>
                </a:r>
                <a:endParaRPr lang="en-US" sz="3600" kern="10" normalizeH="1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Arial Black"/>
                </a:endParaRPr>
              </a:p>
            </p:txBody>
          </p:sp>
          <p:grpSp>
            <p:nvGrpSpPr>
              <p:cNvPr id="28" name="Group 185"/>
              <p:cNvGrpSpPr>
                <a:grpSpLocks/>
              </p:cNvGrpSpPr>
              <p:nvPr/>
            </p:nvGrpSpPr>
            <p:grpSpPr bwMode="auto">
              <a:xfrm>
                <a:off x="4164" y="246"/>
                <a:ext cx="1369" cy="2067"/>
                <a:chOff x="4119" y="246"/>
                <a:chExt cx="1369" cy="2067"/>
              </a:xfrm>
            </p:grpSpPr>
            <p:sp>
              <p:nvSpPr>
                <p:cNvPr id="29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4438" y="2121"/>
                  <a:ext cx="76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endParaRPr lang="en-US" sz="1400" b="1" dirty="0">
                    <a:solidFill>
                      <a:srgbClr val="52622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endParaRPr>
                </a:p>
              </p:txBody>
            </p:sp>
            <p:pic>
              <p:nvPicPr>
                <p:cNvPr id="30" name="Picture 18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19" y="939"/>
                  <a:ext cx="672" cy="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18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847" y="959"/>
                  <a:ext cx="641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189" descr="MANADESK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454" y="246"/>
                  <a:ext cx="655" cy="5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</p:pic>
          </p:grpSp>
        </p:grpSp>
      </p:grpSp>
      <p:sp>
        <p:nvSpPr>
          <p:cNvPr id="35" name="Rectangle 34"/>
          <p:cNvSpPr/>
          <p:nvPr/>
        </p:nvSpPr>
        <p:spPr>
          <a:xfrm>
            <a:off x="906758" y="4427393"/>
            <a:ext cx="17219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Sarjana</a:t>
            </a:r>
            <a:r>
              <a:rPr lang="en-US" sz="28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Indonesia </a:t>
            </a:r>
            <a:endParaRPr lang="en-US" sz="28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Text Box 191"/>
          <p:cNvSpPr txBox="1">
            <a:spLocks noChangeArrowheads="1"/>
          </p:cNvSpPr>
          <p:nvPr/>
        </p:nvSpPr>
        <p:spPr bwMode="auto">
          <a:xfrm>
            <a:off x="6132923" y="6504802"/>
            <a:ext cx="24014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endrotomoits</a:t>
            </a:r>
            <a:r>
              <a:rPr lang="en-US" sz="1200" b="1" dirty="0" smtClean="0">
                <a:solidFill>
                  <a:prstClr val="black"/>
                </a:solidFill>
              </a:rPr>
              <a:t>@ yahoo.com</a:t>
            </a:r>
            <a:endParaRPr lang="en-US" sz="1200" b="1" dirty="0">
              <a:solidFill>
                <a:prstClr val="black"/>
              </a:solidFill>
            </a:endParaRPr>
          </a:p>
        </p:txBody>
      </p:sp>
      <p:grpSp>
        <p:nvGrpSpPr>
          <p:cNvPr id="164865" name="Group 36"/>
          <p:cNvGrpSpPr/>
          <p:nvPr/>
        </p:nvGrpSpPr>
        <p:grpSpPr>
          <a:xfrm>
            <a:off x="6589568" y="4358972"/>
            <a:ext cx="1489364" cy="1509501"/>
            <a:chOff x="762000" y="2449283"/>
            <a:chExt cx="2438400" cy="2447656"/>
          </a:xfrm>
          <a:solidFill>
            <a:srgbClr val="FFC000"/>
          </a:solidFill>
        </p:grpSpPr>
        <p:sp>
          <p:nvSpPr>
            <p:cNvPr id="38" name="Oval 37"/>
            <p:cNvSpPr/>
            <p:nvPr/>
          </p:nvSpPr>
          <p:spPr>
            <a:xfrm>
              <a:off x="762000" y="2449283"/>
              <a:ext cx="2438400" cy="244765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174" descr="GRAD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819400"/>
              <a:ext cx="1693269" cy="16604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1" name="Rectangle 40"/>
          <p:cNvSpPr/>
          <p:nvPr/>
        </p:nvSpPr>
        <p:spPr>
          <a:xfrm>
            <a:off x="6789672" y="3195450"/>
            <a:ext cx="10513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ASEAN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22066" y="4775036"/>
            <a:ext cx="1807534" cy="13512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bg2">
                    <a:lumMod val="25000"/>
                  </a:schemeClr>
                </a:solidFill>
              </a:rPr>
              <a:t>EROPA-A</a:t>
            </a:r>
            <a:r>
              <a:rPr lang="en-US" sz="2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</a:rPr>
              <a:t>USTRALIA</a:t>
            </a:r>
            <a:endParaRPr lang="en-US" sz="2800" b="1" cap="none" spc="0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64866" name="Group 68"/>
          <p:cNvGrpSpPr/>
          <p:nvPr/>
        </p:nvGrpSpPr>
        <p:grpSpPr>
          <a:xfrm>
            <a:off x="3628292" y="1142060"/>
            <a:ext cx="1006451" cy="4572940"/>
            <a:chOff x="240896" y="599400"/>
            <a:chExt cx="1447800" cy="5650919"/>
          </a:xfrm>
        </p:grpSpPr>
        <p:grpSp>
          <p:nvGrpSpPr>
            <p:cNvPr id="164868" name="Group 21"/>
            <p:cNvGrpSpPr/>
            <p:nvPr/>
          </p:nvGrpSpPr>
          <p:grpSpPr>
            <a:xfrm>
              <a:off x="240896" y="599400"/>
              <a:ext cx="1447800" cy="5650919"/>
              <a:chOff x="240896" y="599400"/>
              <a:chExt cx="1447800" cy="5650919"/>
            </a:xfrm>
          </p:grpSpPr>
          <p:sp>
            <p:nvSpPr>
              <p:cNvPr id="14" name="Can 13"/>
              <p:cNvSpPr/>
              <p:nvPr/>
            </p:nvSpPr>
            <p:spPr>
              <a:xfrm>
                <a:off x="381001" y="5209387"/>
                <a:ext cx="1143001" cy="1040932"/>
              </a:xfrm>
              <a:prstGeom prst="can">
                <a:avLst>
                  <a:gd name="adj" fmla="val 50000"/>
                </a:avLst>
              </a:prstGeom>
              <a:solidFill>
                <a:srgbClr val="211B05"/>
              </a:solidFill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Can 2"/>
              <p:cNvSpPr/>
              <p:nvPr/>
            </p:nvSpPr>
            <p:spPr>
              <a:xfrm>
                <a:off x="381001" y="4662789"/>
                <a:ext cx="1143001" cy="1043161"/>
              </a:xfrm>
              <a:prstGeom prst="can">
                <a:avLst>
                  <a:gd name="adj" fmla="val 50000"/>
                </a:avLst>
              </a:prstGeom>
              <a:solidFill>
                <a:srgbClr val="2F2607"/>
              </a:solidFill>
              <a:ln>
                <a:noFill/>
              </a:ln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Can 3"/>
              <p:cNvSpPr/>
              <p:nvPr/>
            </p:nvSpPr>
            <p:spPr>
              <a:xfrm>
                <a:off x="381001" y="4141420"/>
                <a:ext cx="1143001" cy="1025279"/>
              </a:xfrm>
              <a:prstGeom prst="can">
                <a:avLst>
                  <a:gd name="adj" fmla="val 50000"/>
                </a:avLst>
              </a:prstGeom>
              <a:solidFill>
                <a:srgbClr val="42360A"/>
              </a:solidFill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Can 4"/>
              <p:cNvSpPr/>
              <p:nvPr/>
            </p:nvSpPr>
            <p:spPr>
              <a:xfrm>
                <a:off x="381001" y="3599520"/>
                <a:ext cx="1143001" cy="1041826"/>
              </a:xfrm>
              <a:prstGeom prst="can">
                <a:avLst>
                  <a:gd name="adj" fmla="val 50000"/>
                </a:avLst>
              </a:prstGeom>
              <a:solidFill>
                <a:srgbClr val="50410C"/>
              </a:solidFill>
              <a:ln>
                <a:noFill/>
              </a:ln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Can 5"/>
              <p:cNvSpPr/>
              <p:nvPr/>
            </p:nvSpPr>
            <p:spPr>
              <a:xfrm>
                <a:off x="381001" y="3035446"/>
                <a:ext cx="1143001" cy="1060102"/>
              </a:xfrm>
              <a:prstGeom prst="can">
                <a:avLst>
                  <a:gd name="adj" fmla="val 50000"/>
                </a:avLst>
              </a:prstGeom>
              <a:solidFill>
                <a:srgbClr val="65530F"/>
              </a:solidFill>
              <a:ln>
                <a:noFill/>
              </a:ln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Can 6"/>
              <p:cNvSpPr/>
              <p:nvPr/>
            </p:nvSpPr>
            <p:spPr>
              <a:xfrm>
                <a:off x="381001" y="2447673"/>
                <a:ext cx="1143001" cy="1085168"/>
              </a:xfrm>
              <a:prstGeom prst="can">
                <a:avLst>
                  <a:gd name="adj" fmla="val 50000"/>
                </a:avLst>
              </a:prstGeom>
              <a:solidFill>
                <a:srgbClr val="866E14"/>
              </a:solidFill>
              <a:ln>
                <a:noFill/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Can 7"/>
              <p:cNvSpPr/>
              <p:nvPr/>
            </p:nvSpPr>
            <p:spPr>
              <a:xfrm>
                <a:off x="381000" y="1819678"/>
                <a:ext cx="1143000" cy="1127744"/>
              </a:xfrm>
              <a:prstGeom prst="can">
                <a:avLst>
                  <a:gd name="adj" fmla="val 50000"/>
                </a:avLst>
              </a:prstGeom>
              <a:solidFill>
                <a:srgbClr val="9D8017"/>
              </a:solidFill>
              <a:ln>
                <a:noFill/>
              </a:ln>
              <a:effec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Can 8"/>
              <p:cNvSpPr/>
              <p:nvPr/>
            </p:nvSpPr>
            <p:spPr>
              <a:xfrm>
                <a:off x="381000" y="1256595"/>
                <a:ext cx="1143000" cy="1112049"/>
              </a:xfrm>
              <a:prstGeom prst="can">
                <a:avLst>
                  <a:gd name="adj" fmla="val 50000"/>
                </a:avLst>
              </a:prstGeom>
              <a:solidFill>
                <a:srgbClr val="B7961B"/>
              </a:solidFill>
              <a:ln>
                <a:noFill/>
              </a:ln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Can 9"/>
              <p:cNvSpPr/>
              <p:nvPr/>
            </p:nvSpPr>
            <p:spPr>
              <a:xfrm>
                <a:off x="381000" y="773951"/>
                <a:ext cx="1143000" cy="978649"/>
              </a:xfrm>
              <a:prstGeom prst="can">
                <a:avLst>
                  <a:gd name="adj" fmla="val 50000"/>
                </a:avLst>
              </a:prstGeom>
              <a:solidFill>
                <a:srgbClr val="E2BF3E"/>
              </a:solidFill>
              <a:ln>
                <a:noFill/>
              </a:ln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1446453">
                <a:off x="240896" y="599400"/>
                <a:ext cx="1447800" cy="58778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isometricRightUp"/>
                <a:lightRig rig="threePt" dir="t"/>
              </a:scene3d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28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KKNI</a:t>
                </a:r>
              </a:p>
            </p:txBody>
          </p:sp>
        </p:grpSp>
        <p:sp>
          <p:nvSpPr>
            <p:cNvPr id="5" name="TextBox 10"/>
            <p:cNvSpPr txBox="1">
              <a:spLocks noChangeArrowheads="1"/>
            </p:cNvSpPr>
            <p:nvPr/>
          </p:nvSpPr>
          <p:spPr bwMode="auto">
            <a:xfrm>
              <a:off x="683824" y="5681461"/>
              <a:ext cx="457200" cy="51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>
              <a:off x="691661" y="5173425"/>
              <a:ext cx="457200" cy="51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691661" y="4642877"/>
              <a:ext cx="457200" cy="51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675046" y="4097180"/>
              <a:ext cx="457200" cy="51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691661" y="3536662"/>
              <a:ext cx="457200" cy="51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0288" y="2359949"/>
              <a:ext cx="457200" cy="5186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097" y="1748338"/>
              <a:ext cx="457200" cy="5186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5011" y="1189191"/>
              <a:ext cx="457200" cy="5186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691661" y="2972298"/>
              <a:ext cx="457200" cy="51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323492" y="5769114"/>
            <a:ext cx="15855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ALAT PENYETARA </a:t>
            </a:r>
            <a:endParaRPr lang="en-US" sz="20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2336" y="448659"/>
            <a:ext cx="1368264" cy="119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6437399" y="381000"/>
            <a:ext cx="1748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AFTA 2015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99704" y="4174081"/>
            <a:ext cx="1477496" cy="9313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STUDI LANJUT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4864" name="Rectangle 164863"/>
          <p:cNvSpPr/>
          <p:nvPr/>
        </p:nvSpPr>
        <p:spPr>
          <a:xfrm>
            <a:off x="457200" y="253425"/>
            <a:ext cx="2274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PERAN KKNI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3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5" grpId="0"/>
      <p:bldP spid="47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3912</TotalTime>
  <Words>4429</Words>
  <Application>Microsoft Office PowerPoint</Application>
  <PresentationFormat>On-screen Show (4:3)</PresentationFormat>
  <Paragraphs>1115</Paragraphs>
  <Slides>56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Clip</vt:lpstr>
      <vt:lpstr>Slide 1</vt:lpstr>
      <vt:lpstr>Mengapa Terintegrasi?</vt:lpstr>
      <vt:lpstr>Islam normatif VS Islam historis</vt:lpstr>
      <vt:lpstr>Integrasi Ilmu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DIPERLUKAN KEJELASAN PERBEDAAN RUMUSAN CAPAIAN PEMBELAJARAN LULUSAN UNTUK SETIAP JENIS DAN STRATA PENDIDIKAN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MAKNA KOMPETENSI (dalam Bahasa Inggris)</vt:lpstr>
      <vt:lpstr>Slide 27</vt:lpstr>
      <vt:lpstr>Slide 28</vt:lpstr>
      <vt:lpstr>A simple model of competence</vt:lpstr>
      <vt:lpstr>Slide 30</vt:lpstr>
      <vt:lpstr>Slide 31</vt:lpstr>
      <vt:lpstr>Slide 32</vt:lpstr>
      <vt:lpstr>Slide 33</vt:lpstr>
      <vt:lpstr>Slide 34</vt:lpstr>
      <vt:lpstr>Paragraf 2  UUPT Tahun 2012 RUMPUN ILMU PENGETAHUAN DAN TEKNOLOGI</vt:lpstr>
      <vt:lpstr>Slide 36</vt:lpstr>
      <vt:lpstr>Slide 37</vt:lpstr>
      <vt:lpstr>Slide 38</vt:lpstr>
      <vt:lpstr>Slide 39</vt:lpstr>
      <vt:lpstr>Slide 40</vt:lpstr>
      <vt:lpstr>Slide 41</vt:lpstr>
      <vt:lpstr>KOMPETENSI dan MATA KULIAH (BSNP)</vt:lpstr>
      <vt:lpstr>Slide 43</vt:lpstr>
      <vt:lpstr>Slide 44</vt:lpstr>
      <vt:lpstr>untuk menetapkan bahan kajian yang akan dipelajari perlu MENYUSUN PETA KEILMUAN BIDANG STUDI</vt:lpstr>
      <vt:lpstr>Slide 46</vt:lpstr>
      <vt:lpstr>Slide 47</vt:lpstr>
      <vt:lpstr>Slide 48</vt:lpstr>
      <vt:lpstr>Slide 49</vt:lpstr>
      <vt:lpstr>Slide 50</vt:lpstr>
      <vt:lpstr>Pengertian SATU sks  dalam standar isi (BSNP) </vt:lpstr>
      <vt:lpstr>Slide 52</vt:lpstr>
      <vt:lpstr>Slide 53</vt:lpstr>
      <vt:lpstr>Slide 54</vt:lpstr>
      <vt:lpstr>Slide 55</vt:lpstr>
      <vt:lpstr>PP 17 TAHUN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PENGEMBANGAN KURIKULUM       DI PERGURUAN TINGGI</dc:title>
  <dc:creator>Sylvi Dewajani</dc:creator>
  <cp:lastModifiedBy>Magdy Mohamed Zahyan</cp:lastModifiedBy>
  <cp:revision>145</cp:revision>
  <dcterms:created xsi:type="dcterms:W3CDTF">2006-08-16T00:00:00Z</dcterms:created>
  <dcterms:modified xsi:type="dcterms:W3CDTF">2014-01-28T06:52:51Z</dcterms:modified>
</cp:coreProperties>
</file>