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316" r:id="rId2"/>
    <p:sldId id="404" r:id="rId3"/>
    <p:sldId id="535" r:id="rId4"/>
    <p:sldId id="523" r:id="rId5"/>
    <p:sldId id="417" r:id="rId6"/>
    <p:sldId id="418" r:id="rId7"/>
    <p:sldId id="499" r:id="rId8"/>
    <p:sldId id="414" r:id="rId9"/>
    <p:sldId id="415" r:id="rId10"/>
    <p:sldId id="416" r:id="rId11"/>
    <p:sldId id="469" r:id="rId12"/>
    <p:sldId id="446" r:id="rId13"/>
    <p:sldId id="328" r:id="rId14"/>
    <p:sldId id="329" r:id="rId15"/>
    <p:sldId id="330" r:id="rId16"/>
    <p:sldId id="331" r:id="rId17"/>
    <p:sldId id="500" r:id="rId18"/>
    <p:sldId id="423" r:id="rId19"/>
    <p:sldId id="424" r:id="rId20"/>
    <p:sldId id="425" r:id="rId21"/>
    <p:sldId id="507" r:id="rId22"/>
    <p:sldId id="502" r:id="rId23"/>
    <p:sldId id="503" r:id="rId24"/>
    <p:sldId id="533" r:id="rId25"/>
    <p:sldId id="505" r:id="rId26"/>
    <p:sldId id="534" r:id="rId27"/>
    <p:sldId id="526" r:id="rId28"/>
    <p:sldId id="536" r:id="rId29"/>
    <p:sldId id="537" r:id="rId30"/>
    <p:sldId id="539" r:id="rId31"/>
    <p:sldId id="540" r:id="rId32"/>
    <p:sldId id="538" r:id="rId33"/>
    <p:sldId id="498" r:id="rId34"/>
    <p:sldId id="541" r:id="rId35"/>
  </p:sldIdLst>
  <p:sldSz cx="9144000" cy="6858000" type="screen4x3"/>
  <p:notesSz cx="7099300" cy="1022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69"/>
    <a:srgbClr val="FFFF99"/>
    <a:srgbClr val="C96A65"/>
    <a:srgbClr val="CE7874"/>
    <a:srgbClr val="DDA29F"/>
    <a:srgbClr val="E6BAB8"/>
    <a:srgbClr val="4253D2"/>
    <a:srgbClr val="009BD2"/>
    <a:srgbClr val="44B9D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468" autoAdjust="0"/>
  </p:normalViewPr>
  <p:slideViewPr>
    <p:cSldViewPr>
      <p:cViewPr>
        <p:scale>
          <a:sx n="70" d="100"/>
          <a:sy n="70" d="100"/>
        </p:scale>
        <p:origin x="-43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89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105E9A-9686-42D9-A31C-CA90EEB39D14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A370080-DF58-4B28-8EB1-1302C8D70028}">
      <dgm:prSet phldrT="[Text]"/>
      <dgm:spPr/>
      <dgm:t>
        <a:bodyPr/>
        <a:lstStyle/>
        <a:p>
          <a:r>
            <a:rPr lang="en-US" dirty="0" err="1" smtClean="0"/>
            <a:t>Kerangka</a:t>
          </a:r>
          <a:r>
            <a:rPr lang="en-US" dirty="0" smtClean="0"/>
            <a:t> </a:t>
          </a:r>
          <a:r>
            <a:rPr lang="en-US" dirty="0" err="1" smtClean="0"/>
            <a:t>Kualifikasi</a:t>
          </a:r>
          <a:r>
            <a:rPr lang="en-US" dirty="0" smtClean="0"/>
            <a:t> </a:t>
          </a:r>
          <a:r>
            <a:rPr lang="en-US" dirty="0" err="1" smtClean="0"/>
            <a:t>Nasional</a:t>
          </a:r>
          <a:r>
            <a:rPr lang="en-US" dirty="0" smtClean="0"/>
            <a:t> Indonesia </a:t>
          </a:r>
          <a:endParaRPr lang="en-US" dirty="0"/>
        </a:p>
      </dgm:t>
    </dgm:pt>
    <dgm:pt modelId="{9E2B1768-9D6C-4833-9134-C6A364590414}" type="parTrans" cxnId="{0F026079-211A-4840-A3E4-6C7CCA50DDC4}">
      <dgm:prSet/>
      <dgm:spPr/>
      <dgm:t>
        <a:bodyPr/>
        <a:lstStyle/>
        <a:p>
          <a:endParaRPr lang="en-US"/>
        </a:p>
      </dgm:t>
    </dgm:pt>
    <dgm:pt modelId="{F3CE9A12-9A75-4B24-B587-71233B3CC258}" type="sibTrans" cxnId="{0F026079-211A-4840-A3E4-6C7CCA50DDC4}">
      <dgm:prSet/>
      <dgm:spPr/>
      <dgm:t>
        <a:bodyPr/>
        <a:lstStyle/>
        <a:p>
          <a:endParaRPr lang="en-US"/>
        </a:p>
      </dgm:t>
    </dgm:pt>
    <dgm:pt modelId="{A2F962E7-3C95-449A-9252-813FF4C320C4}">
      <dgm:prSet phldrT="[Text]"/>
      <dgm:spPr/>
      <dgm:t>
        <a:bodyPr/>
        <a:lstStyle/>
        <a:p>
          <a:r>
            <a:rPr lang="en-US" dirty="0" err="1" smtClean="0"/>
            <a:t>Kurikulum</a:t>
          </a:r>
          <a:r>
            <a:rPr lang="en-US" dirty="0" smtClean="0"/>
            <a:t> </a:t>
          </a:r>
          <a:r>
            <a:rPr lang="en-US" dirty="0" err="1" smtClean="0"/>
            <a:t>di</a:t>
          </a:r>
          <a:r>
            <a:rPr lang="en-US" dirty="0" smtClean="0"/>
            <a:t> LPTK</a:t>
          </a:r>
          <a:endParaRPr lang="en-US" dirty="0"/>
        </a:p>
      </dgm:t>
    </dgm:pt>
    <dgm:pt modelId="{66951B07-0412-4D59-A597-014FED08A815}" type="parTrans" cxnId="{85575DB8-466D-4CED-8EBA-C3D6BD419929}">
      <dgm:prSet/>
      <dgm:spPr/>
      <dgm:t>
        <a:bodyPr/>
        <a:lstStyle/>
        <a:p>
          <a:endParaRPr lang="en-US"/>
        </a:p>
      </dgm:t>
    </dgm:pt>
    <dgm:pt modelId="{B2829C44-182B-413B-8E5F-667ECAFAE7B2}" type="sibTrans" cxnId="{85575DB8-466D-4CED-8EBA-C3D6BD419929}">
      <dgm:prSet/>
      <dgm:spPr/>
      <dgm:t>
        <a:bodyPr/>
        <a:lstStyle/>
        <a:p>
          <a:endParaRPr lang="en-US"/>
        </a:p>
      </dgm:t>
    </dgm:pt>
    <dgm:pt modelId="{51B45DE1-D5E4-4061-B8A4-58E86938BFEC}">
      <dgm:prSet phldrT="[Text]"/>
      <dgm:spPr/>
      <dgm:t>
        <a:bodyPr/>
        <a:lstStyle/>
        <a:p>
          <a:r>
            <a:rPr lang="en-US" dirty="0" err="1" smtClean="0"/>
            <a:t>Harapan</a:t>
          </a:r>
          <a:r>
            <a:rPr lang="en-US" dirty="0" smtClean="0"/>
            <a:t> </a:t>
          </a:r>
          <a:r>
            <a:rPr lang="en-US" dirty="0" err="1" smtClean="0"/>
            <a:t>Ditjen</a:t>
          </a:r>
          <a:r>
            <a:rPr lang="en-US" dirty="0" smtClean="0"/>
            <a:t> </a:t>
          </a:r>
          <a:r>
            <a:rPr lang="en-US" dirty="0" err="1" smtClean="0"/>
            <a:t>Dikti</a:t>
          </a:r>
          <a:r>
            <a:rPr lang="en-US" dirty="0" smtClean="0"/>
            <a:t> </a:t>
          </a:r>
          <a:r>
            <a:rPr lang="en-US" dirty="0" err="1" smtClean="0"/>
            <a:t>Kemdikbud</a:t>
          </a:r>
          <a:endParaRPr lang="en-US" dirty="0"/>
        </a:p>
      </dgm:t>
    </dgm:pt>
    <dgm:pt modelId="{4CE7DF0B-9EC6-45DA-A88D-C6BD32857974}" type="parTrans" cxnId="{21040F42-5B82-4D04-9BF0-8EDB253BCB3C}">
      <dgm:prSet/>
      <dgm:spPr/>
      <dgm:t>
        <a:bodyPr/>
        <a:lstStyle/>
        <a:p>
          <a:endParaRPr lang="en-US"/>
        </a:p>
      </dgm:t>
    </dgm:pt>
    <dgm:pt modelId="{EED9D415-07DF-4372-9631-D8F17E76F248}" type="sibTrans" cxnId="{21040F42-5B82-4D04-9BF0-8EDB253BCB3C}">
      <dgm:prSet/>
      <dgm:spPr/>
      <dgm:t>
        <a:bodyPr/>
        <a:lstStyle/>
        <a:p>
          <a:endParaRPr lang="en-US"/>
        </a:p>
      </dgm:t>
    </dgm:pt>
    <dgm:pt modelId="{284360F5-D32F-4A72-B418-13DBB518A8FC}" type="pres">
      <dgm:prSet presAssocID="{98105E9A-9686-42D9-A31C-CA90EEB39D1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0BA5F3-F56D-46AE-9F12-A4ABDCAA4DB7}" type="pres">
      <dgm:prSet presAssocID="{DA370080-DF58-4B28-8EB1-1302C8D70028}" presName="parentLin" presStyleCnt="0"/>
      <dgm:spPr/>
    </dgm:pt>
    <dgm:pt modelId="{FA31FD5B-89AB-46E0-A7B5-D353B65C75CD}" type="pres">
      <dgm:prSet presAssocID="{DA370080-DF58-4B28-8EB1-1302C8D7002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D3AFEC0-CB84-4B4D-82FA-EC5FD5E9B003}" type="pres">
      <dgm:prSet presAssocID="{DA370080-DF58-4B28-8EB1-1302C8D70028}" presName="parentText" presStyleLbl="node1" presStyleIdx="0" presStyleCnt="3" custScaleX="14232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A35985-D793-40AF-95BB-4F10A5C30547}" type="pres">
      <dgm:prSet presAssocID="{DA370080-DF58-4B28-8EB1-1302C8D70028}" presName="negativeSpace" presStyleCnt="0"/>
      <dgm:spPr/>
    </dgm:pt>
    <dgm:pt modelId="{C8DDFBAC-E61D-47AA-A251-A15E42BC6428}" type="pres">
      <dgm:prSet presAssocID="{DA370080-DF58-4B28-8EB1-1302C8D70028}" presName="childText" presStyleLbl="conFgAcc1" presStyleIdx="0" presStyleCnt="3">
        <dgm:presLayoutVars>
          <dgm:bulletEnabled val="1"/>
        </dgm:presLayoutVars>
      </dgm:prSet>
      <dgm:spPr/>
    </dgm:pt>
    <dgm:pt modelId="{20F18DF0-0140-43DE-94F5-CCA5B133DAFD}" type="pres">
      <dgm:prSet presAssocID="{F3CE9A12-9A75-4B24-B587-71233B3CC258}" presName="spaceBetweenRectangles" presStyleCnt="0"/>
      <dgm:spPr/>
    </dgm:pt>
    <dgm:pt modelId="{048BEBFD-54B8-430B-9893-292C98F52904}" type="pres">
      <dgm:prSet presAssocID="{A2F962E7-3C95-449A-9252-813FF4C320C4}" presName="parentLin" presStyleCnt="0"/>
      <dgm:spPr/>
    </dgm:pt>
    <dgm:pt modelId="{B8907918-5281-4A73-8FE4-F8373C2092FC}" type="pres">
      <dgm:prSet presAssocID="{A2F962E7-3C95-449A-9252-813FF4C320C4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1245ADA5-B09F-4F06-9BE3-C581D6F34BAD}" type="pres">
      <dgm:prSet presAssocID="{A2F962E7-3C95-449A-9252-813FF4C320C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AF16F4-A27C-425C-A525-492B09005552}" type="pres">
      <dgm:prSet presAssocID="{A2F962E7-3C95-449A-9252-813FF4C320C4}" presName="negativeSpace" presStyleCnt="0"/>
      <dgm:spPr/>
    </dgm:pt>
    <dgm:pt modelId="{43D7ED78-2A22-412B-88D0-149FE02BB91A}" type="pres">
      <dgm:prSet presAssocID="{A2F962E7-3C95-449A-9252-813FF4C320C4}" presName="childText" presStyleLbl="conFgAcc1" presStyleIdx="1" presStyleCnt="3">
        <dgm:presLayoutVars>
          <dgm:bulletEnabled val="1"/>
        </dgm:presLayoutVars>
      </dgm:prSet>
      <dgm:spPr/>
    </dgm:pt>
    <dgm:pt modelId="{58FD9EE2-F766-4B38-B980-10265363FE77}" type="pres">
      <dgm:prSet presAssocID="{B2829C44-182B-413B-8E5F-667ECAFAE7B2}" presName="spaceBetweenRectangles" presStyleCnt="0"/>
      <dgm:spPr/>
    </dgm:pt>
    <dgm:pt modelId="{EECD2CEF-47CE-4D51-8237-6F73FCE818EA}" type="pres">
      <dgm:prSet presAssocID="{51B45DE1-D5E4-4061-B8A4-58E86938BFEC}" presName="parentLin" presStyleCnt="0"/>
      <dgm:spPr/>
    </dgm:pt>
    <dgm:pt modelId="{AA69D831-27C7-4767-9FC2-15129BCB1728}" type="pres">
      <dgm:prSet presAssocID="{51B45DE1-D5E4-4061-B8A4-58E86938BFEC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846FD52B-32FC-4D67-8814-2B8848EEFF23}" type="pres">
      <dgm:prSet presAssocID="{51B45DE1-D5E4-4061-B8A4-58E86938BFE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63C48-2583-41F5-AC57-1CB2CB868A38}" type="pres">
      <dgm:prSet presAssocID="{51B45DE1-D5E4-4061-B8A4-58E86938BFEC}" presName="negativeSpace" presStyleCnt="0"/>
      <dgm:spPr/>
    </dgm:pt>
    <dgm:pt modelId="{595B5453-C220-4667-AB55-91998B325DEA}" type="pres">
      <dgm:prSet presAssocID="{51B45DE1-D5E4-4061-B8A4-58E86938BFE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F026079-211A-4840-A3E4-6C7CCA50DDC4}" srcId="{98105E9A-9686-42D9-A31C-CA90EEB39D14}" destId="{DA370080-DF58-4B28-8EB1-1302C8D70028}" srcOrd="0" destOrd="0" parTransId="{9E2B1768-9D6C-4833-9134-C6A364590414}" sibTransId="{F3CE9A12-9A75-4B24-B587-71233B3CC258}"/>
    <dgm:cxn modelId="{40CC82F5-C303-402A-B2B1-FA34C9D22D76}" type="presOf" srcId="{A2F962E7-3C95-449A-9252-813FF4C320C4}" destId="{1245ADA5-B09F-4F06-9BE3-C581D6F34BAD}" srcOrd="1" destOrd="0" presId="urn:microsoft.com/office/officeart/2005/8/layout/list1"/>
    <dgm:cxn modelId="{85575DB8-466D-4CED-8EBA-C3D6BD419929}" srcId="{98105E9A-9686-42D9-A31C-CA90EEB39D14}" destId="{A2F962E7-3C95-449A-9252-813FF4C320C4}" srcOrd="1" destOrd="0" parTransId="{66951B07-0412-4D59-A597-014FED08A815}" sibTransId="{B2829C44-182B-413B-8E5F-667ECAFAE7B2}"/>
    <dgm:cxn modelId="{B2F59578-7BF4-4CA7-9A6A-6AA5EFAF1FAB}" type="presOf" srcId="{DA370080-DF58-4B28-8EB1-1302C8D70028}" destId="{CD3AFEC0-CB84-4B4D-82FA-EC5FD5E9B003}" srcOrd="1" destOrd="0" presId="urn:microsoft.com/office/officeart/2005/8/layout/list1"/>
    <dgm:cxn modelId="{7ABBE19B-C301-434B-976C-436EA954F447}" type="presOf" srcId="{51B45DE1-D5E4-4061-B8A4-58E86938BFEC}" destId="{846FD52B-32FC-4D67-8814-2B8848EEFF23}" srcOrd="1" destOrd="0" presId="urn:microsoft.com/office/officeart/2005/8/layout/list1"/>
    <dgm:cxn modelId="{3FC3A502-EE38-41D8-B045-82B8C4C3EAE4}" type="presOf" srcId="{51B45DE1-D5E4-4061-B8A4-58E86938BFEC}" destId="{AA69D831-27C7-4767-9FC2-15129BCB1728}" srcOrd="0" destOrd="0" presId="urn:microsoft.com/office/officeart/2005/8/layout/list1"/>
    <dgm:cxn modelId="{F7C6A1FD-42E4-49C7-A9DF-F2BCF41EC5AA}" type="presOf" srcId="{98105E9A-9686-42D9-A31C-CA90EEB39D14}" destId="{284360F5-D32F-4A72-B418-13DBB518A8FC}" srcOrd="0" destOrd="0" presId="urn:microsoft.com/office/officeart/2005/8/layout/list1"/>
    <dgm:cxn modelId="{53111C2D-2FDE-4E4C-ABD0-B9BA26E127BB}" type="presOf" srcId="{A2F962E7-3C95-449A-9252-813FF4C320C4}" destId="{B8907918-5281-4A73-8FE4-F8373C2092FC}" srcOrd="0" destOrd="0" presId="urn:microsoft.com/office/officeart/2005/8/layout/list1"/>
    <dgm:cxn modelId="{21040F42-5B82-4D04-9BF0-8EDB253BCB3C}" srcId="{98105E9A-9686-42D9-A31C-CA90EEB39D14}" destId="{51B45DE1-D5E4-4061-B8A4-58E86938BFEC}" srcOrd="2" destOrd="0" parTransId="{4CE7DF0B-9EC6-45DA-A88D-C6BD32857974}" sibTransId="{EED9D415-07DF-4372-9631-D8F17E76F248}"/>
    <dgm:cxn modelId="{4C54B347-7B7A-4467-8C3A-6A55471CB43C}" type="presOf" srcId="{DA370080-DF58-4B28-8EB1-1302C8D70028}" destId="{FA31FD5B-89AB-46E0-A7B5-D353B65C75CD}" srcOrd="0" destOrd="0" presId="urn:microsoft.com/office/officeart/2005/8/layout/list1"/>
    <dgm:cxn modelId="{BAC3AFD7-FC6E-4493-8E7B-A6FE13DC08A6}" type="presParOf" srcId="{284360F5-D32F-4A72-B418-13DBB518A8FC}" destId="{CB0BA5F3-F56D-46AE-9F12-A4ABDCAA4DB7}" srcOrd="0" destOrd="0" presId="urn:microsoft.com/office/officeart/2005/8/layout/list1"/>
    <dgm:cxn modelId="{D535BA7A-1910-4D27-880A-AD7B24AA3D43}" type="presParOf" srcId="{CB0BA5F3-F56D-46AE-9F12-A4ABDCAA4DB7}" destId="{FA31FD5B-89AB-46E0-A7B5-D353B65C75CD}" srcOrd="0" destOrd="0" presId="urn:microsoft.com/office/officeart/2005/8/layout/list1"/>
    <dgm:cxn modelId="{0A98E240-BE17-4446-AD3B-927AEC42BA94}" type="presParOf" srcId="{CB0BA5F3-F56D-46AE-9F12-A4ABDCAA4DB7}" destId="{CD3AFEC0-CB84-4B4D-82FA-EC5FD5E9B003}" srcOrd="1" destOrd="0" presId="urn:microsoft.com/office/officeart/2005/8/layout/list1"/>
    <dgm:cxn modelId="{A2C42595-CA5B-48AF-BC20-A6A4CEF1E266}" type="presParOf" srcId="{284360F5-D32F-4A72-B418-13DBB518A8FC}" destId="{6DA35985-D793-40AF-95BB-4F10A5C30547}" srcOrd="1" destOrd="0" presId="urn:microsoft.com/office/officeart/2005/8/layout/list1"/>
    <dgm:cxn modelId="{1ADB272F-91AF-4E13-BFCA-398A3F412A5A}" type="presParOf" srcId="{284360F5-D32F-4A72-B418-13DBB518A8FC}" destId="{C8DDFBAC-E61D-47AA-A251-A15E42BC6428}" srcOrd="2" destOrd="0" presId="urn:microsoft.com/office/officeart/2005/8/layout/list1"/>
    <dgm:cxn modelId="{500F6E07-C1F6-4E0F-A6FC-1E759D47C5D3}" type="presParOf" srcId="{284360F5-D32F-4A72-B418-13DBB518A8FC}" destId="{20F18DF0-0140-43DE-94F5-CCA5B133DAFD}" srcOrd="3" destOrd="0" presId="urn:microsoft.com/office/officeart/2005/8/layout/list1"/>
    <dgm:cxn modelId="{01296B69-2595-4488-B005-6F8004C7FAC6}" type="presParOf" srcId="{284360F5-D32F-4A72-B418-13DBB518A8FC}" destId="{048BEBFD-54B8-430B-9893-292C98F52904}" srcOrd="4" destOrd="0" presId="urn:microsoft.com/office/officeart/2005/8/layout/list1"/>
    <dgm:cxn modelId="{41EE8060-83EB-4376-BCE6-1C0D264768BC}" type="presParOf" srcId="{048BEBFD-54B8-430B-9893-292C98F52904}" destId="{B8907918-5281-4A73-8FE4-F8373C2092FC}" srcOrd="0" destOrd="0" presId="urn:microsoft.com/office/officeart/2005/8/layout/list1"/>
    <dgm:cxn modelId="{2472C4CA-B185-49D4-BE36-B53A3FB78252}" type="presParOf" srcId="{048BEBFD-54B8-430B-9893-292C98F52904}" destId="{1245ADA5-B09F-4F06-9BE3-C581D6F34BAD}" srcOrd="1" destOrd="0" presId="urn:microsoft.com/office/officeart/2005/8/layout/list1"/>
    <dgm:cxn modelId="{264505B0-5A38-4735-92EE-F919D7369F5D}" type="presParOf" srcId="{284360F5-D32F-4A72-B418-13DBB518A8FC}" destId="{F2AF16F4-A27C-425C-A525-492B09005552}" srcOrd="5" destOrd="0" presId="urn:microsoft.com/office/officeart/2005/8/layout/list1"/>
    <dgm:cxn modelId="{FC4F8E5B-82F5-4BD5-9123-AFED384FAB88}" type="presParOf" srcId="{284360F5-D32F-4A72-B418-13DBB518A8FC}" destId="{43D7ED78-2A22-412B-88D0-149FE02BB91A}" srcOrd="6" destOrd="0" presId="urn:microsoft.com/office/officeart/2005/8/layout/list1"/>
    <dgm:cxn modelId="{084B3B55-15BC-40CA-A72E-1DF6DF802EA5}" type="presParOf" srcId="{284360F5-D32F-4A72-B418-13DBB518A8FC}" destId="{58FD9EE2-F766-4B38-B980-10265363FE77}" srcOrd="7" destOrd="0" presId="urn:microsoft.com/office/officeart/2005/8/layout/list1"/>
    <dgm:cxn modelId="{791278A9-486D-4504-87D1-3BD0B234F9EF}" type="presParOf" srcId="{284360F5-D32F-4A72-B418-13DBB518A8FC}" destId="{EECD2CEF-47CE-4D51-8237-6F73FCE818EA}" srcOrd="8" destOrd="0" presId="urn:microsoft.com/office/officeart/2005/8/layout/list1"/>
    <dgm:cxn modelId="{CEC6298C-FB8D-4AEC-9AB9-0AC790D5C500}" type="presParOf" srcId="{EECD2CEF-47CE-4D51-8237-6F73FCE818EA}" destId="{AA69D831-27C7-4767-9FC2-15129BCB1728}" srcOrd="0" destOrd="0" presId="urn:microsoft.com/office/officeart/2005/8/layout/list1"/>
    <dgm:cxn modelId="{A20C9BC3-D802-4EDB-A414-2CA963FDC629}" type="presParOf" srcId="{EECD2CEF-47CE-4D51-8237-6F73FCE818EA}" destId="{846FD52B-32FC-4D67-8814-2B8848EEFF23}" srcOrd="1" destOrd="0" presId="urn:microsoft.com/office/officeart/2005/8/layout/list1"/>
    <dgm:cxn modelId="{6BFAC22E-80FD-41B6-A147-4135D7C0486C}" type="presParOf" srcId="{284360F5-D32F-4A72-B418-13DBB518A8FC}" destId="{FCF63C48-2583-41F5-AC57-1CB2CB868A38}" srcOrd="9" destOrd="0" presId="urn:microsoft.com/office/officeart/2005/8/layout/list1"/>
    <dgm:cxn modelId="{76A6F230-22DE-4826-A131-5F554E06C513}" type="presParOf" srcId="{284360F5-D32F-4A72-B418-13DBB518A8FC}" destId="{595B5453-C220-4667-AB55-91998B325DE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C900A1-36A9-4A83-BCCF-EF458DD8B76D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14C8334-0486-42E2-B61C-F5E2F91D868E}">
      <dgm:prSet phldrT="[Text]" phldr="1"/>
      <dgm:spPr/>
      <dgm:t>
        <a:bodyPr/>
        <a:lstStyle/>
        <a:p>
          <a:endParaRPr lang="en-US"/>
        </a:p>
      </dgm:t>
    </dgm:pt>
    <dgm:pt modelId="{97FA6B90-DF58-4092-8208-49781EAD3E6E}" type="parTrans" cxnId="{0B79FA1F-668F-47ED-90DD-DAC0B62BF9A9}">
      <dgm:prSet/>
      <dgm:spPr/>
      <dgm:t>
        <a:bodyPr/>
        <a:lstStyle/>
        <a:p>
          <a:endParaRPr lang="en-US"/>
        </a:p>
      </dgm:t>
    </dgm:pt>
    <dgm:pt modelId="{56A49778-B9E8-48B6-8D91-FB806F63B683}" type="sibTrans" cxnId="{0B79FA1F-668F-47ED-90DD-DAC0B62BF9A9}">
      <dgm:prSet/>
      <dgm:spPr/>
      <dgm:t>
        <a:bodyPr/>
        <a:lstStyle/>
        <a:p>
          <a:endParaRPr lang="en-US"/>
        </a:p>
      </dgm:t>
    </dgm:pt>
    <dgm:pt modelId="{35E96C22-4848-485F-838C-F22CFA1FA103}">
      <dgm:prSet phldrT="[Text]"/>
      <dgm:spPr/>
      <dgm:t>
        <a:bodyPr/>
        <a:lstStyle/>
        <a:p>
          <a:r>
            <a:rPr lang="en-US" dirty="0" err="1" smtClean="0"/>
            <a:t>Apa</a:t>
          </a:r>
          <a:r>
            <a:rPr lang="en-US" dirty="0" smtClean="0"/>
            <a:t> </a:t>
          </a:r>
          <a:r>
            <a:rPr lang="en-US" dirty="0" err="1" smtClean="0"/>
            <a:t>peran</a:t>
          </a:r>
          <a:r>
            <a:rPr lang="en-US" dirty="0" smtClean="0"/>
            <a:t> yang </a:t>
          </a:r>
          <a:r>
            <a:rPr lang="en-US" dirty="0" err="1" smtClean="0"/>
            <a:t>akan</a:t>
          </a:r>
          <a:r>
            <a:rPr lang="en-US" dirty="0" smtClean="0"/>
            <a:t> </a:t>
          </a:r>
          <a:r>
            <a:rPr lang="en-US" dirty="0" err="1" smtClean="0"/>
            <a:t>dimainkan</a:t>
          </a:r>
          <a:r>
            <a:rPr lang="en-US" dirty="0" smtClean="0"/>
            <a:t> </a:t>
          </a:r>
          <a:r>
            <a:rPr lang="en-US" dirty="0" err="1" smtClean="0"/>
            <a:t>oleh</a:t>
          </a:r>
          <a:r>
            <a:rPr lang="en-US" dirty="0" smtClean="0"/>
            <a:t> </a:t>
          </a:r>
          <a:r>
            <a:rPr lang="en-US" dirty="0" err="1" smtClean="0"/>
            <a:t>lulusan</a:t>
          </a:r>
          <a:r>
            <a:rPr lang="en-US" dirty="0" smtClean="0"/>
            <a:t> LPTK?</a:t>
          </a:r>
          <a:endParaRPr lang="en-US" dirty="0"/>
        </a:p>
      </dgm:t>
    </dgm:pt>
    <dgm:pt modelId="{411A546D-7F98-4650-B948-F216FF1D2E50}" type="parTrans" cxnId="{29835AC0-09B2-4D7B-BA5D-68D5423C6F38}">
      <dgm:prSet/>
      <dgm:spPr/>
      <dgm:t>
        <a:bodyPr/>
        <a:lstStyle/>
        <a:p>
          <a:endParaRPr lang="en-US"/>
        </a:p>
      </dgm:t>
    </dgm:pt>
    <dgm:pt modelId="{72274898-6E61-4CC3-AD23-63428114B076}" type="sibTrans" cxnId="{29835AC0-09B2-4D7B-BA5D-68D5423C6F38}">
      <dgm:prSet/>
      <dgm:spPr/>
      <dgm:t>
        <a:bodyPr/>
        <a:lstStyle/>
        <a:p>
          <a:endParaRPr lang="en-US"/>
        </a:p>
      </dgm:t>
    </dgm:pt>
    <dgm:pt modelId="{FFA54183-CC63-4D8F-8D5A-EA05321CE8A9}">
      <dgm:prSet phldrT="[Text]"/>
      <dgm:spPr/>
      <dgm:t>
        <a:bodyPr/>
        <a:lstStyle/>
        <a:p>
          <a:r>
            <a:rPr lang="en-US" dirty="0" err="1" smtClean="0"/>
            <a:t>Jika</a:t>
          </a:r>
          <a:r>
            <a:rPr lang="en-US" dirty="0" smtClean="0"/>
            <a:t> </a:t>
          </a:r>
          <a:r>
            <a:rPr lang="en-US" dirty="0" err="1" smtClean="0"/>
            <a:t>perannya</a:t>
          </a:r>
          <a:r>
            <a:rPr lang="en-US" dirty="0" smtClean="0"/>
            <a:t> </a:t>
          </a:r>
          <a:r>
            <a:rPr lang="en-US" dirty="0" err="1" smtClean="0"/>
            <a:t>sudah</a:t>
          </a:r>
          <a:r>
            <a:rPr lang="en-US" dirty="0" smtClean="0"/>
            <a:t> </a:t>
          </a:r>
          <a:r>
            <a:rPr lang="en-US" dirty="0" err="1" smtClean="0"/>
            <a:t>ditentukan</a:t>
          </a:r>
          <a:r>
            <a:rPr lang="en-US" dirty="0" smtClean="0"/>
            <a:t>, </a:t>
          </a:r>
          <a:r>
            <a:rPr lang="en-US" dirty="0" err="1" smtClean="0"/>
            <a:t>maka</a:t>
          </a:r>
          <a:r>
            <a:rPr lang="en-US" dirty="0" smtClean="0"/>
            <a:t>…..</a:t>
          </a:r>
          <a:endParaRPr lang="en-US" dirty="0"/>
        </a:p>
      </dgm:t>
    </dgm:pt>
    <dgm:pt modelId="{0A325943-3F9F-4C84-B301-67145477FD98}" type="parTrans" cxnId="{78323EDF-6591-46BF-8535-AE8B6963379B}">
      <dgm:prSet/>
      <dgm:spPr/>
      <dgm:t>
        <a:bodyPr/>
        <a:lstStyle/>
        <a:p>
          <a:endParaRPr lang="en-US"/>
        </a:p>
      </dgm:t>
    </dgm:pt>
    <dgm:pt modelId="{A15BCE93-6CD3-4053-BCF1-F287F53A36B3}" type="sibTrans" cxnId="{78323EDF-6591-46BF-8535-AE8B6963379B}">
      <dgm:prSet/>
      <dgm:spPr/>
      <dgm:t>
        <a:bodyPr/>
        <a:lstStyle/>
        <a:p>
          <a:endParaRPr lang="en-US"/>
        </a:p>
      </dgm:t>
    </dgm:pt>
    <dgm:pt modelId="{0144D661-619A-4CAC-B59F-B1A43836BF09}">
      <dgm:prSet phldrT="[Text]" phldr="1"/>
      <dgm:spPr/>
      <dgm:t>
        <a:bodyPr/>
        <a:lstStyle/>
        <a:p>
          <a:endParaRPr lang="en-US"/>
        </a:p>
      </dgm:t>
    </dgm:pt>
    <dgm:pt modelId="{79D581E9-727D-4845-AB85-0872583662C6}" type="parTrans" cxnId="{ABD3E6A7-5EBB-473C-8EB0-BE33FE96A292}">
      <dgm:prSet/>
      <dgm:spPr/>
      <dgm:t>
        <a:bodyPr/>
        <a:lstStyle/>
        <a:p>
          <a:endParaRPr lang="en-US"/>
        </a:p>
      </dgm:t>
    </dgm:pt>
    <dgm:pt modelId="{44A9B105-E804-463F-9FE7-165C9578CCBB}" type="sibTrans" cxnId="{ABD3E6A7-5EBB-473C-8EB0-BE33FE96A292}">
      <dgm:prSet/>
      <dgm:spPr/>
      <dgm:t>
        <a:bodyPr/>
        <a:lstStyle/>
        <a:p>
          <a:endParaRPr lang="en-US"/>
        </a:p>
      </dgm:t>
    </dgm:pt>
    <dgm:pt modelId="{C884BB61-C0DF-4118-AE5B-2F168DA3A483}">
      <dgm:prSet phldrT="[Text]"/>
      <dgm:spPr/>
      <dgm:t>
        <a:bodyPr/>
        <a:lstStyle/>
        <a:p>
          <a:r>
            <a:rPr lang="en-US" dirty="0" err="1" smtClean="0"/>
            <a:t>Kemampuan</a:t>
          </a:r>
          <a:r>
            <a:rPr lang="en-US" dirty="0" smtClean="0"/>
            <a:t> </a:t>
          </a:r>
          <a:r>
            <a:rPr lang="en-US" dirty="0" err="1" smtClean="0"/>
            <a:t>apa</a:t>
          </a:r>
          <a:r>
            <a:rPr lang="en-US" dirty="0" smtClean="0"/>
            <a:t> yang </a:t>
          </a:r>
          <a:r>
            <a:rPr lang="en-US" dirty="0" err="1" smtClean="0"/>
            <a:t>perlu</a:t>
          </a:r>
          <a:r>
            <a:rPr lang="en-US" dirty="0" smtClean="0"/>
            <a:t> </a:t>
          </a:r>
          <a:r>
            <a:rPr lang="en-US" dirty="0" err="1" smtClean="0"/>
            <a:t>mereka</a:t>
          </a:r>
          <a:r>
            <a:rPr lang="en-US" dirty="0" smtClean="0"/>
            <a:t> </a:t>
          </a:r>
          <a:r>
            <a:rPr lang="en-US" dirty="0" err="1" smtClean="0"/>
            <a:t>kuasai</a:t>
          </a:r>
          <a:r>
            <a:rPr lang="en-US" dirty="0" smtClean="0"/>
            <a:t> agar </a:t>
          </a:r>
          <a:r>
            <a:rPr lang="en-US" dirty="0" err="1" smtClean="0"/>
            <a:t>dapat</a:t>
          </a:r>
          <a:r>
            <a:rPr lang="en-US" dirty="0" smtClean="0"/>
            <a:t> </a:t>
          </a:r>
          <a:endParaRPr lang="en-US" dirty="0"/>
        </a:p>
      </dgm:t>
    </dgm:pt>
    <dgm:pt modelId="{84C63F94-D552-4D37-B96F-0223491CAA70}" type="parTrans" cxnId="{CD812743-D2BA-493B-B4A0-B4CE25BA048F}">
      <dgm:prSet/>
      <dgm:spPr/>
      <dgm:t>
        <a:bodyPr/>
        <a:lstStyle/>
        <a:p>
          <a:endParaRPr lang="en-US"/>
        </a:p>
      </dgm:t>
    </dgm:pt>
    <dgm:pt modelId="{254360EA-CD3E-4F57-8662-FC98ABE9D43C}" type="sibTrans" cxnId="{CD812743-D2BA-493B-B4A0-B4CE25BA048F}">
      <dgm:prSet/>
      <dgm:spPr/>
      <dgm:t>
        <a:bodyPr/>
        <a:lstStyle/>
        <a:p>
          <a:endParaRPr lang="en-US"/>
        </a:p>
      </dgm:t>
    </dgm:pt>
    <dgm:pt modelId="{7F7292D0-1533-48C8-85BE-F8F130CBB2D2}">
      <dgm:prSet phldrT="[Text]"/>
      <dgm:spPr/>
      <dgm:t>
        <a:bodyPr/>
        <a:lstStyle/>
        <a:p>
          <a:r>
            <a:rPr lang="en-US" dirty="0" err="1" smtClean="0"/>
            <a:t>Berperan</a:t>
          </a:r>
          <a:r>
            <a:rPr lang="en-US" dirty="0" smtClean="0"/>
            <a:t> </a:t>
          </a:r>
          <a:r>
            <a:rPr lang="en-US" dirty="0" err="1" smtClean="0"/>
            <a:t>di</a:t>
          </a:r>
          <a:r>
            <a:rPr lang="en-US" dirty="0" smtClean="0"/>
            <a:t> </a:t>
          </a:r>
          <a:r>
            <a:rPr lang="en-US" dirty="0" err="1" smtClean="0"/>
            <a:t>masyarakat</a:t>
          </a:r>
          <a:r>
            <a:rPr lang="en-US" dirty="0" smtClean="0"/>
            <a:t>?</a:t>
          </a:r>
          <a:r>
            <a:rPr lang="en-US" dirty="0" smtClean="0">
              <a:sym typeface="Wingdings" pitchFamily="2" charset="2"/>
            </a:rPr>
            <a:t> </a:t>
          </a:r>
          <a:r>
            <a:rPr lang="en-US" dirty="0" err="1" smtClean="0">
              <a:sym typeface="Wingdings" pitchFamily="2" charset="2"/>
            </a:rPr>
            <a:t>tentukan</a:t>
          </a:r>
          <a:r>
            <a:rPr lang="en-US" dirty="0" smtClean="0">
              <a:sym typeface="Wingdings" pitchFamily="2" charset="2"/>
            </a:rPr>
            <a:t> Learning Outcomes</a:t>
          </a:r>
          <a:endParaRPr lang="en-US" dirty="0"/>
        </a:p>
      </dgm:t>
    </dgm:pt>
    <dgm:pt modelId="{C12BBC0A-DA3D-4465-97B5-6CAF48D9E979}" type="parTrans" cxnId="{065BBD89-70FC-4EC0-9D6F-48B55454EAD3}">
      <dgm:prSet/>
      <dgm:spPr/>
      <dgm:t>
        <a:bodyPr/>
        <a:lstStyle/>
        <a:p>
          <a:endParaRPr lang="en-US"/>
        </a:p>
      </dgm:t>
    </dgm:pt>
    <dgm:pt modelId="{839CE672-3868-484E-AADF-5614E0FA6B37}" type="sibTrans" cxnId="{065BBD89-70FC-4EC0-9D6F-48B55454EAD3}">
      <dgm:prSet/>
      <dgm:spPr/>
      <dgm:t>
        <a:bodyPr/>
        <a:lstStyle/>
        <a:p>
          <a:endParaRPr lang="en-US"/>
        </a:p>
      </dgm:t>
    </dgm:pt>
    <dgm:pt modelId="{F8B6580E-D492-431C-ABC7-B413224E9D9B}">
      <dgm:prSet phldrT="[Text]" phldr="1"/>
      <dgm:spPr/>
      <dgm:t>
        <a:bodyPr/>
        <a:lstStyle/>
        <a:p>
          <a:endParaRPr lang="en-US"/>
        </a:p>
      </dgm:t>
    </dgm:pt>
    <dgm:pt modelId="{6AF90FBE-31B3-458D-B318-8962B28A755A}" type="parTrans" cxnId="{4B131649-31F8-41DF-9365-42DE463A1BF1}">
      <dgm:prSet/>
      <dgm:spPr/>
      <dgm:t>
        <a:bodyPr/>
        <a:lstStyle/>
        <a:p>
          <a:endParaRPr lang="en-US"/>
        </a:p>
      </dgm:t>
    </dgm:pt>
    <dgm:pt modelId="{603F73FE-3C4F-4F0D-B298-BBBC8805D220}" type="sibTrans" cxnId="{4B131649-31F8-41DF-9365-42DE463A1BF1}">
      <dgm:prSet/>
      <dgm:spPr/>
      <dgm:t>
        <a:bodyPr/>
        <a:lstStyle/>
        <a:p>
          <a:endParaRPr lang="en-US"/>
        </a:p>
      </dgm:t>
    </dgm:pt>
    <dgm:pt modelId="{2FC2EAD4-C3C0-4424-93A5-A50573566990}">
      <dgm:prSet phldrT="[Text]"/>
      <dgm:spPr/>
      <dgm:t>
        <a:bodyPr/>
        <a:lstStyle/>
        <a:p>
          <a:r>
            <a:rPr lang="en-US" dirty="0" err="1" smtClean="0"/>
            <a:t>Jika</a:t>
          </a:r>
          <a:r>
            <a:rPr lang="en-US" dirty="0" smtClean="0"/>
            <a:t> Learning </a:t>
          </a:r>
          <a:r>
            <a:rPr lang="en-US" dirty="0" err="1" smtClean="0"/>
            <a:t>Outcomesnya</a:t>
          </a:r>
          <a:r>
            <a:rPr lang="en-US" dirty="0" smtClean="0"/>
            <a:t> </a:t>
          </a:r>
          <a:r>
            <a:rPr lang="en-US" dirty="0" err="1" smtClean="0"/>
            <a:t>sdah</a:t>
          </a:r>
          <a:r>
            <a:rPr lang="en-US" dirty="0" smtClean="0"/>
            <a:t> </a:t>
          </a:r>
          <a:r>
            <a:rPr lang="en-US" dirty="0" err="1" smtClean="0"/>
            <a:t>ditentukan</a:t>
          </a:r>
          <a:r>
            <a:rPr lang="en-US" dirty="0" smtClean="0"/>
            <a:t>, </a:t>
          </a:r>
          <a:r>
            <a:rPr lang="en-US" dirty="0" err="1" smtClean="0"/>
            <a:t>maka</a:t>
          </a:r>
          <a:r>
            <a:rPr lang="en-US" dirty="0" smtClean="0"/>
            <a:t>….</a:t>
          </a:r>
          <a:endParaRPr lang="en-US" dirty="0"/>
        </a:p>
      </dgm:t>
    </dgm:pt>
    <dgm:pt modelId="{4BBC89DC-23A0-4E13-A4EC-53BBFADC23D6}" type="parTrans" cxnId="{AC57A956-9B9C-4EBF-9EC8-CE93111202A7}">
      <dgm:prSet/>
      <dgm:spPr/>
      <dgm:t>
        <a:bodyPr/>
        <a:lstStyle/>
        <a:p>
          <a:endParaRPr lang="en-US"/>
        </a:p>
      </dgm:t>
    </dgm:pt>
    <dgm:pt modelId="{5B368A65-5835-4A93-95C8-12E2F4838136}" type="sibTrans" cxnId="{AC57A956-9B9C-4EBF-9EC8-CE93111202A7}">
      <dgm:prSet/>
      <dgm:spPr/>
      <dgm:t>
        <a:bodyPr/>
        <a:lstStyle/>
        <a:p>
          <a:endParaRPr lang="en-US"/>
        </a:p>
      </dgm:t>
    </dgm:pt>
    <dgm:pt modelId="{04EECBE8-7294-47C4-8DCA-6DB8652E73BB}">
      <dgm:prSet phldrT="[Text]"/>
      <dgm:spPr/>
      <dgm:t>
        <a:bodyPr/>
        <a:lstStyle/>
        <a:p>
          <a:r>
            <a:rPr lang="en-US" dirty="0" err="1" smtClean="0"/>
            <a:t>Pembelajaran</a:t>
          </a:r>
          <a:r>
            <a:rPr lang="en-US" dirty="0" smtClean="0"/>
            <a:t> (</a:t>
          </a:r>
          <a:r>
            <a:rPr lang="en-US" dirty="0" err="1" smtClean="0"/>
            <a:t>isi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cara</a:t>
          </a:r>
          <a:r>
            <a:rPr lang="en-US" dirty="0" smtClean="0"/>
            <a:t> </a:t>
          </a:r>
          <a:r>
            <a:rPr lang="en-US" dirty="0" err="1" smtClean="0"/>
            <a:t>penyampaiannya</a:t>
          </a:r>
          <a:r>
            <a:rPr lang="en-US" dirty="0" smtClean="0"/>
            <a:t> ) </a:t>
          </a:r>
          <a:r>
            <a:rPr lang="en-US" dirty="0" err="1" smtClean="0"/>
            <a:t>seperti</a:t>
          </a:r>
          <a:r>
            <a:rPr lang="en-US" dirty="0" smtClean="0"/>
            <a:t> </a:t>
          </a:r>
          <a:r>
            <a:rPr lang="en-US" dirty="0" err="1" smtClean="0"/>
            <a:t>apa</a:t>
          </a:r>
          <a:r>
            <a:rPr lang="en-US" dirty="0" smtClean="0"/>
            <a:t>?</a:t>
          </a:r>
          <a:endParaRPr lang="en-US" dirty="0"/>
        </a:p>
      </dgm:t>
    </dgm:pt>
    <dgm:pt modelId="{A24CEDC2-8AD1-4507-BF0B-9F7D6084B375}" type="parTrans" cxnId="{9E091153-0324-46EA-92E3-AA1D9EABED2E}">
      <dgm:prSet/>
      <dgm:spPr/>
      <dgm:t>
        <a:bodyPr/>
        <a:lstStyle/>
        <a:p>
          <a:endParaRPr lang="en-US"/>
        </a:p>
      </dgm:t>
    </dgm:pt>
    <dgm:pt modelId="{B41F3259-98E6-4F6C-AD08-F6C5C4A8C79B}" type="sibTrans" cxnId="{9E091153-0324-46EA-92E3-AA1D9EABED2E}">
      <dgm:prSet/>
      <dgm:spPr/>
      <dgm:t>
        <a:bodyPr/>
        <a:lstStyle/>
        <a:p>
          <a:endParaRPr lang="en-US"/>
        </a:p>
      </dgm:t>
    </dgm:pt>
    <dgm:pt modelId="{E9DCC694-D69C-4D4B-9E1E-4B8F77384E45}" type="pres">
      <dgm:prSet presAssocID="{03C900A1-36A9-4A83-BCCF-EF458DD8B76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81885A5-CCE2-4C83-9C0A-69E39DFA5DAC}" type="pres">
      <dgm:prSet presAssocID="{C14C8334-0486-42E2-B61C-F5E2F91D868E}" presName="composite" presStyleCnt="0"/>
      <dgm:spPr/>
    </dgm:pt>
    <dgm:pt modelId="{A26298E2-1BF5-48A0-81E0-177BCE3B02CC}" type="pres">
      <dgm:prSet presAssocID="{C14C8334-0486-42E2-B61C-F5E2F91D868E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33D8A6-353E-495C-93B9-0D8EF8EB8006}" type="pres">
      <dgm:prSet presAssocID="{C14C8334-0486-42E2-B61C-F5E2F91D868E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E808A8-ECD0-4E9D-8B4F-21985DD6E09F}" type="pres">
      <dgm:prSet presAssocID="{56A49778-B9E8-48B6-8D91-FB806F63B683}" presName="sp" presStyleCnt="0"/>
      <dgm:spPr/>
    </dgm:pt>
    <dgm:pt modelId="{76E44EC9-43FB-47E4-A1D3-4B6F7BCC7103}" type="pres">
      <dgm:prSet presAssocID="{0144D661-619A-4CAC-B59F-B1A43836BF09}" presName="composite" presStyleCnt="0"/>
      <dgm:spPr/>
    </dgm:pt>
    <dgm:pt modelId="{B1F1D3AC-B1CB-42FC-A68D-6978D559D621}" type="pres">
      <dgm:prSet presAssocID="{0144D661-619A-4CAC-B59F-B1A43836BF09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D865E3-B330-47D4-B682-8E3A9D66F677}" type="pres">
      <dgm:prSet presAssocID="{0144D661-619A-4CAC-B59F-B1A43836BF09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479901-143D-4F4E-96D9-CE46FAB5A210}" type="pres">
      <dgm:prSet presAssocID="{44A9B105-E804-463F-9FE7-165C9578CCBB}" presName="sp" presStyleCnt="0"/>
      <dgm:spPr/>
    </dgm:pt>
    <dgm:pt modelId="{70E47A30-11B2-4D27-9FF8-B4141FC1C02C}" type="pres">
      <dgm:prSet presAssocID="{F8B6580E-D492-431C-ABC7-B413224E9D9B}" presName="composite" presStyleCnt="0"/>
      <dgm:spPr/>
    </dgm:pt>
    <dgm:pt modelId="{72371F00-8C78-4EFE-B5A5-D2B297D2A6DE}" type="pres">
      <dgm:prSet presAssocID="{F8B6580E-D492-431C-ABC7-B413224E9D9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E4E14D-FBDA-473D-8207-C1F55FB75164}" type="pres">
      <dgm:prSet presAssocID="{F8B6580E-D492-431C-ABC7-B413224E9D9B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B79FA1F-668F-47ED-90DD-DAC0B62BF9A9}" srcId="{03C900A1-36A9-4A83-BCCF-EF458DD8B76D}" destId="{C14C8334-0486-42E2-B61C-F5E2F91D868E}" srcOrd="0" destOrd="0" parTransId="{97FA6B90-DF58-4092-8208-49781EAD3E6E}" sibTransId="{56A49778-B9E8-48B6-8D91-FB806F63B683}"/>
    <dgm:cxn modelId="{50230ED3-B234-4097-8A7E-5D8F4BC1D3CD}" type="presOf" srcId="{F8B6580E-D492-431C-ABC7-B413224E9D9B}" destId="{72371F00-8C78-4EFE-B5A5-D2B297D2A6DE}" srcOrd="0" destOrd="0" presId="urn:microsoft.com/office/officeart/2005/8/layout/chevron2"/>
    <dgm:cxn modelId="{29835AC0-09B2-4D7B-BA5D-68D5423C6F38}" srcId="{C14C8334-0486-42E2-B61C-F5E2F91D868E}" destId="{35E96C22-4848-485F-838C-F22CFA1FA103}" srcOrd="0" destOrd="0" parTransId="{411A546D-7F98-4650-B948-F216FF1D2E50}" sibTransId="{72274898-6E61-4CC3-AD23-63428114B076}"/>
    <dgm:cxn modelId="{378100A6-44B9-4724-9395-EDBC729927E1}" type="presOf" srcId="{C14C8334-0486-42E2-B61C-F5E2F91D868E}" destId="{A26298E2-1BF5-48A0-81E0-177BCE3B02CC}" srcOrd="0" destOrd="0" presId="urn:microsoft.com/office/officeart/2005/8/layout/chevron2"/>
    <dgm:cxn modelId="{E3D695B1-2ECC-460D-9AFA-ECFC8A7686D8}" type="presOf" srcId="{0144D661-619A-4CAC-B59F-B1A43836BF09}" destId="{B1F1D3AC-B1CB-42FC-A68D-6978D559D621}" srcOrd="0" destOrd="0" presId="urn:microsoft.com/office/officeart/2005/8/layout/chevron2"/>
    <dgm:cxn modelId="{DA55D5C8-32B7-4817-8851-9CEB72782964}" type="presOf" srcId="{7F7292D0-1533-48C8-85BE-F8F130CBB2D2}" destId="{F0D865E3-B330-47D4-B682-8E3A9D66F677}" srcOrd="0" destOrd="1" presId="urn:microsoft.com/office/officeart/2005/8/layout/chevron2"/>
    <dgm:cxn modelId="{4361DA63-4AF1-4E21-864C-2FC83BBF1ABA}" type="presOf" srcId="{C884BB61-C0DF-4118-AE5B-2F168DA3A483}" destId="{F0D865E3-B330-47D4-B682-8E3A9D66F677}" srcOrd="0" destOrd="0" presId="urn:microsoft.com/office/officeart/2005/8/layout/chevron2"/>
    <dgm:cxn modelId="{78323EDF-6591-46BF-8535-AE8B6963379B}" srcId="{C14C8334-0486-42E2-B61C-F5E2F91D868E}" destId="{FFA54183-CC63-4D8F-8D5A-EA05321CE8A9}" srcOrd="1" destOrd="0" parTransId="{0A325943-3F9F-4C84-B301-67145477FD98}" sibTransId="{A15BCE93-6CD3-4053-BCF1-F287F53A36B3}"/>
    <dgm:cxn modelId="{8ADE4B4B-4180-47F6-BB2B-1AB345C0B18B}" type="presOf" srcId="{35E96C22-4848-485F-838C-F22CFA1FA103}" destId="{3B33D8A6-353E-495C-93B9-0D8EF8EB8006}" srcOrd="0" destOrd="0" presId="urn:microsoft.com/office/officeart/2005/8/layout/chevron2"/>
    <dgm:cxn modelId="{ABD3E6A7-5EBB-473C-8EB0-BE33FE96A292}" srcId="{03C900A1-36A9-4A83-BCCF-EF458DD8B76D}" destId="{0144D661-619A-4CAC-B59F-B1A43836BF09}" srcOrd="1" destOrd="0" parTransId="{79D581E9-727D-4845-AB85-0872583662C6}" sibTransId="{44A9B105-E804-463F-9FE7-165C9578CCBB}"/>
    <dgm:cxn modelId="{50489963-BAB9-4008-A186-C485CE74D910}" type="presOf" srcId="{03C900A1-36A9-4A83-BCCF-EF458DD8B76D}" destId="{E9DCC694-D69C-4D4B-9E1E-4B8F77384E45}" srcOrd="0" destOrd="0" presId="urn:microsoft.com/office/officeart/2005/8/layout/chevron2"/>
    <dgm:cxn modelId="{42E7B2CD-917E-409C-B51A-89F2B2393749}" type="presOf" srcId="{2FC2EAD4-C3C0-4424-93A5-A50573566990}" destId="{14E4E14D-FBDA-473D-8207-C1F55FB75164}" srcOrd="0" destOrd="0" presId="urn:microsoft.com/office/officeart/2005/8/layout/chevron2"/>
    <dgm:cxn modelId="{70C81BB9-DD4C-40C1-BE94-6895C694B944}" type="presOf" srcId="{04EECBE8-7294-47C4-8DCA-6DB8652E73BB}" destId="{14E4E14D-FBDA-473D-8207-C1F55FB75164}" srcOrd="0" destOrd="1" presId="urn:microsoft.com/office/officeart/2005/8/layout/chevron2"/>
    <dgm:cxn modelId="{AC57A956-9B9C-4EBF-9EC8-CE93111202A7}" srcId="{F8B6580E-D492-431C-ABC7-B413224E9D9B}" destId="{2FC2EAD4-C3C0-4424-93A5-A50573566990}" srcOrd="0" destOrd="0" parTransId="{4BBC89DC-23A0-4E13-A4EC-53BBFADC23D6}" sibTransId="{5B368A65-5835-4A93-95C8-12E2F4838136}"/>
    <dgm:cxn modelId="{4E429297-2725-42D3-8292-494C1FCD47CB}" type="presOf" srcId="{FFA54183-CC63-4D8F-8D5A-EA05321CE8A9}" destId="{3B33D8A6-353E-495C-93B9-0D8EF8EB8006}" srcOrd="0" destOrd="1" presId="urn:microsoft.com/office/officeart/2005/8/layout/chevron2"/>
    <dgm:cxn modelId="{065BBD89-70FC-4EC0-9D6F-48B55454EAD3}" srcId="{0144D661-619A-4CAC-B59F-B1A43836BF09}" destId="{7F7292D0-1533-48C8-85BE-F8F130CBB2D2}" srcOrd="1" destOrd="0" parTransId="{C12BBC0A-DA3D-4465-97B5-6CAF48D9E979}" sibTransId="{839CE672-3868-484E-AADF-5614E0FA6B37}"/>
    <dgm:cxn modelId="{4B131649-31F8-41DF-9365-42DE463A1BF1}" srcId="{03C900A1-36A9-4A83-BCCF-EF458DD8B76D}" destId="{F8B6580E-D492-431C-ABC7-B413224E9D9B}" srcOrd="2" destOrd="0" parTransId="{6AF90FBE-31B3-458D-B318-8962B28A755A}" sibTransId="{603F73FE-3C4F-4F0D-B298-BBBC8805D220}"/>
    <dgm:cxn modelId="{CD812743-D2BA-493B-B4A0-B4CE25BA048F}" srcId="{0144D661-619A-4CAC-B59F-B1A43836BF09}" destId="{C884BB61-C0DF-4118-AE5B-2F168DA3A483}" srcOrd="0" destOrd="0" parTransId="{84C63F94-D552-4D37-B96F-0223491CAA70}" sibTransId="{254360EA-CD3E-4F57-8662-FC98ABE9D43C}"/>
    <dgm:cxn modelId="{9E091153-0324-46EA-92E3-AA1D9EABED2E}" srcId="{F8B6580E-D492-431C-ABC7-B413224E9D9B}" destId="{04EECBE8-7294-47C4-8DCA-6DB8652E73BB}" srcOrd="1" destOrd="0" parTransId="{A24CEDC2-8AD1-4507-BF0B-9F7D6084B375}" sibTransId="{B41F3259-98E6-4F6C-AD08-F6C5C4A8C79B}"/>
    <dgm:cxn modelId="{64AD769F-6072-4920-8EDD-B7D6956545B7}" type="presParOf" srcId="{E9DCC694-D69C-4D4B-9E1E-4B8F77384E45}" destId="{C81885A5-CCE2-4C83-9C0A-69E39DFA5DAC}" srcOrd="0" destOrd="0" presId="urn:microsoft.com/office/officeart/2005/8/layout/chevron2"/>
    <dgm:cxn modelId="{714C2411-1C44-44FF-B728-7B5C4C73060F}" type="presParOf" srcId="{C81885A5-CCE2-4C83-9C0A-69E39DFA5DAC}" destId="{A26298E2-1BF5-48A0-81E0-177BCE3B02CC}" srcOrd="0" destOrd="0" presId="urn:microsoft.com/office/officeart/2005/8/layout/chevron2"/>
    <dgm:cxn modelId="{12D02928-C943-46F7-B3D4-C14E6C63A72A}" type="presParOf" srcId="{C81885A5-CCE2-4C83-9C0A-69E39DFA5DAC}" destId="{3B33D8A6-353E-495C-93B9-0D8EF8EB8006}" srcOrd="1" destOrd="0" presId="urn:microsoft.com/office/officeart/2005/8/layout/chevron2"/>
    <dgm:cxn modelId="{257627B9-FEAC-42D7-937F-B59FBF953BDF}" type="presParOf" srcId="{E9DCC694-D69C-4D4B-9E1E-4B8F77384E45}" destId="{06E808A8-ECD0-4E9D-8B4F-21985DD6E09F}" srcOrd="1" destOrd="0" presId="urn:microsoft.com/office/officeart/2005/8/layout/chevron2"/>
    <dgm:cxn modelId="{CF85050B-4B4A-4B43-9475-EFD267C9DDC3}" type="presParOf" srcId="{E9DCC694-D69C-4D4B-9E1E-4B8F77384E45}" destId="{76E44EC9-43FB-47E4-A1D3-4B6F7BCC7103}" srcOrd="2" destOrd="0" presId="urn:microsoft.com/office/officeart/2005/8/layout/chevron2"/>
    <dgm:cxn modelId="{16FFA8EB-12F4-4448-9EBF-F55725DC439F}" type="presParOf" srcId="{76E44EC9-43FB-47E4-A1D3-4B6F7BCC7103}" destId="{B1F1D3AC-B1CB-42FC-A68D-6978D559D621}" srcOrd="0" destOrd="0" presId="urn:microsoft.com/office/officeart/2005/8/layout/chevron2"/>
    <dgm:cxn modelId="{7575A084-B805-4BEB-A57B-AB5AED167412}" type="presParOf" srcId="{76E44EC9-43FB-47E4-A1D3-4B6F7BCC7103}" destId="{F0D865E3-B330-47D4-B682-8E3A9D66F677}" srcOrd="1" destOrd="0" presId="urn:microsoft.com/office/officeart/2005/8/layout/chevron2"/>
    <dgm:cxn modelId="{253615ED-913A-4FFD-B852-CE69882C5335}" type="presParOf" srcId="{E9DCC694-D69C-4D4B-9E1E-4B8F77384E45}" destId="{F8479901-143D-4F4E-96D9-CE46FAB5A210}" srcOrd="3" destOrd="0" presId="urn:microsoft.com/office/officeart/2005/8/layout/chevron2"/>
    <dgm:cxn modelId="{8FE54DBB-CAC5-46FC-827D-108BB16BFD4D}" type="presParOf" srcId="{E9DCC694-D69C-4D4B-9E1E-4B8F77384E45}" destId="{70E47A30-11B2-4D27-9FF8-B4141FC1C02C}" srcOrd="4" destOrd="0" presId="urn:microsoft.com/office/officeart/2005/8/layout/chevron2"/>
    <dgm:cxn modelId="{BB960681-762C-42B7-92A5-D0EACB713DAB}" type="presParOf" srcId="{70E47A30-11B2-4D27-9FF8-B4141FC1C02C}" destId="{72371F00-8C78-4EFE-B5A5-D2B297D2A6DE}" srcOrd="0" destOrd="0" presId="urn:microsoft.com/office/officeart/2005/8/layout/chevron2"/>
    <dgm:cxn modelId="{40EDFD20-18CF-4814-A101-AFA3DE1B61CC}" type="presParOf" srcId="{70E47A30-11B2-4D27-9FF8-B4141FC1C02C}" destId="{14E4E14D-FBDA-473D-8207-C1F55FB7516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8DDFBAC-E61D-47AA-A251-A15E42BC6428}">
      <dsp:nvSpPr>
        <dsp:cNvPr id="0" name=""/>
        <dsp:cNvSpPr/>
      </dsp:nvSpPr>
      <dsp:spPr>
        <a:xfrm>
          <a:off x="0" y="695001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3AFEC0-CB84-4B4D-82FA-EC5FD5E9B003}">
      <dsp:nvSpPr>
        <dsp:cNvPr id="0" name=""/>
        <dsp:cNvSpPr/>
      </dsp:nvSpPr>
      <dsp:spPr>
        <a:xfrm>
          <a:off x="392995" y="237441"/>
          <a:ext cx="7830797" cy="9151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/>
            <a:t>Kerangka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Kualifikasi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Nasional</a:t>
          </a:r>
          <a:r>
            <a:rPr lang="en-US" sz="3100" kern="1200" dirty="0" smtClean="0"/>
            <a:t> Indonesia </a:t>
          </a:r>
          <a:endParaRPr lang="en-US" sz="3100" kern="1200" dirty="0"/>
        </a:p>
      </dsp:txBody>
      <dsp:txXfrm>
        <a:off x="392995" y="237441"/>
        <a:ext cx="7830797" cy="915120"/>
      </dsp:txXfrm>
    </dsp:sp>
    <dsp:sp modelId="{43D7ED78-2A22-412B-88D0-149FE02BB91A}">
      <dsp:nvSpPr>
        <dsp:cNvPr id="0" name=""/>
        <dsp:cNvSpPr/>
      </dsp:nvSpPr>
      <dsp:spPr>
        <a:xfrm>
          <a:off x="0" y="2101161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45ADA5-B09F-4F06-9BE3-C581D6F34BAD}">
      <dsp:nvSpPr>
        <dsp:cNvPr id="0" name=""/>
        <dsp:cNvSpPr/>
      </dsp:nvSpPr>
      <dsp:spPr>
        <a:xfrm>
          <a:off x="411480" y="1643601"/>
          <a:ext cx="5760720" cy="9151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/>
            <a:t>Kurikulum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di</a:t>
          </a:r>
          <a:r>
            <a:rPr lang="en-US" sz="3100" kern="1200" dirty="0" smtClean="0"/>
            <a:t> LPTK</a:t>
          </a:r>
          <a:endParaRPr lang="en-US" sz="3100" kern="1200" dirty="0"/>
        </a:p>
      </dsp:txBody>
      <dsp:txXfrm>
        <a:off x="411480" y="1643601"/>
        <a:ext cx="5760720" cy="915120"/>
      </dsp:txXfrm>
    </dsp:sp>
    <dsp:sp modelId="{595B5453-C220-4667-AB55-91998B325DEA}">
      <dsp:nvSpPr>
        <dsp:cNvPr id="0" name=""/>
        <dsp:cNvSpPr/>
      </dsp:nvSpPr>
      <dsp:spPr>
        <a:xfrm>
          <a:off x="0" y="3507321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6FD52B-32FC-4D67-8814-2B8848EEFF23}">
      <dsp:nvSpPr>
        <dsp:cNvPr id="0" name=""/>
        <dsp:cNvSpPr/>
      </dsp:nvSpPr>
      <dsp:spPr>
        <a:xfrm>
          <a:off x="411480" y="3049761"/>
          <a:ext cx="5760720" cy="9151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/>
            <a:t>Harapan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Ditjen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Dikti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Kemdikbud</a:t>
          </a:r>
          <a:endParaRPr lang="en-US" sz="3100" kern="1200" dirty="0"/>
        </a:p>
      </dsp:txBody>
      <dsp:txXfrm>
        <a:off x="411480" y="3049761"/>
        <a:ext cx="5760720" cy="9151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175"/>
          </a:xfrm>
          <a:prstGeom prst="rect">
            <a:avLst/>
          </a:prstGeom>
        </p:spPr>
        <p:txBody>
          <a:bodyPr vert="horz" lIns="94211" tIns="47105" rIns="94211" bIns="47105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175"/>
          </a:xfrm>
          <a:prstGeom prst="rect">
            <a:avLst/>
          </a:prstGeom>
        </p:spPr>
        <p:txBody>
          <a:bodyPr vert="horz" lIns="94211" tIns="47105" rIns="94211" bIns="47105" rtlCol="0"/>
          <a:lstStyle>
            <a:lvl1pPr algn="r">
              <a:defRPr sz="1200"/>
            </a:lvl1pPr>
          </a:lstStyle>
          <a:p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10551"/>
            <a:ext cx="3076363" cy="511175"/>
          </a:xfrm>
          <a:prstGeom prst="rect">
            <a:avLst/>
          </a:prstGeom>
        </p:spPr>
        <p:txBody>
          <a:bodyPr vert="horz" lIns="94211" tIns="47105" rIns="94211" bIns="47105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10551"/>
            <a:ext cx="3076363" cy="511175"/>
          </a:xfrm>
          <a:prstGeom prst="rect">
            <a:avLst/>
          </a:prstGeom>
        </p:spPr>
        <p:txBody>
          <a:bodyPr vert="horz" lIns="94211" tIns="47105" rIns="94211" bIns="47105" rtlCol="0" anchor="b"/>
          <a:lstStyle>
            <a:lvl1pPr algn="r">
              <a:defRPr sz="1200"/>
            </a:lvl1pPr>
          </a:lstStyle>
          <a:p>
            <a:fld id="{C4A0EE91-C191-4AE2-929E-2F42CD823F4A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175"/>
          </a:xfrm>
          <a:prstGeom prst="rect">
            <a:avLst/>
          </a:prstGeom>
        </p:spPr>
        <p:txBody>
          <a:bodyPr vert="horz" lIns="94211" tIns="47105" rIns="94211" bIns="4710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175"/>
          </a:xfrm>
          <a:prstGeom prst="rect">
            <a:avLst/>
          </a:prstGeom>
        </p:spPr>
        <p:txBody>
          <a:bodyPr vert="horz" lIns="94211" tIns="47105" rIns="94211" bIns="47105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6763"/>
            <a:ext cx="5111750" cy="3833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11" tIns="47105" rIns="94211" bIns="4710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56163"/>
            <a:ext cx="5679440" cy="4600575"/>
          </a:xfrm>
          <a:prstGeom prst="rect">
            <a:avLst/>
          </a:prstGeom>
        </p:spPr>
        <p:txBody>
          <a:bodyPr vert="horz" lIns="94211" tIns="47105" rIns="94211" bIns="4710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0551"/>
            <a:ext cx="3076363" cy="511175"/>
          </a:xfrm>
          <a:prstGeom prst="rect">
            <a:avLst/>
          </a:prstGeom>
        </p:spPr>
        <p:txBody>
          <a:bodyPr vert="horz" lIns="94211" tIns="47105" rIns="94211" bIns="4710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10551"/>
            <a:ext cx="3076363" cy="511175"/>
          </a:xfrm>
          <a:prstGeom prst="rect">
            <a:avLst/>
          </a:prstGeom>
        </p:spPr>
        <p:txBody>
          <a:bodyPr vert="horz" lIns="94211" tIns="47105" rIns="94211" bIns="47105" rtlCol="0" anchor="b"/>
          <a:lstStyle>
            <a:lvl1pPr algn="r">
              <a:defRPr sz="1200"/>
            </a:lvl1pPr>
          </a:lstStyle>
          <a:p>
            <a:fld id="{7B9C2BBD-E713-4FCC-B0DE-6F1E4EC014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rtl="0"/>
            <a:fld id="{12289481-6ED6-4BD9-BE8C-9C6AB6A0414D}" type="slidenum">
              <a:rPr lang="en-US" sz="1100">
                <a:solidFill>
                  <a:prstClr val="black"/>
                </a:solidFill>
                <a:latin typeface="Calibri"/>
              </a:rPr>
              <a:pPr algn="r" rtl="0"/>
              <a:t>1</a:t>
            </a:fld>
            <a:endParaRPr lang="en-US" sz="11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129BDE5-E511-4BAF-9F7D-032851C1E03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129BDE5-E511-4BAF-9F7D-032851C1E03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417583-899E-46A2-8B5B-5D37FB9796C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E0CAEE-25B1-4BBF-B70B-D6D60A68D599}" type="slidenum">
              <a:rPr lang="en-US" smtClean="0">
                <a:latin typeface="Arial" charset="0"/>
              </a:rPr>
              <a:pPr/>
              <a:t>17</a:t>
            </a:fld>
            <a:endParaRPr lang="en-US" smtClean="0">
              <a:latin typeface="Arial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E0CAEE-25B1-4BBF-B70B-D6D60A68D599}" type="slidenum">
              <a:rPr lang="en-US" smtClean="0">
                <a:latin typeface="Arial" charset="0"/>
              </a:rPr>
              <a:pPr/>
              <a:t>21</a:t>
            </a:fld>
            <a:endParaRPr lang="en-US" smtClean="0">
              <a:latin typeface="Arial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6763"/>
            <a:ext cx="5111750" cy="3833812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4B2EE-935E-4A7C-BDC9-4F1EE9C20583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4B2EE-935E-4A7C-BDC9-4F1EE9C20583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charset="0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1D5877-12A7-4657-8E59-95C8C3182B7B}" type="slidenum">
              <a:rPr lang="en-US" smtClean="0">
                <a:latin typeface="Arial" charset="0"/>
              </a:rPr>
              <a:pPr/>
              <a:t>24</a:t>
            </a:fld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5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47826" y="2971800"/>
            <a:ext cx="661373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</a:t>
            </a:r>
            <a:r>
              <a:rPr lang="en-US" sz="2400" b="1" cap="none" spc="0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ERANGKA</a:t>
            </a:r>
            <a:r>
              <a:rPr lang="en-US" sz="2400" b="1" cap="none" spc="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</a:t>
            </a:r>
            <a:r>
              <a:rPr lang="en-US" sz="2400" b="1" cap="none" spc="0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UALIFIKASI </a:t>
            </a:r>
            <a:r>
              <a:rPr lang="en-US" sz="32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r>
              <a:rPr lang="en-US" sz="2400" b="1" cap="none" spc="0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ASIONAL</a:t>
            </a:r>
            <a:r>
              <a:rPr lang="en-US" sz="2400" b="1" cap="none" spc="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2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</a:t>
            </a:r>
            <a:r>
              <a:rPr lang="en-US" sz="2400" b="1" cap="none" spc="0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NDONESIA</a:t>
            </a:r>
            <a:endParaRPr lang="en-US" sz="2400" b="1" cap="none" spc="0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57408" y="3581400"/>
            <a:ext cx="5200591" cy="33855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Indonesian </a:t>
            </a:r>
            <a:r>
              <a:rPr lang="en-US" sz="3200" b="1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4253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itchFamily="66" charset="0"/>
              </a:rPr>
              <a:t>Q </a:t>
            </a:r>
            <a:r>
              <a:rPr lang="en-US" sz="2400" b="1" i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ualification</a:t>
            </a:r>
            <a:r>
              <a:rPr lang="en-US" sz="2400" b="1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Framework</a:t>
            </a:r>
          </a:p>
          <a:p>
            <a:pPr algn="ctr"/>
            <a:r>
              <a:rPr lang="en-US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Dan</a:t>
            </a:r>
          </a:p>
          <a:p>
            <a:pPr algn="ctr"/>
            <a:r>
              <a:rPr lang="en-US" sz="2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Arah</a:t>
            </a:r>
            <a:r>
              <a:rPr lang="en-US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Kurikulum</a:t>
            </a:r>
            <a:r>
              <a:rPr lang="en-US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LPTK</a:t>
            </a:r>
            <a:endParaRPr lang="en-US" sz="32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endParaRPr lang="en-US" sz="3600" b="1" i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Direktorat</a:t>
            </a:r>
            <a:r>
              <a:rPr lang="en-US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n-US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Jenderal</a:t>
            </a:r>
            <a:r>
              <a:rPr lang="en-US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n-US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Pendidikan</a:t>
            </a:r>
            <a:r>
              <a:rPr lang="en-US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n-US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Tinggi</a:t>
            </a:r>
            <a:endParaRPr lang="en-US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algn="ctr"/>
            <a:r>
              <a:rPr lang="en-US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Kementrian</a:t>
            </a:r>
            <a:r>
              <a:rPr lang="en-US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n-US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Pendidikan</a:t>
            </a:r>
            <a:r>
              <a:rPr lang="en-US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n-US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dan</a:t>
            </a:r>
            <a:r>
              <a:rPr lang="en-US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n-US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Kebudayaan</a:t>
            </a:r>
            <a:r>
              <a:rPr lang="en-US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</a:p>
          <a:p>
            <a:pPr algn="ctr"/>
            <a:r>
              <a:rPr lang="en-US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2011</a:t>
            </a:r>
          </a:p>
          <a:p>
            <a:pPr algn="ctr"/>
            <a:endParaRPr lang="en-US" sz="3600" b="1" i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grpSp>
        <p:nvGrpSpPr>
          <p:cNvPr id="6" name="Group 9"/>
          <p:cNvGrpSpPr/>
          <p:nvPr/>
        </p:nvGrpSpPr>
        <p:grpSpPr>
          <a:xfrm rot="19928813" flipH="1">
            <a:off x="6569794" y="5715277"/>
            <a:ext cx="3929433" cy="1371600"/>
            <a:chOff x="914400" y="1143000"/>
            <a:chExt cx="1828800" cy="1524000"/>
          </a:xfrm>
        </p:grpSpPr>
        <p:sp>
          <p:nvSpPr>
            <p:cNvPr id="8" name="Flowchart: Punched Tape 7"/>
            <p:cNvSpPr/>
            <p:nvPr/>
          </p:nvSpPr>
          <p:spPr>
            <a:xfrm>
              <a:off x="914400" y="1143000"/>
              <a:ext cx="1828800" cy="838200"/>
            </a:xfrm>
            <a:prstGeom prst="flowChartPunchedTape">
              <a:avLst/>
            </a:prstGeom>
            <a:solidFill>
              <a:srgbClr val="FF0000"/>
            </a:solidFill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Flowchart: Punched Tape 8"/>
            <p:cNvSpPr/>
            <p:nvPr/>
          </p:nvSpPr>
          <p:spPr>
            <a:xfrm>
              <a:off x="914400" y="1828800"/>
              <a:ext cx="1828800" cy="838200"/>
            </a:xfrm>
            <a:prstGeom prst="flowChartPunchedTape">
              <a:avLst/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228600"/>
            <a:ext cx="1466850" cy="15546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2067620" y="2133600"/>
            <a:ext cx="52084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KEBIJAKAN DITJEN PENDIDIKAN TINGGI</a:t>
            </a:r>
          </a:p>
          <a:p>
            <a:pPr algn="ctr"/>
            <a:r>
              <a:rPr lang="en-US" sz="2400" b="1" dirty="0" smtClean="0"/>
              <a:t>TENTANG </a:t>
            </a:r>
            <a:endParaRPr lang="en-US" sz="2400" b="1" dirty="0"/>
          </a:p>
        </p:txBody>
      </p:sp>
      <p:pic>
        <p:nvPicPr>
          <p:cNvPr id="12" name="Picture 8" descr="F:\health pic\logo-dikna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0" y="228600"/>
            <a:ext cx="1449387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457200"/>
          <a:ext cx="8610600" cy="59740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610600"/>
              </a:tblGrid>
              <a:tr h="21090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200" b="1" dirty="0" smtClean="0"/>
                        <a:t>Keterampilan (</a:t>
                      </a:r>
                      <a:r>
                        <a:rPr lang="id-ID" sz="2200" b="1" i="1" dirty="0" smtClean="0"/>
                        <a:t>skill)</a:t>
                      </a:r>
                      <a:r>
                        <a:rPr lang="en-US" sz="2200" b="0" i="1" dirty="0" smtClean="0"/>
                        <a:t>:</a:t>
                      </a:r>
                      <a:r>
                        <a:rPr lang="en-US" sz="2200" b="0" i="1" baseline="0" dirty="0" smtClean="0"/>
                        <a:t> </a:t>
                      </a:r>
                      <a:r>
                        <a:rPr lang="id-ID" sz="2200" b="0" dirty="0" smtClean="0"/>
                        <a:t>kemampuan psikomotorik (termasuk </a:t>
                      </a:r>
                      <a:r>
                        <a:rPr lang="id-ID" sz="2200" b="0" i="1" dirty="0" smtClean="0"/>
                        <a:t>manual dexterity</a:t>
                      </a:r>
                      <a:r>
                        <a:rPr lang="id-ID" sz="2200" b="0" dirty="0" smtClean="0"/>
                        <a:t> dan penggunaan metode, bahan, alat dan instrumen) yang dicapai melalui pelatihan yang terukur dilandasi oleh pengetahuan </a:t>
                      </a:r>
                      <a:r>
                        <a:rPr lang="id-ID" sz="2200" b="0" i="1" dirty="0" smtClean="0"/>
                        <a:t>(knowledge) </a:t>
                      </a:r>
                      <a:r>
                        <a:rPr lang="id-ID" sz="2200" b="0" dirty="0" smtClean="0"/>
                        <a:t>atau pemahaman</a:t>
                      </a:r>
                      <a:r>
                        <a:rPr lang="id-ID" sz="2200" b="0" i="1" dirty="0" smtClean="0"/>
                        <a:t> (know-how)</a:t>
                      </a:r>
                      <a:r>
                        <a:rPr lang="id-ID" sz="2200" b="0" dirty="0" smtClean="0"/>
                        <a:t> yang dimiliki seseorang mampu menghasilkan produk atau unjuk kerja yang dapat dinilai secara kualitatif maupun kuantitatif.</a:t>
                      </a:r>
                      <a:endParaRPr lang="en-US" sz="2200" b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b="0" dirty="0" smtClean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366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200" b="1" dirty="0" smtClean="0"/>
                        <a:t>Afeksi</a:t>
                      </a:r>
                      <a:r>
                        <a:rPr lang="en-US" sz="2200" b="1" baseline="0" dirty="0" smtClean="0"/>
                        <a:t> </a:t>
                      </a:r>
                      <a:r>
                        <a:rPr lang="en-US" sz="2200" b="1" i="1" dirty="0" smtClean="0"/>
                        <a:t>(affection):</a:t>
                      </a:r>
                      <a:r>
                        <a:rPr lang="en-US" sz="2200" b="1" i="1" baseline="0" dirty="0" smtClean="0"/>
                        <a:t> </a:t>
                      </a:r>
                      <a:r>
                        <a:rPr lang="id-ID" sz="2200" b="0" dirty="0" smtClean="0"/>
                        <a:t>sikap </a:t>
                      </a:r>
                      <a:r>
                        <a:rPr lang="id-ID" sz="2200" b="0" i="1" dirty="0" smtClean="0"/>
                        <a:t>(attitude) </a:t>
                      </a:r>
                      <a:r>
                        <a:rPr lang="id-ID" sz="2200" b="0" dirty="0" smtClean="0"/>
                        <a:t>sensitif seseorang terhadap aspek-aspek di sekitar kehidupannya baik ditumbuhkan  oleh karena proses pembelajarannya maupun lingkungan kehidupan keluarga atau mayarakat secara luas.</a:t>
                      </a:r>
                      <a:endParaRPr lang="en-US" sz="2200" b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b="0" dirty="0" smtClean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366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err="1" smtClean="0"/>
                        <a:t>Kompetensi</a:t>
                      </a:r>
                      <a:r>
                        <a:rPr lang="en-US" sz="2200" b="1" baseline="0" dirty="0" smtClean="0"/>
                        <a:t> </a:t>
                      </a:r>
                      <a:r>
                        <a:rPr lang="en-US" sz="2200" b="1" i="1" dirty="0" smtClean="0"/>
                        <a:t>(competency): </a:t>
                      </a:r>
                      <a:r>
                        <a:rPr lang="en-US" sz="2200" b="0" i="1" dirty="0" smtClean="0"/>
                        <a:t> </a:t>
                      </a:r>
                      <a:r>
                        <a:rPr lang="id-ID" sz="2200" b="0" dirty="0" smtClean="0"/>
                        <a:t>akumulasi kemampuan seseorang dalam melaksanakan suatu deskripsi kerja secara terukur</a:t>
                      </a:r>
                      <a:r>
                        <a:rPr lang="en-US" sz="2200" b="0" dirty="0" smtClean="0"/>
                        <a:t> </a:t>
                      </a:r>
                      <a:r>
                        <a:rPr lang="en-US" sz="2200" b="0" dirty="0" err="1" smtClean="0"/>
                        <a:t>melalui</a:t>
                      </a:r>
                      <a:r>
                        <a:rPr lang="en-US" sz="2200" b="0" dirty="0" smtClean="0"/>
                        <a:t> </a:t>
                      </a:r>
                      <a:r>
                        <a:rPr lang="en-US" sz="2200" b="0" dirty="0" err="1" smtClean="0"/>
                        <a:t>asesmen</a:t>
                      </a:r>
                      <a:r>
                        <a:rPr lang="en-US" sz="2200" b="0" dirty="0" smtClean="0"/>
                        <a:t> yang </a:t>
                      </a:r>
                      <a:r>
                        <a:rPr lang="en-US" sz="2200" b="0" dirty="0" err="1" smtClean="0"/>
                        <a:t>terstruktur</a:t>
                      </a:r>
                      <a:r>
                        <a:rPr lang="en-US" sz="2200" b="0" dirty="0" smtClean="0"/>
                        <a:t>, </a:t>
                      </a:r>
                      <a:r>
                        <a:rPr lang="en-US" sz="2200" b="0" dirty="0" err="1" smtClean="0"/>
                        <a:t>mencakup</a:t>
                      </a:r>
                      <a:r>
                        <a:rPr lang="en-US" sz="2200" b="0" dirty="0" smtClean="0"/>
                        <a:t> </a:t>
                      </a:r>
                      <a:r>
                        <a:rPr lang="en-US" sz="2200" b="0" dirty="0" err="1" smtClean="0"/>
                        <a:t>aspek</a:t>
                      </a:r>
                      <a:r>
                        <a:rPr lang="en-US" sz="2200" b="0" dirty="0" smtClean="0"/>
                        <a:t> </a:t>
                      </a:r>
                      <a:r>
                        <a:rPr lang="en-US" sz="2200" b="0" dirty="0" err="1" smtClean="0"/>
                        <a:t>kemandirian</a:t>
                      </a:r>
                      <a:r>
                        <a:rPr lang="en-US" sz="2200" b="0" dirty="0" smtClean="0"/>
                        <a:t> </a:t>
                      </a:r>
                      <a:r>
                        <a:rPr lang="en-US" sz="2200" b="0" dirty="0" err="1" smtClean="0"/>
                        <a:t>dan</a:t>
                      </a:r>
                      <a:r>
                        <a:rPr lang="en-US" sz="2200" b="0" dirty="0" smtClean="0"/>
                        <a:t> </a:t>
                      </a:r>
                      <a:r>
                        <a:rPr lang="en-US" sz="2200" b="0" dirty="0" err="1" smtClean="0"/>
                        <a:t>tanggung</a:t>
                      </a:r>
                      <a:r>
                        <a:rPr lang="en-US" sz="2200" b="0" dirty="0" smtClean="0"/>
                        <a:t> </a:t>
                      </a:r>
                      <a:r>
                        <a:rPr lang="en-US" sz="2200" b="0" dirty="0" err="1" smtClean="0"/>
                        <a:t>jawab</a:t>
                      </a:r>
                      <a:r>
                        <a:rPr lang="en-US" sz="2200" b="0" dirty="0" smtClean="0"/>
                        <a:t> </a:t>
                      </a:r>
                      <a:r>
                        <a:rPr lang="en-US" sz="2200" b="0" dirty="0" err="1" smtClean="0"/>
                        <a:t>individu</a:t>
                      </a:r>
                      <a:r>
                        <a:rPr lang="en-US" sz="2200" b="0" dirty="0" smtClean="0"/>
                        <a:t> </a:t>
                      </a:r>
                      <a:r>
                        <a:rPr lang="en-US" sz="2200" b="0" dirty="0" err="1" smtClean="0"/>
                        <a:t>pada</a:t>
                      </a:r>
                      <a:r>
                        <a:rPr lang="en-US" sz="2200" b="0" dirty="0" smtClean="0"/>
                        <a:t> </a:t>
                      </a:r>
                      <a:r>
                        <a:rPr lang="en-US" sz="2200" b="0" dirty="0" err="1" smtClean="0"/>
                        <a:t>bidang</a:t>
                      </a:r>
                      <a:r>
                        <a:rPr lang="en-US" sz="2200" b="0" dirty="0" smtClean="0"/>
                        <a:t> </a:t>
                      </a:r>
                      <a:r>
                        <a:rPr lang="en-US" sz="2200" b="0" dirty="0" err="1" smtClean="0"/>
                        <a:t>kerjanya</a:t>
                      </a:r>
                      <a:r>
                        <a:rPr lang="en-US" sz="2200" b="0" dirty="0" smtClean="0"/>
                        <a:t>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447800" y="381000"/>
            <a:ext cx="5943600" cy="61722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Capaian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Pembelajaran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endParaRPr lang="id-ID" dirty="0"/>
          </a:p>
        </p:txBody>
      </p:sp>
      <p:sp>
        <p:nvSpPr>
          <p:cNvPr id="15" name="Rounded Rectangle 14"/>
          <p:cNvSpPr/>
          <p:nvPr/>
        </p:nvSpPr>
        <p:spPr>
          <a:xfrm>
            <a:off x="1676400" y="3581400"/>
            <a:ext cx="5486400" cy="25908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     </a:t>
            </a:r>
            <a:r>
              <a:rPr lang="en-US" sz="3200" b="1" dirty="0" err="1" smtClean="0">
                <a:solidFill>
                  <a:schemeClr val="tx1"/>
                </a:solidFill>
              </a:rPr>
              <a:t>KOMPETENSI</a:t>
            </a:r>
            <a:endParaRPr lang="id-ID" sz="3200" b="1" dirty="0">
              <a:solidFill>
                <a:schemeClr val="tx1"/>
              </a:solidFill>
            </a:endParaRPr>
          </a:p>
        </p:txBody>
      </p:sp>
      <p:sp>
        <p:nvSpPr>
          <p:cNvPr id="4" name="Oval 24"/>
          <p:cNvSpPr>
            <a:spLocks noChangeArrowheads="1"/>
          </p:cNvSpPr>
          <p:nvPr/>
        </p:nvSpPr>
        <p:spPr bwMode="auto">
          <a:xfrm>
            <a:off x="2362200" y="1519238"/>
            <a:ext cx="4191000" cy="41148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/>
          </a:p>
        </p:txBody>
      </p:sp>
      <p:sp>
        <p:nvSpPr>
          <p:cNvPr id="6" name="Text Box 34"/>
          <p:cNvSpPr txBox="1">
            <a:spLocks noChangeArrowheads="1"/>
          </p:cNvSpPr>
          <p:nvPr/>
        </p:nvSpPr>
        <p:spPr bwMode="auto">
          <a:xfrm rot="18676530">
            <a:off x="2751722" y="2360826"/>
            <a:ext cx="1670299" cy="981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ArchUp">
              <a:avLst>
                <a:gd name="adj" fmla="val 10996893"/>
              </a:avLst>
            </a:prstTxWarp>
            <a:spAutoFit/>
          </a:bodyPr>
          <a:lstStyle/>
          <a:p>
            <a:pPr algn="ctr" eaLnBrk="0" hangingPunct="0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SCIENCE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 rot="2701944">
            <a:off x="3843052" y="2086395"/>
            <a:ext cx="2293541" cy="1697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ArchUp">
              <a:avLst>
                <a:gd name="adj" fmla="val 10639890"/>
              </a:avLst>
            </a:prstTxWarp>
            <a:spAutoFit/>
          </a:bodyPr>
          <a:lstStyle/>
          <a:p>
            <a:pPr algn="ctr" eaLnBrk="0" hangingPunct="0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KNOWLEDGE</a:t>
            </a:r>
            <a:endParaRPr lang="en-US" sz="3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 Box 34"/>
          <p:cNvSpPr txBox="1">
            <a:spLocks noChangeArrowheads="1"/>
          </p:cNvSpPr>
          <p:nvPr/>
        </p:nvSpPr>
        <p:spPr bwMode="auto">
          <a:xfrm rot="8351441">
            <a:off x="3857349" y="3317089"/>
            <a:ext cx="2293541" cy="1697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ArchUp">
              <a:avLst>
                <a:gd name="adj" fmla="val 10639890"/>
              </a:avLst>
            </a:prstTxWarp>
            <a:spAutoFit/>
          </a:bodyPr>
          <a:lstStyle/>
          <a:p>
            <a:pPr algn="ctr" eaLnBrk="0" hangingPunct="0"/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HOW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 Box 34"/>
          <p:cNvSpPr txBox="1">
            <a:spLocks noChangeArrowheads="1"/>
          </p:cNvSpPr>
          <p:nvPr/>
        </p:nvSpPr>
        <p:spPr bwMode="auto">
          <a:xfrm rot="13499970">
            <a:off x="3067964" y="3392357"/>
            <a:ext cx="1400919" cy="1518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ArchUp">
              <a:avLst>
                <a:gd name="adj" fmla="val 11980506"/>
              </a:avLst>
            </a:prstTxWarp>
            <a:spAutoFit/>
          </a:bodyPr>
          <a:lstStyle/>
          <a:p>
            <a:pPr algn="ctr" eaLnBrk="0" hangingPunct="0"/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SKILLS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Oval 10"/>
          <p:cNvSpPr/>
          <p:nvPr/>
        </p:nvSpPr>
        <p:spPr>
          <a:xfrm>
            <a:off x="3086100" y="2224088"/>
            <a:ext cx="2667000" cy="2666999"/>
          </a:xfrm>
          <a:prstGeom prst="ellipse">
            <a:avLst/>
          </a:prstGeom>
          <a:solidFill>
            <a:srgbClr val="FFFFFF">
              <a:alpha val="34118"/>
            </a:srgb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ArchUp">
              <a:avLst>
                <a:gd name="adj" fmla="val 12030675"/>
              </a:avLst>
            </a:prstTxWarp>
          </a:bodyPr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 rot="2440520">
            <a:off x="3606162" y="3351733"/>
            <a:ext cx="1510379" cy="1694771"/>
          </a:xfrm>
          <a:prstGeom prst="rect">
            <a:avLst/>
          </a:prstGeom>
          <a:noFill/>
        </p:spPr>
        <p:txBody>
          <a:bodyPr wrap="none" rtlCol="0">
            <a:prstTxWarp prst="textCircle">
              <a:avLst>
                <a:gd name="adj" fmla="val 10891871"/>
              </a:avLst>
            </a:prstTxWarp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   AFFECTIVE </a:t>
            </a: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DOMAIN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09800" y="762000"/>
            <a:ext cx="4686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/>
              <a:t>CAPAIAN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PEMBELAJARAN</a:t>
            </a:r>
            <a:endParaRPr lang="id-ID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en-US" sz="3600" err="1" smtClean="0">
                <a:latin typeface="Arial Black" pitchFamily="34" charset="0"/>
              </a:rPr>
              <a:t>Deskripsi</a:t>
            </a:r>
            <a:r>
              <a:rPr lang="en-US" sz="3600" smtClean="0">
                <a:latin typeface="Arial Black" pitchFamily="34" charset="0"/>
              </a:rPr>
              <a:t> </a:t>
            </a:r>
            <a:r>
              <a:rPr lang="en-US" sz="3600" err="1" smtClean="0">
                <a:latin typeface="Arial Black" pitchFamily="34" charset="0"/>
              </a:rPr>
              <a:t>Umum</a:t>
            </a:r>
            <a:endParaRPr lang="en-US" sz="3600">
              <a:latin typeface="Arial Black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  <a:solidFill>
            <a:schemeClr val="bg2"/>
          </a:solidFill>
        </p:spPr>
        <p:txBody>
          <a:bodyPr anchor="ctr">
            <a:normAutofit fontScale="47500" lnSpcReduction="20000"/>
          </a:bodyPr>
          <a:lstStyle/>
          <a:p>
            <a:pPr marL="176213" indent="-3175">
              <a:lnSpc>
                <a:spcPct val="120000"/>
              </a:lnSpc>
              <a:buNone/>
            </a:pP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Sesuai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dengan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ideologi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Negara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dan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budaya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Bangsa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Indonesia,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maka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implementasi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sistem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pendidikan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nasional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dan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sistem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pelatihan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kerja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yang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dilakukan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di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Indonesia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pada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setiap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level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kualifikasi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mencakup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proses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yang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menumbuhkembangkan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afeksi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sebagai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4200" err="1" smtClean="0">
                <a:latin typeface="Comic Sans MS" pitchFamily="66" charset="0"/>
                <a:cs typeface="Arial" pitchFamily="34" charset="0"/>
              </a:rPr>
              <a:t>berikut</a:t>
            </a:r>
            <a:r>
              <a:rPr lang="en-US" sz="4200" smtClean="0">
                <a:latin typeface="Comic Sans MS" pitchFamily="66" charset="0"/>
                <a:cs typeface="Arial" pitchFamily="34" charset="0"/>
              </a:rPr>
              <a:t> :</a:t>
            </a:r>
            <a:endParaRPr lang="en-US" sz="4200" smtClean="0">
              <a:latin typeface="Arial" pitchFamily="34" charset="0"/>
              <a:cs typeface="Arial" pitchFamily="34" charset="0"/>
            </a:endParaRPr>
          </a:p>
          <a:p>
            <a:pPr marL="520700" lvl="0" indent="-347663">
              <a:lnSpc>
                <a:spcPct val="120000"/>
              </a:lnSpc>
            </a:pP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Bertaqwa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kepada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Tuhan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Yang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Maha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Esa</a:t>
            </a:r>
            <a:endParaRPr lang="en-US" sz="3500" b="1" smtClean="0">
              <a:latin typeface="Comic Sans MS" pitchFamily="66" charset="0"/>
              <a:cs typeface="Arial" pitchFamily="34" charset="0"/>
            </a:endParaRPr>
          </a:p>
          <a:p>
            <a:pPr marL="520700" lvl="0" indent="-347663">
              <a:lnSpc>
                <a:spcPct val="120000"/>
              </a:lnSpc>
            </a:pP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Memiliki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moral,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etika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dan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kepribadian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yang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baik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di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dalam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menyelesaikan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tugasnya</a:t>
            </a:r>
            <a:endParaRPr lang="en-US" sz="3500" b="1" smtClean="0">
              <a:solidFill>
                <a:srgbClr val="FF6600"/>
              </a:solidFill>
              <a:latin typeface="Comic Sans MS" pitchFamily="66" charset="0"/>
              <a:cs typeface="Arial" pitchFamily="34" charset="0"/>
            </a:endParaRPr>
          </a:p>
          <a:p>
            <a:pPr marL="520700" lvl="0" indent="-347663">
              <a:lnSpc>
                <a:spcPct val="120000"/>
              </a:lnSpc>
            </a:pP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Berperan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sebagai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warga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negara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yang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bangga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dan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cinta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tanah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air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serta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mendukung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perdamaian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dunia</a:t>
            </a:r>
            <a:endParaRPr lang="en-US" sz="3500" b="1" smtClean="0">
              <a:latin typeface="Comic Sans MS" pitchFamily="66" charset="0"/>
              <a:cs typeface="Arial" pitchFamily="34" charset="0"/>
            </a:endParaRPr>
          </a:p>
          <a:p>
            <a:pPr marL="520700" lvl="0" indent="-347663">
              <a:lnSpc>
                <a:spcPct val="120000"/>
              </a:lnSpc>
            </a:pP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Mampu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bekerja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sama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dan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memiliki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kepekaan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sosial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dan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kepedulian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yang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tinggi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terhadap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masyarakat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dan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lingkungannya</a:t>
            </a:r>
            <a:endParaRPr lang="en-US" sz="3500" b="1" smtClean="0">
              <a:solidFill>
                <a:srgbClr val="FF6600"/>
              </a:solidFill>
              <a:latin typeface="Comic Sans MS" pitchFamily="66" charset="0"/>
              <a:cs typeface="Arial" pitchFamily="34" charset="0"/>
            </a:endParaRPr>
          </a:p>
          <a:p>
            <a:pPr marL="520700" lvl="0" indent="-347663">
              <a:lnSpc>
                <a:spcPct val="120000"/>
              </a:lnSpc>
            </a:pP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Menghargai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keanekaragaman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budaya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,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pandangan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,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kepercayaan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,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dan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agama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serta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pendapat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/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temuan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orisinal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latin typeface="Comic Sans MS" pitchFamily="66" charset="0"/>
                <a:cs typeface="Arial" pitchFamily="34" charset="0"/>
              </a:rPr>
              <a:t>orang</a:t>
            </a:r>
            <a:r>
              <a:rPr lang="en-US" sz="3500" b="1" smtClean="0">
                <a:latin typeface="Comic Sans MS" pitchFamily="66" charset="0"/>
                <a:cs typeface="Arial" pitchFamily="34" charset="0"/>
              </a:rPr>
              <a:t> lain</a:t>
            </a:r>
          </a:p>
          <a:p>
            <a:pPr marL="520700" lvl="0" indent="-347663">
              <a:lnSpc>
                <a:spcPct val="120000"/>
              </a:lnSpc>
            </a:pP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Menjunjung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tinggi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penegakan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hukum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serta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memiliki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semangat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untuk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mendahulukan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kepentingan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bangsa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serta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masyarakat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3500" b="1" err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luas</a:t>
            </a:r>
            <a:r>
              <a:rPr lang="en-US" sz="3500" b="1" smtClean="0">
                <a:solidFill>
                  <a:srgbClr val="FF6600"/>
                </a:solidFill>
                <a:latin typeface="Comic Sans MS" pitchFamily="66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" y="173101"/>
          <a:ext cx="8763000" cy="6380099"/>
        </p:xfrm>
        <a:graphic>
          <a:graphicData uri="http://schemas.openxmlformats.org/drawingml/2006/table">
            <a:tbl>
              <a:tblPr/>
              <a:tblGrid>
                <a:gridCol w="8763000"/>
              </a:tblGrid>
              <a:tr h="865592">
                <a:tc>
                  <a:txBody>
                    <a:bodyPr/>
                    <a:lstStyle/>
                    <a:p>
                      <a:pPr marL="236538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1786255" algn="l"/>
                        </a:tabLst>
                        <a:defRPr/>
                      </a:pPr>
                      <a:r>
                        <a:rPr lang="en-US" sz="2800" b="1" dirty="0" smtClean="0">
                          <a:solidFill>
                            <a:srgbClr val="39381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LEVEL</a:t>
                      </a:r>
                      <a:r>
                        <a:rPr lang="en-US" sz="2800" b="1" baseline="0" dirty="0" smtClean="0">
                          <a:solidFill>
                            <a:srgbClr val="39381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6</a:t>
                      </a:r>
                      <a:r>
                        <a:rPr lang="en-US" sz="28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(SARJANA/DIPLOMA-4)                                            </a:t>
                      </a:r>
                      <a:endParaRPr lang="en-US" sz="2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359110">
                <a:tc>
                  <a:txBody>
                    <a:bodyPr/>
                    <a:lstStyle/>
                    <a:p>
                      <a:pPr marL="457200" indent="-220663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itchFamily="34" charset="0"/>
                        <a:buChar char="•"/>
                        <a:tabLst>
                          <a:tab pos="1786255" algn="l"/>
                        </a:tabLst>
                      </a:pPr>
                      <a:r>
                        <a:rPr lang="en-US" sz="2400" b="1" dirty="0" err="1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Mampu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mengaplikasikan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bidang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keahliannya</a:t>
                      </a:r>
                      <a:r>
                        <a:rPr lang="en-US" sz="2400" b="1" baseline="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dan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memanfaatkan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IPTEKS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pada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bidangnya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dalam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penyelesaian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masalah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serta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mampu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beradaptasi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terhadap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situasi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yang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dihadapi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C3"/>
                    </a:solidFill>
                  </a:tcPr>
                </a:tc>
              </a:tr>
              <a:tr h="1358979">
                <a:tc>
                  <a:txBody>
                    <a:bodyPr/>
                    <a:lstStyle/>
                    <a:p>
                      <a:pPr marL="457200" indent="-220663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itchFamily="34" charset="0"/>
                        <a:buChar char="•"/>
                        <a:tabLst>
                          <a:tab pos="1786255" algn="l"/>
                        </a:tabLst>
                      </a:pPr>
                      <a:r>
                        <a:rPr lang="en-US" sz="24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Menguasai</a:t>
                      </a:r>
                      <a:r>
                        <a:rPr lang="en-US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konsep</a:t>
                      </a:r>
                      <a:r>
                        <a:rPr lang="en-US" sz="2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teoritis</a:t>
                      </a:r>
                      <a:r>
                        <a:rPr lang="en-US" sz="2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bidang</a:t>
                      </a:r>
                      <a:r>
                        <a:rPr lang="en-US" sz="2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pengetahuan</a:t>
                      </a:r>
                      <a:r>
                        <a:rPr lang="en-US" sz="2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tertentu</a:t>
                      </a:r>
                      <a:r>
                        <a:rPr lang="en-US" sz="2400" b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secara</a:t>
                      </a:r>
                      <a:r>
                        <a:rPr lang="en-US" sz="2400" b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umum</a:t>
                      </a:r>
                      <a:r>
                        <a:rPr lang="en-US" sz="2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dan</a:t>
                      </a:r>
                      <a:r>
                        <a:rPr lang="en-US" sz="2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konsep</a:t>
                      </a:r>
                      <a:r>
                        <a:rPr lang="en-US" sz="2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teoritis</a:t>
                      </a:r>
                      <a:r>
                        <a:rPr lang="en-US" sz="2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bagian</a:t>
                      </a:r>
                      <a:r>
                        <a:rPr lang="en-US" sz="2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khusus</a:t>
                      </a:r>
                      <a:r>
                        <a:rPr lang="en-US" sz="2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dalam</a:t>
                      </a:r>
                      <a:r>
                        <a:rPr lang="en-US" sz="2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bidang</a:t>
                      </a:r>
                      <a:r>
                        <a:rPr lang="en-US" sz="2400" b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pengetahuan</a:t>
                      </a:r>
                      <a:r>
                        <a:rPr lang="en-US" sz="2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tersebut</a:t>
                      </a:r>
                      <a:r>
                        <a:rPr lang="en-US" sz="2400" b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secara</a:t>
                      </a:r>
                      <a:r>
                        <a:rPr lang="en-US" sz="2400" b="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mendalam</a:t>
                      </a:r>
                      <a:r>
                        <a:rPr lang="en-US" sz="2400" b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, </a:t>
                      </a:r>
                      <a:r>
                        <a:rPr lang="en-US" sz="2400" b="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serta</a:t>
                      </a:r>
                      <a:r>
                        <a:rPr lang="en-US" sz="2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mampu</a:t>
                      </a:r>
                      <a:r>
                        <a:rPr lang="en-US" sz="2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memformulasikan</a:t>
                      </a:r>
                      <a:r>
                        <a:rPr lang="en-US" sz="2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penyelesaian</a:t>
                      </a:r>
                      <a:r>
                        <a:rPr lang="en-US" sz="2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masalah</a:t>
                      </a:r>
                      <a:r>
                        <a:rPr lang="en-US" sz="2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prosedural</a:t>
                      </a:r>
                      <a:r>
                        <a:rPr lang="en-US" sz="2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C3"/>
                    </a:solidFill>
                  </a:tcPr>
                </a:tc>
              </a:tr>
              <a:tr h="1448773">
                <a:tc>
                  <a:txBody>
                    <a:bodyPr/>
                    <a:lstStyle/>
                    <a:p>
                      <a:pPr marL="457200" marR="0" indent="-220663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786255" algn="l"/>
                        </a:tabLst>
                        <a:defRPr/>
                      </a:pPr>
                      <a:r>
                        <a:rPr lang="en-US" sz="2400" b="1" dirty="0" err="1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Mampu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mengambil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keputusan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yang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tepat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berdasarkan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analisis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informasi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dan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data, </a:t>
                      </a:r>
                      <a:r>
                        <a:rPr lang="en-US" sz="2400" b="1" dirty="0" err="1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dan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mampu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memberikan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petunjuk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dalam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memilih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berbagai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alternatif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solusi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secara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mandiri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dan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kelompok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. </a:t>
                      </a:r>
                      <a:endParaRPr lang="en-US" sz="18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C3"/>
                    </a:solidFill>
                  </a:tcPr>
                </a:tc>
              </a:tr>
              <a:tr h="904324">
                <a:tc>
                  <a:txBody>
                    <a:bodyPr/>
                    <a:lstStyle/>
                    <a:p>
                      <a:pPr marL="457200" indent="-220663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itchFamily="34" charset="0"/>
                        <a:buChar char="•"/>
                        <a:tabLst>
                          <a:tab pos="1786255" algn="l"/>
                        </a:tabLst>
                      </a:pPr>
                      <a:r>
                        <a:rPr lang="id-ID" sz="2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Bertanggung jawab pada pekerjaan sendiri dan dapat diberi tanggung jawab atas pencapaian hasil kerja organisasi.</a:t>
                      </a:r>
                      <a:endParaRPr lang="en-US" sz="24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Narrow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C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0" y="457200"/>
          <a:ext cx="8382000" cy="6096000"/>
        </p:xfrm>
        <a:graphic>
          <a:graphicData uri="http://schemas.openxmlformats.org/drawingml/2006/table">
            <a:tbl>
              <a:tblPr/>
              <a:tblGrid>
                <a:gridCol w="8382000"/>
              </a:tblGrid>
              <a:tr h="918039">
                <a:tc>
                  <a:txBody>
                    <a:bodyPr/>
                    <a:lstStyle/>
                    <a:p>
                      <a:pPr marL="236538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1786255" algn="l"/>
                        </a:tabLst>
                        <a:defRPr/>
                      </a:pPr>
                      <a:r>
                        <a:rPr lang="en-US" sz="2800" b="1" dirty="0" smtClean="0">
                          <a:solidFill>
                            <a:srgbClr val="39381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LEVEL</a:t>
                      </a:r>
                      <a:r>
                        <a:rPr lang="en-US" sz="2800" b="1" baseline="0" dirty="0" smtClean="0">
                          <a:solidFill>
                            <a:srgbClr val="39381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7 (PROFESI GURU)                                     </a:t>
                      </a:r>
                      <a:endParaRPr lang="en-US" sz="2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881419">
                <a:tc>
                  <a:txBody>
                    <a:bodyPr/>
                    <a:lstStyle/>
                    <a:p>
                      <a:pPr marL="457200" indent="-220663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itchFamily="34" charset="0"/>
                        <a:buChar char="•"/>
                        <a:tabLst>
                          <a:tab pos="1786255" algn="l"/>
                        </a:tabLst>
                      </a:pP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Mampu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merencanakan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mengelola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sumberdaya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bawah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tanggung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jawabnya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mengevaluasi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secara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komprehensif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kerjanya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dengan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memanfaatkan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IPTEKS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untuk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menghasilkan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langkah-langkah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pengembangan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strategis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organisasi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2400" dirty="0">
                        <a:latin typeface="Arial Narrow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C3"/>
                    </a:solidFill>
                  </a:tcPr>
                </a:tc>
              </a:tr>
              <a:tr h="1441320">
                <a:tc>
                  <a:txBody>
                    <a:bodyPr/>
                    <a:lstStyle/>
                    <a:p>
                      <a:pPr marL="457200" marR="0" indent="-220663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786255" algn="l"/>
                        </a:tabLst>
                        <a:defRPr/>
                      </a:pP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Mampu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memecahkan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permasalahan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sains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teknologi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atau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seni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dalam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bidang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keilmuannya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melalui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pendekatan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monodisipliner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24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C3"/>
                    </a:solidFill>
                  </a:tcPr>
                </a:tc>
              </a:tr>
              <a:tr h="1855222">
                <a:tc>
                  <a:txBody>
                    <a:bodyPr/>
                    <a:lstStyle/>
                    <a:p>
                      <a:pPr marL="457200" marR="0" indent="-220663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786255" algn="l"/>
                        </a:tabLst>
                        <a:defRPr/>
                      </a:pP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Mampu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melakukan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riset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mengambil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keputusan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strategis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dengan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akuntabilitas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tanggung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jawab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penuh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atas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semua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aspek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yang 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berada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bawah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tanggung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jawab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bidang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keahliannya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24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C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0" y="457200"/>
          <a:ext cx="8382000" cy="6096000"/>
        </p:xfrm>
        <a:graphic>
          <a:graphicData uri="http://schemas.openxmlformats.org/drawingml/2006/table">
            <a:tbl>
              <a:tblPr/>
              <a:tblGrid>
                <a:gridCol w="8382000"/>
              </a:tblGrid>
              <a:tr h="918039">
                <a:tc>
                  <a:txBody>
                    <a:bodyPr/>
                    <a:lstStyle/>
                    <a:p>
                      <a:pPr marL="236538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1786255" algn="l"/>
                        </a:tabLst>
                        <a:defRPr/>
                      </a:pPr>
                      <a:r>
                        <a:rPr lang="en-US" sz="2800" b="1" dirty="0" smtClean="0">
                          <a:solidFill>
                            <a:srgbClr val="39381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LEVEL</a:t>
                      </a:r>
                      <a:r>
                        <a:rPr lang="en-US" sz="2800" b="1" baseline="0" dirty="0" smtClean="0">
                          <a:solidFill>
                            <a:srgbClr val="39381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8 (MAGISTER)                                    </a:t>
                      </a:r>
                      <a:endParaRPr lang="en-US" sz="2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881419">
                <a:tc>
                  <a:txBody>
                    <a:bodyPr/>
                    <a:lstStyle/>
                    <a:p>
                      <a:pPr marL="457200" indent="-220663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itchFamily="34" charset="0"/>
                        <a:buChar char="•"/>
                        <a:tabLst>
                          <a:tab pos="1786255" algn="l"/>
                        </a:tabLst>
                      </a:pP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Mampu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mengembangkan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pengetahuan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teknologi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atau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seni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dalam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bidang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keilmuannya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atau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praktek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profesionalnya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melalui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riset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hingga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menghasilkan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karya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inovatif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teruji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en-US" sz="2400" dirty="0">
                        <a:latin typeface="Arial Narrow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C3"/>
                    </a:solidFill>
                  </a:tcPr>
                </a:tc>
              </a:tr>
              <a:tr h="1441320">
                <a:tc>
                  <a:txBody>
                    <a:bodyPr/>
                    <a:lstStyle/>
                    <a:p>
                      <a:pPr marL="457200" marR="0" indent="-220663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786255" algn="l"/>
                        </a:tabLst>
                        <a:defRPr/>
                      </a:pP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Mampu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memecahkan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permasalahan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sains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teknologi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atau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seni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dalam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bidang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keilmuannya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melalui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pendekatan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 inter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atau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multidisipliner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 .</a:t>
                      </a:r>
                      <a:endParaRPr lang="en-US" sz="24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C3"/>
                    </a:solidFill>
                  </a:tcPr>
                </a:tc>
              </a:tr>
              <a:tr h="1855222">
                <a:tc>
                  <a:txBody>
                    <a:bodyPr/>
                    <a:lstStyle/>
                    <a:p>
                      <a:pPr marL="457200" marR="0" indent="-220663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786255" algn="l"/>
                        </a:tabLst>
                        <a:defRPr/>
                      </a:pP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Mampu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mengelola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riset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pengembangan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yang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bermanfaat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bagi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masyarakat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keilmuan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serta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mampu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mendapat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pengakuan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nasional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maupun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internasional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C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0" y="457200"/>
          <a:ext cx="8382000" cy="6096000"/>
        </p:xfrm>
        <a:graphic>
          <a:graphicData uri="http://schemas.openxmlformats.org/drawingml/2006/table">
            <a:tbl>
              <a:tblPr/>
              <a:tblGrid>
                <a:gridCol w="8382000"/>
              </a:tblGrid>
              <a:tr h="918039">
                <a:tc>
                  <a:txBody>
                    <a:bodyPr/>
                    <a:lstStyle/>
                    <a:p>
                      <a:pPr marL="236538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>
                          <a:tab pos="1786255" algn="l"/>
                        </a:tabLst>
                        <a:defRPr/>
                      </a:pPr>
                      <a:r>
                        <a:rPr lang="en-US" sz="2800" b="1" dirty="0" smtClean="0">
                          <a:solidFill>
                            <a:srgbClr val="39381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LEVEL</a:t>
                      </a:r>
                      <a:r>
                        <a:rPr lang="en-US" sz="2800" b="1" baseline="0" dirty="0" smtClean="0">
                          <a:solidFill>
                            <a:srgbClr val="39381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itchFamily="34" charset="0"/>
                          <a:ea typeface="Calibri"/>
                          <a:cs typeface="Arial" pitchFamily="34" charset="0"/>
                        </a:rPr>
                        <a:t> 9  (DOKTOR)                                                             </a:t>
                      </a:r>
                      <a:endParaRPr lang="en-US" sz="2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881419">
                <a:tc>
                  <a:txBody>
                    <a:bodyPr/>
                    <a:lstStyle/>
                    <a:p>
                      <a:pPr marL="457200" marR="0" indent="-220663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786255" algn="l"/>
                        </a:tabLst>
                        <a:defRPr/>
                      </a:pP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Mampu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mengembangkan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pengetahuan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teknologi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atau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seni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baru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dalam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bidang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keilmuannya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atau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praktek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profesionalnya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melalui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riset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hingga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menghasilkan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karya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kreatif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, original,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teruji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C3"/>
                    </a:solidFill>
                  </a:tcPr>
                </a:tc>
              </a:tr>
              <a:tr h="1441320">
                <a:tc>
                  <a:txBody>
                    <a:bodyPr/>
                    <a:lstStyle/>
                    <a:p>
                      <a:pPr marL="457200" marR="0" indent="-220663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786255" algn="l"/>
                        </a:tabLst>
                        <a:defRPr/>
                      </a:pPr>
                      <a:r>
                        <a:rPr lang="en-US" sz="2400" dirty="0" err="1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Mampu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memecahkan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permasalahan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sains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teknologi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atau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seni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di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dalam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bidang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keilmuannya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melalui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pendekatan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 inter,</a:t>
                      </a:r>
                      <a:r>
                        <a:rPr lang="en-US" sz="24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multi</a:t>
                      </a:r>
                      <a:r>
                        <a:rPr lang="en-US" sz="24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+mn-lt"/>
                          <a:ea typeface="Calibri"/>
                          <a:cs typeface="Times New Roman"/>
                        </a:rPr>
                        <a:t>atau</a:t>
                      </a:r>
                      <a:r>
                        <a:rPr lang="en-US" sz="24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+mn-lt"/>
                          <a:ea typeface="Calibri"/>
                          <a:cs typeface="Times New Roman"/>
                        </a:rPr>
                        <a:t>transdisipliner</a:t>
                      </a:r>
                      <a:r>
                        <a:rPr lang="en-US" sz="2400" b="1" baseline="0" dirty="0" smtClean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n-US" sz="240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C3"/>
                    </a:solidFill>
                  </a:tcPr>
                </a:tc>
              </a:tr>
              <a:tr h="1855222">
                <a:tc>
                  <a:txBody>
                    <a:bodyPr/>
                    <a:lstStyle/>
                    <a:p>
                      <a:pPr marL="457200" marR="0" indent="-220663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Char char="•"/>
                        <a:tabLst>
                          <a:tab pos="1786255" algn="l"/>
                        </a:tabLst>
                        <a:defRPr/>
                      </a:pP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Mampu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mengelola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memimpin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mengembangkan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riset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pengembangan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yang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bermanfaat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bagi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ilmu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pengetahuan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kemaslahatan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umat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manusia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serta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mampu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+mn-lt"/>
                          <a:ea typeface="Calibri"/>
                          <a:cs typeface="Times New Roman"/>
                        </a:rPr>
                        <a:t>mendapat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pengakuan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nasional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maupun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+mn-lt"/>
                          <a:ea typeface="Calibri"/>
                          <a:cs typeface="Times New Roman"/>
                        </a:rPr>
                        <a:t>internasional</a:t>
                      </a:r>
                      <a:r>
                        <a:rPr lang="en-US" sz="2400" b="1" dirty="0" smtClean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en-US" sz="2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C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8"/>
          <p:cNvGrpSpPr/>
          <p:nvPr/>
        </p:nvGrpSpPr>
        <p:grpSpPr>
          <a:xfrm>
            <a:off x="4499811" y="192504"/>
            <a:ext cx="1202824" cy="5905391"/>
            <a:chOff x="380999" y="579405"/>
            <a:chExt cx="1464396" cy="5901030"/>
          </a:xfrm>
        </p:grpSpPr>
        <p:grpSp>
          <p:nvGrpSpPr>
            <p:cNvPr id="3" name="Group 21"/>
            <p:cNvGrpSpPr/>
            <p:nvPr/>
          </p:nvGrpSpPr>
          <p:grpSpPr>
            <a:xfrm>
              <a:off x="380999" y="579405"/>
              <a:ext cx="1464396" cy="5901030"/>
              <a:chOff x="380999" y="579405"/>
              <a:chExt cx="1464396" cy="5901030"/>
            </a:xfrm>
          </p:grpSpPr>
          <p:sp>
            <p:nvSpPr>
              <p:cNvPr id="80" name="Can 79"/>
              <p:cNvSpPr/>
              <p:nvPr/>
            </p:nvSpPr>
            <p:spPr>
              <a:xfrm>
                <a:off x="381000" y="5439503"/>
                <a:ext cx="1143000" cy="1040932"/>
              </a:xfrm>
              <a:prstGeom prst="can">
                <a:avLst>
                  <a:gd name="adj" fmla="val 50000"/>
                </a:avLst>
              </a:prstGeom>
              <a:solidFill>
                <a:srgbClr val="3C310A"/>
              </a:soli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1" name="Can 2"/>
              <p:cNvSpPr/>
              <p:nvPr/>
            </p:nvSpPr>
            <p:spPr>
              <a:xfrm>
                <a:off x="380999" y="4805273"/>
                <a:ext cx="1143000" cy="1094197"/>
              </a:xfrm>
              <a:prstGeom prst="can">
                <a:avLst>
                  <a:gd name="adj" fmla="val 50000"/>
                </a:avLst>
              </a:prstGeom>
              <a:solidFill>
                <a:srgbClr val="5D4C0F"/>
              </a:soli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2" name="Can 3"/>
              <p:cNvSpPr/>
              <p:nvPr/>
            </p:nvSpPr>
            <p:spPr>
              <a:xfrm>
                <a:off x="380999" y="4196124"/>
                <a:ext cx="1143000" cy="1102272"/>
              </a:xfrm>
              <a:prstGeom prst="can">
                <a:avLst>
                  <a:gd name="adj" fmla="val 50000"/>
                </a:avLst>
              </a:prstGeom>
              <a:solidFill>
                <a:srgbClr val="816A15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3" name="Can 4"/>
              <p:cNvSpPr/>
              <p:nvPr/>
            </p:nvSpPr>
            <p:spPr>
              <a:xfrm>
                <a:off x="380999" y="3651252"/>
                <a:ext cx="1143000" cy="1048519"/>
              </a:xfrm>
              <a:prstGeom prst="can">
                <a:avLst>
                  <a:gd name="adj" fmla="val 50000"/>
                </a:avLst>
              </a:prstGeom>
              <a:solidFill>
                <a:srgbClr val="A5871B"/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4" name="Can 5"/>
              <p:cNvSpPr/>
              <p:nvPr/>
            </p:nvSpPr>
            <p:spPr>
              <a:xfrm>
                <a:off x="380999" y="2954091"/>
                <a:ext cx="1143000" cy="1148784"/>
              </a:xfrm>
              <a:prstGeom prst="can">
                <a:avLst>
                  <a:gd name="adj" fmla="val 50000"/>
                </a:avLst>
              </a:prstGeom>
              <a:solidFill>
                <a:srgbClr val="CCA822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5" name="Can 6"/>
              <p:cNvSpPr/>
              <p:nvPr/>
            </p:nvSpPr>
            <p:spPr>
              <a:xfrm>
                <a:off x="380999" y="2403871"/>
                <a:ext cx="1143000" cy="1085167"/>
              </a:xfrm>
              <a:prstGeom prst="can">
                <a:avLst>
                  <a:gd name="adj" fmla="val 50000"/>
                </a:avLst>
              </a:prstGeom>
              <a:solidFill>
                <a:srgbClr val="DFBD41"/>
              </a:solidFill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6" name="Can 7"/>
              <p:cNvSpPr/>
              <p:nvPr/>
            </p:nvSpPr>
            <p:spPr>
              <a:xfrm>
                <a:off x="380999" y="1772213"/>
                <a:ext cx="1143000" cy="1127744"/>
              </a:xfrm>
              <a:prstGeom prst="can">
                <a:avLst>
                  <a:gd name="adj" fmla="val 50000"/>
                </a:avLst>
              </a:prstGeom>
              <a:solidFill>
                <a:srgbClr val="E6CC6C"/>
              </a:soli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7" name="Can 8"/>
              <p:cNvSpPr/>
              <p:nvPr/>
            </p:nvSpPr>
            <p:spPr>
              <a:xfrm>
                <a:off x="380999" y="1185398"/>
                <a:ext cx="1143000" cy="1112049"/>
              </a:xfrm>
              <a:prstGeom prst="can">
                <a:avLst>
                  <a:gd name="adj" fmla="val 50000"/>
                </a:avLst>
              </a:prstGeom>
              <a:solidFill>
                <a:srgbClr val="ECD78C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8" name="Can 9"/>
              <p:cNvSpPr/>
              <p:nvPr/>
            </p:nvSpPr>
            <p:spPr>
              <a:xfrm>
                <a:off x="380999" y="646047"/>
                <a:ext cx="1143000" cy="1059088"/>
              </a:xfrm>
              <a:prstGeom prst="can">
                <a:avLst>
                  <a:gd name="adj" fmla="val 50000"/>
                </a:avLst>
              </a:prstGeom>
              <a:solidFill>
                <a:srgbClr val="F3E7BB"/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 rot="21446453">
                <a:off x="397595" y="579405"/>
                <a:ext cx="1447800" cy="461324"/>
              </a:xfrm>
              <a:prstGeom prst="rect">
                <a:avLst/>
              </a:prstGeom>
              <a:noFill/>
              <a:effectLst>
                <a:outerShdw blurRad="76200" dir="13500000" sy="23000" kx="1200000" algn="br" rotWithShape="0">
                  <a:prstClr val="black">
                    <a:alpha val="20000"/>
                  </a:prstClr>
                </a:outerShdw>
              </a:effectLst>
              <a:scene3d>
                <a:camera prst="isometricTopUp"/>
                <a:lightRig rig="threePt" dir="t"/>
              </a:scene3d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2400" b="1" cap="all" dirty="0" err="1" smtClean="0">
                    <a:ln w="9000" cmpd="sng">
                      <a:solidFill>
                        <a:srgbClr val="FF0000"/>
                      </a:solidFill>
                      <a:prstDash val="solid"/>
                    </a:ln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  <a:reflection blurRad="12700" stA="28000" endPos="45000" dist="1000" dir="5400000" sy="-100000" algn="bl" rotWithShape="0"/>
                    </a:effectLst>
                  </a:rPr>
                  <a:t>KKNI</a:t>
                </a:r>
                <a:endParaRPr lang="en-US" sz="2400" b="1" cap="all" dirty="0">
                  <a:ln w="9000" cmpd="sng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  <a:reflection blurRad="12700" stA="28000" endPos="45000" dist="1000" dir="5400000" sy="-100000" algn="bl" rotWithShape="0"/>
                  </a:effectLst>
                </a:endParaRPr>
              </a:p>
            </p:txBody>
          </p:sp>
        </p:grpSp>
        <p:sp>
          <p:nvSpPr>
            <p:cNvPr id="71" name="TextBox 10"/>
            <p:cNvSpPr txBox="1">
              <a:spLocks noChangeArrowheads="1"/>
            </p:cNvSpPr>
            <p:nvPr/>
          </p:nvSpPr>
          <p:spPr bwMode="auto">
            <a:xfrm>
              <a:off x="745384" y="5921134"/>
              <a:ext cx="457200" cy="523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" name="TextBox 11"/>
            <p:cNvSpPr txBox="1">
              <a:spLocks noChangeArrowheads="1"/>
            </p:cNvSpPr>
            <p:nvPr/>
          </p:nvSpPr>
          <p:spPr bwMode="auto">
            <a:xfrm>
              <a:off x="761999" y="5363806"/>
              <a:ext cx="457200" cy="523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" name="TextBox 12"/>
            <p:cNvSpPr txBox="1">
              <a:spLocks noChangeArrowheads="1"/>
            </p:cNvSpPr>
            <p:nvPr/>
          </p:nvSpPr>
          <p:spPr bwMode="auto">
            <a:xfrm>
              <a:off x="761999" y="4777047"/>
              <a:ext cx="457200" cy="523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" name="TextBox 13"/>
            <p:cNvSpPr txBox="1">
              <a:spLocks noChangeArrowheads="1"/>
            </p:cNvSpPr>
            <p:nvPr/>
          </p:nvSpPr>
          <p:spPr bwMode="auto">
            <a:xfrm>
              <a:off x="745384" y="4136411"/>
              <a:ext cx="457200" cy="523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" name="TextBox 14"/>
            <p:cNvSpPr txBox="1">
              <a:spLocks noChangeArrowheads="1"/>
            </p:cNvSpPr>
            <p:nvPr/>
          </p:nvSpPr>
          <p:spPr bwMode="auto">
            <a:xfrm>
              <a:off x="761999" y="3595005"/>
              <a:ext cx="4572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8806" y="2418291"/>
              <a:ext cx="457200" cy="52283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15614" y="1806679"/>
              <a:ext cx="457200" cy="52283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761999" y="1217595"/>
              <a:ext cx="457200" cy="522834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9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" name="TextBox 18"/>
            <p:cNvSpPr txBox="1">
              <a:spLocks noChangeArrowheads="1"/>
            </p:cNvSpPr>
            <p:nvPr/>
          </p:nvSpPr>
          <p:spPr bwMode="auto">
            <a:xfrm>
              <a:off x="761999" y="3001468"/>
              <a:ext cx="457200" cy="522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90" name="Rectangle 89"/>
          <p:cNvSpPr/>
          <p:nvPr/>
        </p:nvSpPr>
        <p:spPr>
          <a:xfrm>
            <a:off x="122260" y="5483675"/>
            <a:ext cx="122413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4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PROGRAM AKADEMIK</a:t>
            </a:r>
            <a:endParaRPr lang="en-US" sz="1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grpSp>
        <p:nvGrpSpPr>
          <p:cNvPr id="4" name="Group 95"/>
          <p:cNvGrpSpPr/>
          <p:nvPr/>
        </p:nvGrpSpPr>
        <p:grpSpPr>
          <a:xfrm>
            <a:off x="5555583" y="781052"/>
            <a:ext cx="476250" cy="4785829"/>
            <a:chOff x="5955113" y="973185"/>
            <a:chExt cx="543976" cy="4785829"/>
          </a:xfrm>
        </p:grpSpPr>
        <p:grpSp>
          <p:nvGrpSpPr>
            <p:cNvPr id="5" name="Group 182"/>
            <p:cNvGrpSpPr/>
            <p:nvPr/>
          </p:nvGrpSpPr>
          <p:grpSpPr>
            <a:xfrm flipH="1">
              <a:off x="5955113" y="973185"/>
              <a:ext cx="543976" cy="4252429"/>
              <a:chOff x="3703007" y="783012"/>
              <a:chExt cx="758671" cy="4252429"/>
            </a:xfrm>
          </p:grpSpPr>
          <p:grpSp>
            <p:nvGrpSpPr>
              <p:cNvPr id="6" name="Group 158"/>
              <p:cNvGrpSpPr/>
              <p:nvPr/>
            </p:nvGrpSpPr>
            <p:grpSpPr>
              <a:xfrm>
                <a:off x="3721646" y="783012"/>
                <a:ext cx="740032" cy="4252429"/>
                <a:chOff x="2028475" y="706812"/>
                <a:chExt cx="1866901" cy="4252429"/>
              </a:xfrm>
            </p:grpSpPr>
            <p:cxnSp>
              <p:nvCxnSpPr>
                <p:cNvPr id="189" name="Straight Arrow Connector 188"/>
                <p:cNvCxnSpPr/>
                <p:nvPr/>
              </p:nvCxnSpPr>
              <p:spPr>
                <a:xfrm>
                  <a:off x="2133598" y="706812"/>
                  <a:ext cx="1752602" cy="1588"/>
                </a:xfrm>
                <a:prstGeom prst="straightConnector1">
                  <a:avLst/>
                </a:prstGeom>
                <a:ln w="19050">
                  <a:solidFill>
                    <a:schemeClr val="accent6">
                      <a:lumMod val="75000"/>
                    </a:schemeClr>
                  </a:solidFill>
                  <a:prstDash val="sysDash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Arrow Connector 189"/>
                <p:cNvCxnSpPr/>
                <p:nvPr/>
              </p:nvCxnSpPr>
              <p:spPr>
                <a:xfrm>
                  <a:off x="2028475" y="1919117"/>
                  <a:ext cx="1828798" cy="1588"/>
                </a:xfrm>
                <a:prstGeom prst="straightConnector1">
                  <a:avLst/>
                </a:prstGeom>
                <a:ln w="19050">
                  <a:solidFill>
                    <a:schemeClr val="accent6">
                      <a:lumMod val="75000"/>
                    </a:schemeClr>
                  </a:solidFill>
                  <a:prstDash val="sysDash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Arrow Connector 190"/>
                <p:cNvCxnSpPr/>
                <p:nvPr/>
              </p:nvCxnSpPr>
              <p:spPr>
                <a:xfrm>
                  <a:off x="2048493" y="4953226"/>
                  <a:ext cx="1730097" cy="6015"/>
                </a:xfrm>
                <a:prstGeom prst="straightConnector1">
                  <a:avLst/>
                </a:prstGeom>
                <a:ln w="19050">
                  <a:solidFill>
                    <a:schemeClr val="accent6">
                      <a:lumMod val="75000"/>
                    </a:schemeClr>
                  </a:solidFill>
                  <a:prstDash val="sysDash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Arrow Connector 191"/>
                <p:cNvCxnSpPr/>
                <p:nvPr/>
              </p:nvCxnSpPr>
              <p:spPr>
                <a:xfrm>
                  <a:off x="2066578" y="1335135"/>
                  <a:ext cx="1828798" cy="1"/>
                </a:xfrm>
                <a:prstGeom prst="straightConnector1">
                  <a:avLst/>
                </a:prstGeom>
                <a:ln w="19050">
                  <a:solidFill>
                    <a:schemeClr val="accent6">
                      <a:lumMod val="75000"/>
                    </a:schemeClr>
                  </a:solidFill>
                  <a:prstDash val="sysDash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5" name="Straight Arrow Connector 184"/>
              <p:cNvCxnSpPr/>
              <p:nvPr/>
            </p:nvCxnSpPr>
            <p:spPr>
              <a:xfrm>
                <a:off x="3726285" y="2585867"/>
                <a:ext cx="685801" cy="1588"/>
              </a:xfrm>
              <a:prstGeom prst="straightConnector1">
                <a:avLst/>
              </a:prstGeom>
              <a:ln w="19050">
                <a:solidFill>
                  <a:schemeClr val="accent6">
                    <a:lumMod val="75000"/>
                  </a:schemeClr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Straight Arrow Connector 185"/>
              <p:cNvCxnSpPr/>
              <p:nvPr/>
            </p:nvCxnSpPr>
            <p:spPr>
              <a:xfrm>
                <a:off x="3703007" y="4419927"/>
                <a:ext cx="685802" cy="1588"/>
              </a:xfrm>
              <a:prstGeom prst="straightConnector1">
                <a:avLst/>
              </a:prstGeom>
              <a:ln w="19050">
                <a:solidFill>
                  <a:schemeClr val="accent6">
                    <a:lumMod val="75000"/>
                  </a:schemeClr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Arrow Connector 186"/>
              <p:cNvCxnSpPr/>
              <p:nvPr/>
            </p:nvCxnSpPr>
            <p:spPr>
              <a:xfrm>
                <a:off x="3726295" y="3804086"/>
                <a:ext cx="685804" cy="1588"/>
              </a:xfrm>
              <a:prstGeom prst="straightConnector1">
                <a:avLst/>
              </a:prstGeom>
              <a:ln w="19050">
                <a:solidFill>
                  <a:schemeClr val="accent6">
                    <a:lumMod val="75000"/>
                  </a:schemeClr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Arrow Connector 187"/>
              <p:cNvCxnSpPr/>
              <p:nvPr/>
            </p:nvCxnSpPr>
            <p:spPr>
              <a:xfrm>
                <a:off x="3707245" y="3173133"/>
                <a:ext cx="704854" cy="1588"/>
              </a:xfrm>
              <a:prstGeom prst="straightConnector1">
                <a:avLst/>
              </a:prstGeom>
              <a:ln w="19050">
                <a:solidFill>
                  <a:schemeClr val="accent6">
                    <a:lumMod val="75000"/>
                  </a:schemeClr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Arrow Connector 94"/>
            <p:cNvCxnSpPr/>
            <p:nvPr/>
          </p:nvCxnSpPr>
          <p:spPr>
            <a:xfrm flipH="1">
              <a:off x="6000749" y="5752999"/>
              <a:ext cx="491730" cy="6015"/>
            </a:xfrm>
            <a:prstGeom prst="straightConnector1">
              <a:avLst/>
            </a:prstGeom>
            <a:ln w="19050">
              <a:solidFill>
                <a:schemeClr val="accent6">
                  <a:lumMod val="75000"/>
                </a:schemeClr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Rectangle 95"/>
          <p:cNvSpPr/>
          <p:nvPr/>
        </p:nvSpPr>
        <p:spPr>
          <a:xfrm>
            <a:off x="1362075" y="5487933"/>
            <a:ext cx="134938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4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PROGRAM VOKASI</a:t>
            </a:r>
            <a:endParaRPr lang="en-US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2590800" y="5492176"/>
            <a:ext cx="1219200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PROGRAM PROFESI</a:t>
            </a:r>
            <a:endParaRPr lang="en-US" sz="12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7543800" y="5943600"/>
            <a:ext cx="1466850" cy="677108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400" b="1" cap="none" spc="0" dirty="0" smtClean="0">
                <a:ln w="11430"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1200" b="1" smtClean="0">
                <a:ln w="1905"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PENGEMBANGAN KARIR BERBASIS PENGALAMAN</a:t>
            </a:r>
            <a:endParaRPr lang="en-US" sz="1200" b="1" cap="none" spc="0" dirty="0" smtClean="0">
              <a:ln w="1905">
                <a:solidFill>
                  <a:schemeClr val="bg2">
                    <a:lumMod val="25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102" name="Table 101"/>
          <p:cNvGraphicFramePr>
            <a:graphicFrameLocks noGrp="1"/>
          </p:cNvGraphicFramePr>
          <p:nvPr/>
        </p:nvGraphicFramePr>
        <p:xfrm>
          <a:off x="7635038" y="476250"/>
          <a:ext cx="1200150" cy="5464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75"/>
                <a:gridCol w="600075"/>
              </a:tblGrid>
              <a:tr h="606448"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06448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AHLI</a:t>
                      </a:r>
                      <a:endParaRPr lang="en-US" sz="1600" b="1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064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81"/>
                    </a:solidFill>
                  </a:tcPr>
                </a:tc>
              </a:tr>
              <a:tr h="606448"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8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06448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TEKNISI/ ANALIS</a:t>
                      </a:r>
                      <a:endParaRPr lang="en-US" sz="1600" b="1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8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064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8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41C"/>
                    </a:solidFill>
                  </a:tcPr>
                </a:tc>
              </a:tr>
              <a:tr h="606448"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41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3BC3"/>
                    </a:solidFill>
                  </a:tcPr>
                </a:tc>
              </a:tr>
              <a:tr h="61261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smtClean="0">
                          <a:solidFill>
                            <a:schemeClr val="tx1"/>
                          </a:solidFill>
                        </a:rPr>
                        <a:t>OPERATOR</a:t>
                      </a:r>
                      <a:endParaRPr lang="en-US" sz="14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41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3BC3"/>
                    </a:solidFill>
                  </a:tcPr>
                </a:tc>
              </a:tr>
              <a:tr h="606448"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41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3BC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3" name="Table 102"/>
          <p:cNvGraphicFramePr>
            <a:graphicFrameLocks noGrp="1"/>
          </p:cNvGraphicFramePr>
          <p:nvPr/>
        </p:nvGraphicFramePr>
        <p:xfrm>
          <a:off x="6216315" y="495302"/>
          <a:ext cx="1219200" cy="5439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</a:tblGrid>
              <a:tr h="6011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BD"/>
                    </a:solidFill>
                  </a:tcPr>
                </a:tc>
              </a:tr>
              <a:tr h="601133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AHLI</a:t>
                      </a:r>
                      <a:endParaRPr lang="en-US" sz="1600" b="1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BD"/>
                    </a:solidFill>
                  </a:tcPr>
                </a:tc>
              </a:tr>
              <a:tr h="6074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8BD"/>
                    </a:solidFill>
                  </a:tcPr>
                </a:tc>
              </a:tr>
              <a:tr h="59055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81"/>
                    </a:solidFill>
                  </a:tcPr>
                </a:tc>
              </a:tr>
              <a:tr h="601133">
                <a:tc>
                  <a:txBody>
                    <a:bodyPr/>
                    <a:lstStyle/>
                    <a:p>
                      <a:pPr algn="ctr"/>
                      <a:r>
                        <a:rPr lang="en-US" sz="1600" b="1" smtClean="0"/>
                        <a:t>TEKNISI/ ANALIS</a:t>
                      </a:r>
                      <a:endParaRPr lang="en-US" sz="1600" b="1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81"/>
                    </a:solidFill>
                  </a:tcPr>
                </a:tc>
              </a:tr>
              <a:tr h="61806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81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41C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mtClean="0">
                          <a:solidFill>
                            <a:schemeClr val="tx1"/>
                          </a:solidFill>
                        </a:rPr>
                        <a:t>OPERATOR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41C"/>
                    </a:solidFill>
                  </a:tcPr>
                </a:tc>
              </a:tr>
              <a:tr h="6011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41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4" name="Table 103"/>
          <p:cNvGraphicFramePr>
            <a:graphicFrameLocks noGrp="1"/>
          </p:cNvGraphicFramePr>
          <p:nvPr/>
        </p:nvGraphicFramePr>
        <p:xfrm>
          <a:off x="289761" y="476252"/>
          <a:ext cx="914400" cy="48683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</a:tblGrid>
              <a:tr h="6011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8600"/>
                    </a:solidFill>
                  </a:tcPr>
                </a:tc>
              </a:tr>
              <a:tr h="6011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8600"/>
                    </a:solidFill>
                  </a:tcPr>
                </a:tc>
              </a:tr>
              <a:tr h="6011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11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8600"/>
                    </a:solidFill>
                  </a:tcPr>
                </a:tc>
              </a:tr>
              <a:tr h="186266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11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7" name="Group 173"/>
          <p:cNvGrpSpPr/>
          <p:nvPr/>
        </p:nvGrpSpPr>
        <p:grpSpPr>
          <a:xfrm>
            <a:off x="342210" y="523875"/>
            <a:ext cx="800791" cy="4848606"/>
            <a:chOff x="466676" y="1011234"/>
            <a:chExt cx="1088547" cy="4848606"/>
          </a:xfrm>
        </p:grpSpPr>
        <p:grpSp>
          <p:nvGrpSpPr>
            <p:cNvPr id="8" name="Group 14"/>
            <p:cNvGrpSpPr>
              <a:grpSpLocks/>
            </p:cNvGrpSpPr>
            <p:nvPr/>
          </p:nvGrpSpPr>
          <p:grpSpPr bwMode="auto">
            <a:xfrm>
              <a:off x="521678" y="1011234"/>
              <a:ext cx="1001713" cy="2301877"/>
              <a:chOff x="432" y="637"/>
              <a:chExt cx="631" cy="1450"/>
            </a:xfrm>
          </p:grpSpPr>
          <p:sp>
            <p:nvSpPr>
              <p:cNvPr id="16400" name="Text Box 16"/>
              <p:cNvSpPr txBox="1">
                <a:spLocks noChangeArrowheads="1"/>
              </p:cNvSpPr>
              <p:nvPr/>
            </p:nvSpPr>
            <p:spPr bwMode="auto">
              <a:xfrm>
                <a:off x="432" y="1036"/>
                <a:ext cx="631" cy="29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sz="24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S2</a:t>
                </a:r>
              </a:p>
            </p:txBody>
          </p:sp>
          <p:sp>
            <p:nvSpPr>
              <p:cNvPr id="16405" name="Text Box 21"/>
              <p:cNvSpPr txBox="1">
                <a:spLocks noChangeArrowheads="1"/>
              </p:cNvSpPr>
              <p:nvPr/>
            </p:nvSpPr>
            <p:spPr bwMode="auto">
              <a:xfrm>
                <a:off x="432" y="1796"/>
                <a:ext cx="631" cy="29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sz="24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S1</a:t>
                </a:r>
              </a:p>
            </p:txBody>
          </p:sp>
          <p:sp>
            <p:nvSpPr>
              <p:cNvPr id="16409" name="Text Box 25"/>
              <p:cNvSpPr txBox="1">
                <a:spLocks noChangeArrowheads="1"/>
              </p:cNvSpPr>
              <p:nvPr/>
            </p:nvSpPr>
            <p:spPr bwMode="auto">
              <a:xfrm>
                <a:off x="432" y="637"/>
                <a:ext cx="631" cy="29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sz="24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S3</a:t>
                </a:r>
              </a:p>
            </p:txBody>
          </p:sp>
        </p:grpSp>
        <p:sp>
          <p:nvSpPr>
            <p:cNvPr id="13377" name="Text Box 34"/>
            <p:cNvSpPr txBox="1">
              <a:spLocks noChangeArrowheads="1"/>
            </p:cNvSpPr>
            <p:nvPr/>
          </p:nvSpPr>
          <p:spPr bwMode="auto">
            <a:xfrm>
              <a:off x="466676" y="5268909"/>
              <a:ext cx="1088547" cy="590931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2400" b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SMU</a:t>
              </a:r>
              <a:r>
                <a:rPr lang="en-US" sz="3600" b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2800" b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en-US" sz="2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156" name="Table 155"/>
          <p:cNvGraphicFramePr>
            <a:graphicFrameLocks noGrp="1"/>
          </p:cNvGraphicFramePr>
          <p:nvPr/>
        </p:nvGraphicFramePr>
        <p:xfrm>
          <a:off x="2262554" y="457200"/>
          <a:ext cx="1227220" cy="1800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220"/>
              </a:tblGrid>
              <a:tr h="62646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29"/>
                    </a:solidFill>
                  </a:tcPr>
                </a:tc>
              </a:tr>
              <a:tr h="58713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29"/>
                    </a:solidFill>
                  </a:tcPr>
                </a:tc>
              </a:tr>
              <a:tr h="58713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29"/>
                    </a:solidFill>
                  </a:tcPr>
                </a:tc>
              </a:tr>
            </a:tbl>
          </a:graphicData>
        </a:graphic>
      </p:graphicFrame>
      <p:sp>
        <p:nvSpPr>
          <p:cNvPr id="157" name="Text Box 21"/>
          <p:cNvSpPr txBox="1">
            <a:spLocks noChangeArrowheads="1"/>
          </p:cNvSpPr>
          <p:nvPr/>
        </p:nvSpPr>
        <p:spPr bwMode="auto">
          <a:xfrm>
            <a:off x="2362200" y="1781175"/>
            <a:ext cx="1022016" cy="33855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PROFESI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8" name="Text Box 21"/>
          <p:cNvSpPr txBox="1">
            <a:spLocks noChangeArrowheads="1"/>
          </p:cNvSpPr>
          <p:nvPr/>
        </p:nvSpPr>
        <p:spPr bwMode="auto">
          <a:xfrm>
            <a:off x="2286000" y="609600"/>
            <a:ext cx="1166750" cy="33855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SPESIALIS 2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134" name="Table 133"/>
          <p:cNvGraphicFramePr>
            <a:graphicFrameLocks noGrp="1"/>
          </p:cNvGraphicFramePr>
          <p:nvPr/>
        </p:nvGraphicFramePr>
        <p:xfrm>
          <a:off x="1334108" y="1062102"/>
          <a:ext cx="907224" cy="6204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7224"/>
              </a:tblGrid>
              <a:tr h="62044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6A2C"/>
                    </a:solidFill>
                  </a:tcPr>
                </a:tc>
              </a:tr>
            </a:tbl>
          </a:graphicData>
        </a:graphic>
      </p:graphicFrame>
      <p:sp>
        <p:nvSpPr>
          <p:cNvPr id="142" name="Rectangle 141"/>
          <p:cNvSpPr/>
          <p:nvPr/>
        </p:nvSpPr>
        <p:spPr>
          <a:xfrm>
            <a:off x="5987715" y="5943600"/>
            <a:ext cx="1676400" cy="677108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400" b="1" cap="none" spc="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1200" b="1" smtClean="0">
                <a:ln w="1905"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PENGEMBANGAN KARIR BERBASIS PELATIHAN KERJA</a:t>
            </a:r>
            <a:endParaRPr lang="en-US" sz="1200" b="1" cap="none" spc="0" dirty="0" smtClean="0">
              <a:ln w="1905">
                <a:solidFill>
                  <a:schemeClr val="bg2">
                    <a:lumMod val="25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228600" y="6172202"/>
            <a:ext cx="271093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smtClean="0">
                <a:ln w="11430"/>
                <a:solidFill>
                  <a:srgbClr val="9933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RENCANA KEDEPAN</a:t>
            </a:r>
            <a:endParaRPr lang="en-US" sz="2400" b="1">
              <a:ln w="11430"/>
              <a:solidFill>
                <a:srgbClr val="9933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99" name="Table 98"/>
          <p:cNvGraphicFramePr>
            <a:graphicFrameLocks noGrp="1"/>
          </p:cNvGraphicFramePr>
          <p:nvPr/>
        </p:nvGraphicFramePr>
        <p:xfrm>
          <a:off x="1326932" y="457200"/>
          <a:ext cx="907224" cy="6204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7224"/>
              </a:tblGrid>
              <a:tr h="62044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6A2C"/>
                    </a:solidFill>
                  </a:tcPr>
                </a:tc>
              </a:tr>
            </a:tbl>
          </a:graphicData>
        </a:graphic>
      </p:graphicFrame>
      <p:grpSp>
        <p:nvGrpSpPr>
          <p:cNvPr id="9" name="Group 142"/>
          <p:cNvGrpSpPr/>
          <p:nvPr/>
        </p:nvGrpSpPr>
        <p:grpSpPr>
          <a:xfrm>
            <a:off x="1340068" y="2281989"/>
            <a:ext cx="2165132" cy="2484870"/>
            <a:chOff x="1340068" y="2257926"/>
            <a:chExt cx="2165132" cy="2484870"/>
          </a:xfrm>
        </p:grpSpPr>
        <p:sp>
          <p:nvSpPr>
            <p:cNvPr id="141" name="Rectangle 140"/>
            <p:cNvSpPr/>
            <p:nvPr/>
          </p:nvSpPr>
          <p:spPr>
            <a:xfrm>
              <a:off x="1340068" y="2257926"/>
              <a:ext cx="2165132" cy="6096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1340068" y="2877204"/>
              <a:ext cx="2165132" cy="6096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1340068" y="4133196"/>
              <a:ext cx="2165132" cy="6096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1340068" y="3505200"/>
              <a:ext cx="2165132" cy="6096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158"/>
          <p:cNvGrpSpPr/>
          <p:nvPr/>
        </p:nvGrpSpPr>
        <p:grpSpPr>
          <a:xfrm>
            <a:off x="2021682" y="2987566"/>
            <a:ext cx="645318" cy="1646744"/>
            <a:chOff x="2453435" y="3147098"/>
            <a:chExt cx="645318" cy="1646744"/>
          </a:xfrm>
        </p:grpSpPr>
        <p:sp>
          <p:nvSpPr>
            <p:cNvPr id="127" name="Text Box 61"/>
            <p:cNvSpPr txBox="1">
              <a:spLocks noChangeArrowheads="1"/>
            </p:cNvSpPr>
            <p:nvPr/>
          </p:nvSpPr>
          <p:spPr bwMode="auto">
            <a:xfrm>
              <a:off x="2453435" y="3147098"/>
              <a:ext cx="645318" cy="40011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DIII</a:t>
              </a:r>
              <a:endPara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9" name="Text Box 65"/>
            <p:cNvSpPr txBox="1">
              <a:spLocks noChangeArrowheads="1"/>
            </p:cNvSpPr>
            <p:nvPr/>
          </p:nvSpPr>
          <p:spPr bwMode="auto">
            <a:xfrm>
              <a:off x="2494009" y="3795525"/>
              <a:ext cx="538441" cy="40011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DII</a:t>
              </a:r>
              <a:endPara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2" name="Text Box 47"/>
            <p:cNvSpPr txBox="1">
              <a:spLocks noChangeArrowheads="1"/>
            </p:cNvSpPr>
            <p:nvPr/>
          </p:nvSpPr>
          <p:spPr bwMode="auto">
            <a:xfrm>
              <a:off x="2461698" y="4393732"/>
              <a:ext cx="597801" cy="40011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</a:t>
              </a:r>
              <a:endPara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9" name="Rectangle 108"/>
          <p:cNvSpPr/>
          <p:nvPr/>
        </p:nvSpPr>
        <p:spPr>
          <a:xfrm>
            <a:off x="1340068" y="4784834"/>
            <a:ext cx="2165132" cy="609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 Box 34"/>
          <p:cNvSpPr txBox="1">
            <a:spLocks noChangeArrowheads="1"/>
          </p:cNvSpPr>
          <p:nvPr/>
        </p:nvSpPr>
        <p:spPr bwMode="auto">
          <a:xfrm>
            <a:off x="1942409" y="4771698"/>
            <a:ext cx="800791" cy="59093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SMK</a:t>
            </a:r>
            <a:r>
              <a:rPr lang="en-US" sz="3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400" b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1" name="Text Box 61"/>
          <p:cNvSpPr txBox="1">
            <a:spLocks noChangeArrowheads="1"/>
          </p:cNvSpPr>
          <p:nvPr/>
        </p:nvSpPr>
        <p:spPr bwMode="auto">
          <a:xfrm>
            <a:off x="1715435" y="2362200"/>
            <a:ext cx="1332565" cy="40011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DIV/ S1T</a:t>
            </a:r>
            <a:endParaRPr lang="en-US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" name="Text Box 25"/>
          <p:cNvSpPr txBox="1">
            <a:spLocks noChangeArrowheads="1"/>
          </p:cNvSpPr>
          <p:nvPr/>
        </p:nvSpPr>
        <p:spPr bwMode="auto">
          <a:xfrm>
            <a:off x="1412455" y="533400"/>
            <a:ext cx="736911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S3T</a:t>
            </a:r>
            <a:endParaRPr 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0" name="Text Box 25"/>
          <p:cNvSpPr txBox="1">
            <a:spLocks noChangeArrowheads="1"/>
          </p:cNvSpPr>
          <p:nvPr/>
        </p:nvSpPr>
        <p:spPr bwMode="auto">
          <a:xfrm>
            <a:off x="1403132" y="1138237"/>
            <a:ext cx="736911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S2T</a:t>
            </a:r>
            <a:endParaRPr 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11" name="Group 139"/>
          <p:cNvGrpSpPr/>
          <p:nvPr/>
        </p:nvGrpSpPr>
        <p:grpSpPr>
          <a:xfrm>
            <a:off x="3665622" y="762000"/>
            <a:ext cx="553452" cy="4323380"/>
            <a:chOff x="3713748" y="762000"/>
            <a:chExt cx="678876" cy="4323380"/>
          </a:xfrm>
        </p:grpSpPr>
        <p:grpSp>
          <p:nvGrpSpPr>
            <p:cNvPr id="12" name="Group 165"/>
            <p:cNvGrpSpPr/>
            <p:nvPr/>
          </p:nvGrpSpPr>
          <p:grpSpPr>
            <a:xfrm>
              <a:off x="3713748" y="2618874"/>
              <a:ext cx="678876" cy="2466506"/>
              <a:chOff x="3110552" y="2771274"/>
              <a:chExt cx="1766248" cy="2466506"/>
            </a:xfrm>
            <a:effectLst/>
          </p:grpSpPr>
          <p:cxnSp>
            <p:nvCxnSpPr>
              <p:cNvPr id="93" name="Straight Arrow Connector 92"/>
              <p:cNvCxnSpPr/>
              <p:nvPr/>
            </p:nvCxnSpPr>
            <p:spPr>
              <a:xfrm flipV="1">
                <a:off x="3110552" y="5236192"/>
                <a:ext cx="1752600" cy="1588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prstDash val="sysDash"/>
                <a:tailEnd type="arrow"/>
              </a:ln>
              <a:effectLst/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60" name="Straight Arrow Connector 159"/>
              <p:cNvCxnSpPr/>
              <p:nvPr/>
            </p:nvCxnSpPr>
            <p:spPr>
              <a:xfrm flipV="1">
                <a:off x="3124201" y="3380874"/>
                <a:ext cx="1752599" cy="1588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prstDash val="sysDash"/>
                <a:tailEnd type="arrow"/>
              </a:ln>
              <a:effectLst/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62" name="Straight Arrow Connector 161"/>
              <p:cNvCxnSpPr/>
              <p:nvPr/>
            </p:nvCxnSpPr>
            <p:spPr>
              <a:xfrm flipV="1">
                <a:off x="3124200" y="4037012"/>
                <a:ext cx="1752600" cy="1588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prstDash val="sysDash"/>
                <a:tailEnd type="arrow"/>
              </a:ln>
              <a:effectLst/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63" name="Straight Arrow Connector 162"/>
              <p:cNvCxnSpPr/>
              <p:nvPr/>
            </p:nvCxnSpPr>
            <p:spPr>
              <a:xfrm flipV="1">
                <a:off x="3124200" y="4599296"/>
                <a:ext cx="1752600" cy="1588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prstDash val="sysDash"/>
                <a:tailEnd type="arrow"/>
              </a:ln>
              <a:effectLst/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64" name="Straight Arrow Connector 163"/>
              <p:cNvCxnSpPr/>
              <p:nvPr/>
            </p:nvCxnSpPr>
            <p:spPr>
              <a:xfrm flipV="1">
                <a:off x="3124201" y="2771274"/>
                <a:ext cx="1752599" cy="1588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prstDash val="sysDash"/>
                <a:tailEnd type="arrow"/>
              </a:ln>
              <a:effectLst/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165"/>
            <p:cNvGrpSpPr/>
            <p:nvPr/>
          </p:nvGrpSpPr>
          <p:grpSpPr>
            <a:xfrm>
              <a:off x="3718993" y="762000"/>
              <a:ext cx="673630" cy="1219200"/>
              <a:chOff x="3124200" y="2819400"/>
              <a:chExt cx="1752600" cy="1219200"/>
            </a:xfrm>
            <a:effectLst/>
          </p:grpSpPr>
          <p:cxnSp>
            <p:nvCxnSpPr>
              <p:cNvPr id="135" name="Straight Arrow Connector 134"/>
              <p:cNvCxnSpPr/>
              <p:nvPr/>
            </p:nvCxnSpPr>
            <p:spPr>
              <a:xfrm flipV="1">
                <a:off x="3124200" y="3429000"/>
                <a:ext cx="1752600" cy="1588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prstDash val="sysDash"/>
                <a:tailEnd type="arrow"/>
              </a:ln>
              <a:effectLst/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36" name="Straight Arrow Connector 135"/>
              <p:cNvCxnSpPr/>
              <p:nvPr/>
            </p:nvCxnSpPr>
            <p:spPr>
              <a:xfrm flipV="1">
                <a:off x="3124200" y="4037012"/>
                <a:ext cx="1752600" cy="1588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prstDash val="sysDash"/>
                <a:tailEnd type="arrow"/>
              </a:ln>
              <a:effectLst/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138" name="Straight Arrow Connector 137"/>
              <p:cNvCxnSpPr/>
              <p:nvPr/>
            </p:nvCxnSpPr>
            <p:spPr>
              <a:xfrm flipV="1">
                <a:off x="3124200" y="2819400"/>
                <a:ext cx="1752600" cy="1588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prstDash val="sysDash"/>
                <a:tailEnd type="arrow"/>
              </a:ln>
              <a:effectLst/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</p:cxnSp>
        </p:grpSp>
      </p:grpSp>
      <p:sp>
        <p:nvSpPr>
          <p:cNvPr id="144" name="Text Box 21"/>
          <p:cNvSpPr txBox="1">
            <a:spLocks noChangeArrowheads="1"/>
          </p:cNvSpPr>
          <p:nvPr/>
        </p:nvSpPr>
        <p:spPr bwMode="auto">
          <a:xfrm>
            <a:off x="2290825" y="1181100"/>
            <a:ext cx="1166750" cy="33855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SPESIALIS 1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/>
      <p:bldP spid="1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lock Arc 22"/>
          <p:cNvSpPr/>
          <p:nvPr/>
        </p:nvSpPr>
        <p:spPr>
          <a:xfrm>
            <a:off x="1752600" y="609600"/>
            <a:ext cx="5638800" cy="5638800"/>
          </a:xfrm>
          <a:prstGeom prst="blockArc">
            <a:avLst>
              <a:gd name="adj1" fmla="val 10859347"/>
              <a:gd name="adj2" fmla="val 16005051"/>
              <a:gd name="adj3" fmla="val 2966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Block Arc 27"/>
          <p:cNvSpPr/>
          <p:nvPr/>
        </p:nvSpPr>
        <p:spPr>
          <a:xfrm>
            <a:off x="1733550" y="628650"/>
            <a:ext cx="5638800" cy="5638800"/>
          </a:xfrm>
          <a:prstGeom prst="blockArc">
            <a:avLst>
              <a:gd name="adj1" fmla="val 5585691"/>
              <a:gd name="adj2" fmla="val 10512397"/>
              <a:gd name="adj3" fmla="val 30196"/>
            </a:avLst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Block Arc 28"/>
          <p:cNvSpPr/>
          <p:nvPr/>
        </p:nvSpPr>
        <p:spPr>
          <a:xfrm>
            <a:off x="1771650" y="628650"/>
            <a:ext cx="5638800" cy="5638800"/>
          </a:xfrm>
          <a:prstGeom prst="blockArc">
            <a:avLst>
              <a:gd name="adj1" fmla="val 144639"/>
              <a:gd name="adj2" fmla="val 5251559"/>
              <a:gd name="adj3" fmla="val 29745"/>
            </a:avLst>
          </a:prstGeom>
          <a:solidFill>
            <a:srgbClr val="119F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Block Arc 5"/>
          <p:cNvSpPr/>
          <p:nvPr/>
        </p:nvSpPr>
        <p:spPr>
          <a:xfrm>
            <a:off x="1771650" y="609600"/>
            <a:ext cx="5638800" cy="5638800"/>
          </a:xfrm>
          <a:prstGeom prst="blockArc">
            <a:avLst>
              <a:gd name="adj1" fmla="val 16340777"/>
              <a:gd name="adj2" fmla="val 21480805"/>
              <a:gd name="adj3" fmla="val 29519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743200" y="1562100"/>
            <a:ext cx="3733800" cy="3733800"/>
          </a:xfrm>
          <a:prstGeom prst="ellipse">
            <a:avLst/>
          </a:prstGeom>
          <a:solidFill>
            <a:srgbClr val="FFFF00">
              <a:alpha val="50196"/>
            </a:srgbClr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grpSp>
        <p:nvGrpSpPr>
          <p:cNvPr id="3" name="Group 34"/>
          <p:cNvGrpSpPr/>
          <p:nvPr/>
        </p:nvGrpSpPr>
        <p:grpSpPr>
          <a:xfrm>
            <a:off x="2906953" y="1431174"/>
            <a:ext cx="3427701" cy="4163420"/>
            <a:chOff x="2906953" y="1431174"/>
            <a:chExt cx="3427701" cy="4163420"/>
          </a:xfrm>
        </p:grpSpPr>
        <p:sp>
          <p:nvSpPr>
            <p:cNvPr id="12" name="Rectangle 11"/>
            <p:cNvSpPr/>
            <p:nvPr/>
          </p:nvSpPr>
          <p:spPr>
            <a:xfrm rot="18587354">
              <a:off x="4751371" y="4011312"/>
              <a:ext cx="2042377" cy="112418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Down">
                <a:avLst/>
              </a:prstTxWarp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b="1" cap="none" spc="0" dirty="0" err="1" smtClean="0">
                  <a:ln w="11430"/>
                  <a:solidFill>
                    <a:srgbClr val="FFFF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P</a:t>
              </a:r>
              <a:r>
                <a:rPr lang="en-US" sz="2400" b="1" cap="none" spc="0" dirty="0" err="1" smtClean="0">
                  <a:ln w="11430"/>
                  <a:solidFill>
                    <a:srgbClr val="FFFF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endidikan</a:t>
              </a:r>
              <a:endParaRPr lang="en-US" sz="2400" b="1" cap="none" spc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  <a:p>
              <a:pPr algn="ctr"/>
              <a:r>
                <a:rPr lang="en-US" sz="2400" b="1" dirty="0" smtClean="0">
                  <a:ln w="11430"/>
                  <a:solidFill>
                    <a:srgbClr val="FFFF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Non </a:t>
              </a:r>
              <a:r>
                <a:rPr lang="en-US" sz="2400" b="1" cap="none" spc="0" dirty="0" smtClean="0">
                  <a:ln w="11430"/>
                  <a:solidFill>
                    <a:srgbClr val="FFFF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formal</a:t>
              </a:r>
              <a:endParaRPr lang="en-US" sz="6600" b="1" cap="none" spc="0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 rot="2927289">
              <a:off x="4733948" y="1766892"/>
              <a:ext cx="1702865" cy="125016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Up">
                <a:avLst/>
              </a:prstTxWarp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2400" b="1" cap="none" spc="0" dirty="0" err="1" smtClean="0">
                  <a:ln w="11430"/>
                  <a:solidFill>
                    <a:schemeClr val="bg1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Pendidikan</a:t>
              </a:r>
              <a:endParaRPr lang="en-US" sz="2400" b="1" cap="none" spc="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  <a:p>
              <a:pPr algn="ctr"/>
              <a:r>
                <a:rPr lang="en-US" sz="2400" b="1" dirty="0" smtClean="0">
                  <a:ln w="11430"/>
                  <a:solidFill>
                    <a:schemeClr val="bg1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For</a:t>
              </a:r>
              <a:r>
                <a:rPr lang="en-US" sz="2400" b="1" cap="none" spc="0" dirty="0" smtClean="0">
                  <a:ln w="11430"/>
                  <a:solidFill>
                    <a:schemeClr val="bg1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mal</a:t>
              </a:r>
              <a:endParaRPr lang="en-US" sz="6600" b="1" cap="none" spc="0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 rot="2939558">
              <a:off x="2406158" y="3925965"/>
              <a:ext cx="2124853" cy="112326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Down">
                <a:avLst/>
              </a:prstTxWarp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2000" b="1" cap="none" spc="0" dirty="0" err="1" smtClean="0">
                  <a:ln w="11430"/>
                  <a:solidFill>
                    <a:srgbClr val="FFFF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Pengembangan</a:t>
              </a:r>
              <a:endParaRPr lang="en-US" sz="2000" b="1" cap="none" spc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  <a:p>
              <a:pPr algn="ctr"/>
              <a:r>
                <a:rPr lang="en-US" sz="2000" b="1" cap="none" spc="0" dirty="0" err="1" smtClean="0">
                  <a:ln w="11430"/>
                  <a:solidFill>
                    <a:srgbClr val="FFFF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di</a:t>
              </a:r>
              <a:r>
                <a:rPr lang="en-US" sz="2000" b="1" cap="none" spc="0" dirty="0" smtClean="0">
                  <a:ln w="11430"/>
                  <a:solidFill>
                    <a:srgbClr val="FFFF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 </a:t>
              </a:r>
              <a:r>
                <a:rPr lang="en-US" sz="2000" b="1" cap="none" spc="0" dirty="0" err="1" smtClean="0">
                  <a:ln w="11430"/>
                  <a:solidFill>
                    <a:srgbClr val="FFFF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industri</a:t>
              </a:r>
              <a:r>
                <a:rPr lang="en-US" sz="2000" b="1" cap="none" spc="0" dirty="0" smtClean="0">
                  <a:ln w="11430"/>
                  <a:solidFill>
                    <a:srgbClr val="FFFF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 &amp; </a:t>
              </a:r>
              <a:endParaRPr lang="en-US" b="1" cap="none" spc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  <a:p>
              <a:pPr algn="ctr"/>
              <a:r>
                <a:rPr lang="en-US" sz="2000" b="1" dirty="0" smtClean="0">
                  <a:ln w="11430"/>
                  <a:solidFill>
                    <a:srgbClr val="FFFF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Stakeholders </a:t>
              </a:r>
              <a:r>
                <a:rPr lang="en-US" sz="2000" b="1" dirty="0" err="1" smtClean="0">
                  <a:ln w="11430"/>
                  <a:solidFill>
                    <a:srgbClr val="FFFF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lainnya</a:t>
              </a:r>
              <a:endParaRPr lang="en-US" sz="2000" b="1" cap="none" spc="0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8586444">
              <a:off x="2618627" y="1776279"/>
              <a:ext cx="1905724" cy="121551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Up">
                <a:avLst/>
              </a:prstTxWarp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2400" b="1" cap="none" spc="0" dirty="0" err="1" smtClean="0">
                  <a:ln w="11430"/>
                  <a:solidFill>
                    <a:srgbClr val="FFFF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Pendidikan</a:t>
              </a:r>
              <a:endParaRPr lang="en-US" sz="2400" b="1" cap="none" spc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  <a:p>
              <a:pPr algn="ctr"/>
              <a:r>
                <a:rPr lang="en-US" sz="2400" b="1" dirty="0" smtClean="0">
                  <a:ln w="11430"/>
                  <a:solidFill>
                    <a:srgbClr val="FFFF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In for</a:t>
              </a:r>
              <a:r>
                <a:rPr lang="en-US" sz="2400" b="1" cap="none" spc="0" dirty="0" smtClean="0">
                  <a:ln w="11430"/>
                  <a:solidFill>
                    <a:srgbClr val="FFFF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mal</a:t>
              </a:r>
              <a:endParaRPr lang="en-US" sz="6600" b="1" cap="none" spc="0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sp>
        <p:nvSpPr>
          <p:cNvPr id="30" name="Oval 29"/>
          <p:cNvSpPr/>
          <p:nvPr/>
        </p:nvSpPr>
        <p:spPr>
          <a:xfrm>
            <a:off x="3448050" y="2305050"/>
            <a:ext cx="2286000" cy="2286000"/>
          </a:xfrm>
          <a:prstGeom prst="ellipse">
            <a:avLst/>
          </a:prstGeom>
          <a:solidFill>
            <a:srgbClr val="FFFFFF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2" name="Oval 1"/>
          <p:cNvSpPr/>
          <p:nvPr/>
        </p:nvSpPr>
        <p:spPr>
          <a:xfrm>
            <a:off x="3714750" y="2628900"/>
            <a:ext cx="1752600" cy="1676400"/>
          </a:xfrm>
          <a:prstGeom prst="ellipse">
            <a:avLst/>
          </a:prstGeom>
          <a:solidFill>
            <a:schemeClr val="bg2">
              <a:lumMod val="25000"/>
            </a:schemeClr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Badan</a:t>
            </a:r>
            <a:r>
              <a:rPr lang="en-US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1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Kualifikasi</a:t>
            </a:r>
            <a:r>
              <a:rPr lang="en-US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Nasional</a:t>
            </a:r>
            <a:r>
              <a:rPr lang="en-US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Indonesia</a:t>
            </a:r>
            <a:endParaRPr lang="en-US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Group 30"/>
          <p:cNvGrpSpPr/>
          <p:nvPr/>
        </p:nvGrpSpPr>
        <p:grpSpPr>
          <a:xfrm>
            <a:off x="3159695" y="1993995"/>
            <a:ext cx="2606638" cy="2953968"/>
            <a:chOff x="3159695" y="1993995"/>
            <a:chExt cx="2606638" cy="2953968"/>
          </a:xfrm>
        </p:grpSpPr>
        <p:grpSp>
          <p:nvGrpSpPr>
            <p:cNvPr id="7" name="Group 21"/>
            <p:cNvGrpSpPr/>
            <p:nvPr/>
          </p:nvGrpSpPr>
          <p:grpSpPr>
            <a:xfrm>
              <a:off x="3159695" y="1993995"/>
              <a:ext cx="2606638" cy="2953968"/>
              <a:chOff x="3159695" y="1993995"/>
              <a:chExt cx="2606638" cy="2953968"/>
            </a:xfrm>
          </p:grpSpPr>
          <p:sp>
            <p:nvSpPr>
              <p:cNvPr id="25" name="Rectangle 24"/>
              <p:cNvSpPr/>
              <p:nvPr/>
            </p:nvSpPr>
            <p:spPr>
              <a:xfrm rot="3022858">
                <a:off x="4182634" y="2303040"/>
                <a:ext cx="1866515" cy="124842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prstTxWarp prst="textArchUp">
                  <a:avLst/>
                </a:prstTxWarp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algn="ctr"/>
                <a:r>
                  <a:rPr lang="en-US" sz="1400" b="1" cap="none" spc="0" dirty="0" err="1" smtClean="0">
                    <a:ln w="11430"/>
                    <a:solidFill>
                      <a:srgbClr val="FF0000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L</a:t>
                </a:r>
                <a:r>
                  <a:rPr lang="en-US" sz="1400" b="1" cap="none" spc="0" dirty="0" err="1" smtClean="0">
                    <a:ln w="11430"/>
                    <a:solidFill>
                      <a:schemeClr val="bg1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embaga</a:t>
                </a:r>
                <a:r>
                  <a:rPr lang="en-US" sz="1400" b="1" dirty="0" smtClean="0">
                    <a:ln w="11430"/>
                    <a:solidFill>
                      <a:schemeClr val="bg1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 </a:t>
                </a:r>
                <a:r>
                  <a:rPr lang="en-US" sz="1400" b="1" cap="none" spc="0" dirty="0" err="1" smtClean="0">
                    <a:ln w="11430"/>
                    <a:solidFill>
                      <a:schemeClr val="bg1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kaulifikasi</a:t>
                </a:r>
                <a:r>
                  <a:rPr lang="en-US" sz="1400" b="1" cap="none" spc="0" dirty="0" smtClean="0">
                    <a:ln w="11430"/>
                    <a:solidFill>
                      <a:schemeClr val="bg1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 </a:t>
                </a:r>
              </a:p>
              <a:p>
                <a:pPr algn="ctr"/>
                <a:r>
                  <a:rPr lang="en-US" sz="1400" b="1" dirty="0" err="1" smtClean="0">
                    <a:ln w="11430"/>
                    <a:solidFill>
                      <a:schemeClr val="bg1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terakreditasi</a:t>
                </a:r>
                <a:endParaRPr lang="en-US" sz="1400" b="1" cap="none" spc="0" dirty="0">
                  <a:ln w="11430"/>
                  <a:solidFill>
                    <a:schemeClr val="bg1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 rot="18782514">
                <a:off x="4246918" y="3428549"/>
                <a:ext cx="1866515" cy="1172314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prstTxWarp prst="textArchDown">
                  <a:avLst/>
                </a:prstTxWarp>
                <a:spAutoFit/>
              </a:bodyPr>
              <a:lstStyle/>
              <a:p>
                <a:pPr algn="ctr"/>
                <a:r>
                  <a:rPr lang="en-US" sz="1400" b="1" dirty="0" err="1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Lembaga</a:t>
                </a:r>
                <a:r>
                  <a:rPr lang="en-US" sz="1400" b="1" dirty="0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  </a:t>
                </a:r>
                <a:r>
                  <a:rPr lang="en-US" sz="1400" b="1" dirty="0" err="1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Sertifikasi</a:t>
                </a:r>
                <a:r>
                  <a:rPr lang="en-US" sz="1400" b="1" dirty="0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 </a:t>
                </a:r>
                <a:r>
                  <a:rPr lang="en-US" sz="1400" b="1" dirty="0" err="1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Profesi</a:t>
                </a:r>
                <a:r>
                  <a:rPr lang="en-US" sz="1400" b="1" dirty="0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 </a:t>
                </a:r>
              </a:p>
              <a:p>
                <a:pPr algn="ctr"/>
                <a:r>
                  <a:rPr lang="en-US" sz="1400" b="1" dirty="0" err="1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Lembaga</a:t>
                </a:r>
                <a:r>
                  <a:rPr lang="en-US" sz="1400" b="1" dirty="0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 </a:t>
                </a:r>
                <a:r>
                  <a:rPr lang="en-US" sz="1400" b="1" dirty="0" err="1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Sertifikasi</a:t>
                </a:r>
                <a:r>
                  <a:rPr lang="en-US" sz="1400" b="1" dirty="0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 </a:t>
                </a:r>
                <a:r>
                  <a:rPr lang="en-US" sz="1400" b="1" dirty="0" err="1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Kompetensi</a:t>
                </a:r>
                <a:endParaRPr lang="en-US" sz="14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endParaRPr>
              </a:p>
              <a:p>
                <a:pPr algn="ctr"/>
                <a:endParaRPr lang="en-US" sz="14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 rot="2713791">
                <a:off x="3137539" y="3525032"/>
                <a:ext cx="1596067" cy="1039654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prstTxWarp prst="textArchDown">
                  <a:avLst/>
                </a:prstTxWarp>
                <a:spAutoFit/>
              </a:bodyPr>
              <a:lstStyle/>
              <a:p>
                <a:pPr algn="ctr"/>
                <a:r>
                  <a:rPr lang="en-US" sz="1400" b="1" dirty="0" err="1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Lembaga</a:t>
                </a:r>
                <a:r>
                  <a:rPr lang="en-US" sz="1400" b="1" dirty="0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 </a:t>
                </a:r>
                <a:r>
                  <a:rPr lang="en-US" sz="1400" b="1" dirty="0" err="1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Sertifikasi</a:t>
                </a:r>
                <a:endParaRPr lang="en-US" sz="14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endParaRPr>
              </a:p>
              <a:p>
                <a:pPr algn="ctr"/>
                <a:r>
                  <a:rPr lang="en-US" sz="1400" b="1" dirty="0" err="1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terakreditasi</a:t>
                </a:r>
                <a:endParaRPr lang="en-US" sz="14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 rot="19038251">
                <a:off x="3159695" y="2301406"/>
                <a:ext cx="1866515" cy="127274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prstTxWarp prst="textArchUp">
                  <a:avLst/>
                </a:prstTxWarp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algn="ctr"/>
                <a:r>
                  <a:rPr lang="en-US" sz="1400" b="1" cap="none" spc="0" dirty="0" err="1" smtClean="0">
                    <a:ln w="11430"/>
                    <a:solidFill>
                      <a:srgbClr val="FF0000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L</a:t>
                </a:r>
                <a:r>
                  <a:rPr lang="en-US" sz="1400" b="1" cap="none" spc="0" dirty="0" err="1" smtClean="0">
                    <a:ln w="11430"/>
                    <a:solidFill>
                      <a:schemeClr val="bg1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embaga</a:t>
                </a:r>
                <a:r>
                  <a:rPr lang="en-US" sz="1400" b="1" dirty="0" smtClean="0">
                    <a:ln w="11430"/>
                    <a:solidFill>
                      <a:schemeClr val="bg1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 </a:t>
                </a:r>
                <a:r>
                  <a:rPr lang="en-US" sz="1400" b="1" cap="none" spc="0" dirty="0" err="1" smtClean="0">
                    <a:ln w="11430"/>
                    <a:solidFill>
                      <a:schemeClr val="bg1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kaulifikasi</a:t>
                </a:r>
                <a:r>
                  <a:rPr lang="en-US" sz="1400" b="1" cap="none" spc="0" dirty="0" smtClean="0">
                    <a:ln w="11430"/>
                    <a:solidFill>
                      <a:schemeClr val="bg1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 </a:t>
                </a:r>
              </a:p>
              <a:p>
                <a:pPr algn="ctr"/>
                <a:r>
                  <a:rPr lang="en-US" sz="1400" b="1" dirty="0" err="1" smtClean="0">
                    <a:ln w="11430"/>
                    <a:solidFill>
                      <a:schemeClr val="bg1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terakreditasi</a:t>
                </a:r>
                <a:endParaRPr lang="en-US" sz="1400" b="1" cap="none" spc="0" dirty="0">
                  <a:ln w="11430"/>
                  <a:solidFill>
                    <a:schemeClr val="bg1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endParaRPr>
              </a:p>
            </p:txBody>
          </p:sp>
          <p:sp>
            <p:nvSpPr>
              <p:cNvPr id="20" name="Left Arrow 19"/>
              <p:cNvSpPr/>
              <p:nvPr/>
            </p:nvSpPr>
            <p:spPr>
              <a:xfrm rot="8514700">
                <a:off x="3669700" y="3792409"/>
                <a:ext cx="282036" cy="604568"/>
              </a:xfrm>
              <a:prstGeom prst="leftArrow">
                <a:avLst>
                  <a:gd name="adj1" fmla="val 50000"/>
                  <a:gd name="adj2" fmla="val 70833"/>
                </a:avLst>
              </a:prstGeom>
              <a:solidFill>
                <a:srgbClr val="4A452A">
                  <a:alpha val="74902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Left Arrow 14"/>
              <p:cNvSpPr/>
              <p:nvPr/>
            </p:nvSpPr>
            <p:spPr>
              <a:xfrm rot="19562180">
                <a:off x="5172944" y="2466344"/>
                <a:ext cx="273428" cy="567788"/>
              </a:xfrm>
              <a:prstGeom prst="leftArrow">
                <a:avLst>
                  <a:gd name="adj1" fmla="val 50000"/>
                  <a:gd name="adj2" fmla="val 70833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Left Arrow 15"/>
              <p:cNvSpPr/>
              <p:nvPr/>
            </p:nvSpPr>
            <p:spPr>
              <a:xfrm rot="1973824">
                <a:off x="5236583" y="3849275"/>
                <a:ext cx="255924" cy="544110"/>
              </a:xfrm>
              <a:prstGeom prst="leftArrow">
                <a:avLst>
                  <a:gd name="adj1" fmla="val 50000"/>
                  <a:gd name="adj2" fmla="val 70833"/>
                </a:avLst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1" name="Left Arrow 20"/>
            <p:cNvSpPr/>
            <p:nvPr/>
          </p:nvSpPr>
          <p:spPr>
            <a:xfrm rot="13325512">
              <a:off x="3773557" y="2407283"/>
              <a:ext cx="290311" cy="645746"/>
            </a:xfrm>
            <a:prstGeom prst="leftArrow">
              <a:avLst>
                <a:gd name="adj1" fmla="val 50000"/>
                <a:gd name="adj2" fmla="val 70833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Rectangle 33"/>
          <p:cNvSpPr/>
          <p:nvPr/>
        </p:nvSpPr>
        <p:spPr>
          <a:xfrm>
            <a:off x="2154442" y="6135469"/>
            <a:ext cx="500835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err="1" smtClean="0">
                <a:ln w="11430"/>
                <a:solidFill>
                  <a:schemeClr val="bg2">
                    <a:lumMod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Penyetaraan</a:t>
            </a:r>
            <a:r>
              <a:rPr lang="en-US" sz="3600" b="1" cap="none" spc="0" dirty="0" smtClean="0">
                <a:ln w="11430"/>
                <a:solidFill>
                  <a:schemeClr val="bg2">
                    <a:lumMod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solidFill>
                  <a:schemeClr val="bg2">
                    <a:lumMod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antar</a:t>
            </a:r>
            <a:r>
              <a:rPr lang="en-US" sz="3600" b="1" cap="none" spc="0" dirty="0" smtClean="0">
                <a:ln w="11430"/>
                <a:solidFill>
                  <a:schemeClr val="bg2">
                    <a:lumMod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solidFill>
                  <a:schemeClr val="bg2">
                    <a:lumMod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sektor</a:t>
            </a:r>
            <a:endParaRPr lang="en-US" sz="3600" b="1" cap="none" spc="0" dirty="0">
              <a:ln w="11430"/>
              <a:solidFill>
                <a:schemeClr val="bg2">
                  <a:lumMod val="2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8" grpId="0" animBg="1"/>
      <p:bldP spid="29" grpId="0" animBg="1"/>
      <p:bldP spid="6" grpId="0" animBg="1"/>
      <p:bldP spid="4" grpId="0" animBg="1"/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7543800" y="1371600"/>
            <a:ext cx="1447800" cy="1143000"/>
          </a:xfrm>
          <a:prstGeom prst="roundRect">
            <a:avLst/>
          </a:prstGeom>
          <a:solidFill>
            <a:schemeClr val="accent6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Schools, universities, training providers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2" name="Hexagon 1"/>
          <p:cNvSpPr/>
          <p:nvPr/>
        </p:nvSpPr>
        <p:spPr>
          <a:xfrm>
            <a:off x="3429000" y="1828800"/>
            <a:ext cx="2285999" cy="1752600"/>
          </a:xfrm>
          <a:prstGeom prst="hexagon">
            <a:avLst/>
          </a:prstGeom>
          <a:solidFill>
            <a:srgbClr val="FFC000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Badan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Kualifikasi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Nasional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Indonesia</a:t>
            </a: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Hexagon 2"/>
          <p:cNvSpPr/>
          <p:nvPr/>
        </p:nvSpPr>
        <p:spPr>
          <a:xfrm>
            <a:off x="3557337" y="3682189"/>
            <a:ext cx="2013416" cy="1575611"/>
          </a:xfrm>
          <a:prstGeom prst="hexagon">
            <a:avLst/>
          </a:prstGeom>
          <a:solidFill>
            <a:srgbClr val="95A577"/>
          </a:solidFill>
          <a:ln>
            <a:solidFill>
              <a:schemeClr val="bg2">
                <a:lumMod val="2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Development of national standard for education and profession 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Hexagon 3"/>
          <p:cNvSpPr/>
          <p:nvPr/>
        </p:nvSpPr>
        <p:spPr>
          <a:xfrm>
            <a:off x="1896978" y="990600"/>
            <a:ext cx="1981200" cy="1728537"/>
          </a:xfrm>
          <a:prstGeom prst="hexagon">
            <a:avLst/>
          </a:prstGeom>
          <a:solidFill>
            <a:srgbClr val="95A577"/>
          </a:solidFill>
          <a:ln>
            <a:solidFill>
              <a:srgbClr val="ACA16C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International Qualification and Assessment Model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Hexagon 4"/>
          <p:cNvSpPr/>
          <p:nvPr/>
        </p:nvSpPr>
        <p:spPr>
          <a:xfrm>
            <a:off x="5198590" y="994611"/>
            <a:ext cx="2116610" cy="1664421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95A577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Credit Transfer or RPL System Development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Hexagon 5"/>
          <p:cNvSpPr/>
          <p:nvPr/>
        </p:nvSpPr>
        <p:spPr>
          <a:xfrm>
            <a:off x="5229726" y="2719137"/>
            <a:ext cx="2068484" cy="1698346"/>
          </a:xfrm>
          <a:prstGeom prst="hexagon">
            <a:avLst/>
          </a:prstGeom>
          <a:solidFill>
            <a:srgbClr val="95A577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National Qualification and Assessment Model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Hexagon 9"/>
          <p:cNvSpPr/>
          <p:nvPr/>
        </p:nvSpPr>
        <p:spPr>
          <a:xfrm>
            <a:off x="1933074" y="2795337"/>
            <a:ext cx="1957136" cy="1600200"/>
          </a:xfrm>
          <a:prstGeom prst="hexagon">
            <a:avLst/>
          </a:prstGeom>
          <a:solidFill>
            <a:srgbClr val="95A577"/>
          </a:solidFill>
          <a:ln>
            <a:solidFill>
              <a:srgbClr val="7B8B5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and Assistance Center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7543800" y="2971800"/>
            <a:ext cx="1447800" cy="1295400"/>
          </a:xfrm>
          <a:prstGeom prst="roundRect">
            <a:avLst/>
          </a:prstGeom>
          <a:solidFill>
            <a:schemeClr val="accent6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Company and professional associations, government employees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201027" y="1251285"/>
            <a:ext cx="1419225" cy="1143000"/>
          </a:xfrm>
          <a:prstGeom prst="roundRect">
            <a:avLst/>
          </a:prstGeom>
          <a:solidFill>
            <a:schemeClr val="accent6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International qualification agencies</a:t>
            </a:r>
            <a:endParaRPr lang="en-US" sz="1600" b="1" dirty="0">
              <a:solidFill>
                <a:schemeClr val="bg1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7222959" y="3531686"/>
            <a:ext cx="3048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152400" y="2667000"/>
            <a:ext cx="1524000" cy="1828800"/>
          </a:xfrm>
          <a:prstGeom prst="roundRect">
            <a:avLst/>
          </a:prstGeom>
          <a:solidFill>
            <a:schemeClr val="accent6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Accreditation and certification agencies, individuals and society at large</a:t>
            </a:r>
            <a:endParaRPr lang="en-US" sz="1600" b="1" dirty="0">
              <a:solidFill>
                <a:schemeClr val="bg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rot="10800000">
            <a:off x="1662116" y="3581400"/>
            <a:ext cx="242885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3144252" y="5514474"/>
            <a:ext cx="2743200" cy="1143000"/>
          </a:xfrm>
          <a:prstGeom prst="roundRect">
            <a:avLst/>
          </a:prstGeom>
          <a:solidFill>
            <a:schemeClr val="accent6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National Accreditation Board, National Board for Professional Certification, National Board for Education  Standard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42" name="Title 1"/>
          <p:cNvSpPr txBox="1">
            <a:spLocks/>
          </p:cNvSpPr>
          <p:nvPr/>
        </p:nvSpPr>
        <p:spPr>
          <a:xfrm>
            <a:off x="228600" y="228600"/>
            <a:ext cx="84582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 err="1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Kebutuhan</a:t>
            </a:r>
            <a:r>
              <a:rPr lang="en-US" sz="2800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2800" b="1" dirty="0" err="1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untuk</a:t>
            </a:r>
            <a:r>
              <a:rPr lang="en-US" sz="2800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2800" b="1" dirty="0" err="1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melakukan</a:t>
            </a:r>
            <a:r>
              <a:rPr lang="en-US" sz="2800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2800" b="1" dirty="0" err="1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penyelarasan</a:t>
            </a:r>
            <a:r>
              <a:rPr lang="en-US" sz="2800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2800" b="1" dirty="0" err="1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antar</a:t>
            </a:r>
            <a:r>
              <a:rPr lang="en-US" sz="2800" b="1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2800" b="1" dirty="0" err="1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sektor</a:t>
            </a:r>
            <a:endParaRPr lang="en-US" sz="2800" b="1" dirty="0">
              <a:ln w="12700">
                <a:solidFill>
                  <a:srgbClr val="C00000"/>
                </a:solidFill>
                <a:prstDash val="solid"/>
              </a:ln>
              <a:solidFill>
                <a:srgbClr val="FF66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rot="5400000">
            <a:off x="4374275" y="5359276"/>
            <a:ext cx="300786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0800000">
            <a:off x="1622012" y="1804737"/>
            <a:ext cx="242885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7239000" y="1804737"/>
            <a:ext cx="3048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/>
          <a:lstStyle/>
          <a:p>
            <a:r>
              <a:rPr lang="en-US" dirty="0" smtClean="0"/>
              <a:t>TOPIK 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904999"/>
          </a:xfrm>
          <a:solidFill>
            <a:srgbClr val="FBAE47"/>
          </a:solidFill>
        </p:spPr>
        <p:txBody>
          <a:bodyPr>
            <a:noAutofit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Peran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KEMENDIKBUD 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dalam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Peningkatan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Mutu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SDM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Nasional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Berbasis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KKNI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id-ID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701196" y="3810000"/>
            <a:ext cx="830297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id-ID" sz="2800" dirty="0" smtClean="0"/>
              <a:t>Akuntabilitas penyelenggaraan pendidikan melalui </a:t>
            </a:r>
          </a:p>
          <a:p>
            <a:pPr marL="342900" indent="-342900"/>
            <a:r>
              <a:rPr lang="id-ID" sz="2800" dirty="0" smtClean="0"/>
              <a:t>	Penyetaraan Jenis dan Strata Pendidikan Nasional </a:t>
            </a:r>
          </a:p>
          <a:p>
            <a:pPr marL="342900" indent="-342900"/>
            <a:r>
              <a:rPr lang="id-ID" sz="2800" dirty="0" smtClean="0"/>
              <a:t>	dengan KKNI </a:t>
            </a:r>
          </a:p>
          <a:p>
            <a:pPr marL="342900" indent="-342900"/>
            <a:r>
              <a:rPr lang="id-ID" sz="2800" dirty="0" smtClean="0"/>
              <a:t>2. Pengakuan Pembelajaran Lampau</a:t>
            </a:r>
          </a:p>
          <a:p>
            <a:pPr marL="342900" indent="-342900"/>
            <a:r>
              <a:rPr lang="id-ID" sz="2800" dirty="0" smtClean="0"/>
              <a:t>3. Perpindahan antara jenis dan strata pendidikan tinggi</a:t>
            </a:r>
          </a:p>
          <a:p>
            <a:pPr marL="342900" indent="-342900"/>
            <a:r>
              <a:rPr lang="id-ID" sz="2800" dirty="0" smtClean="0"/>
              <a:t>4. Sistem Penjaminan Mutu berbasis KKNI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4"/>
          <p:cNvGrpSpPr/>
          <p:nvPr/>
        </p:nvGrpSpPr>
        <p:grpSpPr>
          <a:xfrm>
            <a:off x="1600200" y="1045882"/>
            <a:ext cx="1905000" cy="5105400"/>
            <a:chOff x="762000" y="741082"/>
            <a:chExt cx="1905000" cy="5105400"/>
          </a:xfrm>
        </p:grpSpPr>
        <p:sp>
          <p:nvSpPr>
            <p:cNvPr id="121" name="Rectangle 120"/>
            <p:cNvSpPr/>
            <p:nvPr/>
          </p:nvSpPr>
          <p:spPr>
            <a:xfrm>
              <a:off x="762000" y="741082"/>
              <a:ext cx="1905000" cy="5105400"/>
            </a:xfrm>
            <a:prstGeom prst="rect">
              <a:avLst/>
            </a:prstGeom>
            <a:solidFill>
              <a:srgbClr val="BCB4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4966" tIns="42483" rIns="84966" bIns="42483"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173"/>
            <p:cNvGrpSpPr/>
            <p:nvPr/>
          </p:nvGrpSpPr>
          <p:grpSpPr>
            <a:xfrm>
              <a:off x="838200" y="914340"/>
              <a:ext cx="1714500" cy="4831086"/>
              <a:chOff x="495300" y="1001710"/>
              <a:chExt cx="1371600" cy="4831086"/>
            </a:xfrm>
          </p:grpSpPr>
          <p:grpSp>
            <p:nvGrpSpPr>
              <p:cNvPr id="4" name="Group 14"/>
              <p:cNvGrpSpPr>
                <a:grpSpLocks/>
              </p:cNvGrpSpPr>
              <p:nvPr/>
            </p:nvGrpSpPr>
            <p:grpSpPr bwMode="auto">
              <a:xfrm>
                <a:off x="521678" y="1001710"/>
                <a:ext cx="1295401" cy="2317753"/>
                <a:chOff x="432" y="631"/>
                <a:chExt cx="816" cy="1460"/>
              </a:xfrm>
            </p:grpSpPr>
            <p:sp>
              <p:nvSpPr>
                <p:cNvPr id="16400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432" y="1060"/>
                  <a:ext cx="807" cy="273"/>
                </a:xfrm>
                <a:prstGeom prst="rect">
                  <a:avLst/>
                </a:prstGeom>
                <a:solidFill>
                  <a:srgbClr val="FCF79C"/>
                </a:solidFill>
                <a:ln w="12700" cap="sq">
                  <a:solidFill>
                    <a:schemeClr val="bg1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en-US" sz="2200" b="1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</a:rPr>
                    <a:t>S2</a:t>
                  </a:r>
                </a:p>
              </p:txBody>
            </p:sp>
            <p:sp>
              <p:nvSpPr>
                <p:cNvPr id="16405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32" y="1820"/>
                  <a:ext cx="816" cy="271"/>
                </a:xfrm>
                <a:prstGeom prst="rect">
                  <a:avLst/>
                </a:prstGeom>
                <a:solidFill>
                  <a:srgbClr val="FCF79C"/>
                </a:solidFill>
                <a:ln w="12700" cap="sq">
                  <a:solidFill>
                    <a:schemeClr val="bg1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n-US" sz="2200" b="1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</a:rPr>
                    <a:t>S1</a:t>
                  </a:r>
                </a:p>
              </p:txBody>
            </p:sp>
            <p:sp>
              <p:nvSpPr>
                <p:cNvPr id="16409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432" y="631"/>
                  <a:ext cx="807" cy="273"/>
                </a:xfrm>
                <a:prstGeom prst="rect">
                  <a:avLst/>
                </a:prstGeom>
                <a:solidFill>
                  <a:srgbClr val="FCF79C"/>
                </a:solidFill>
                <a:ln w="12700" cap="sq">
                  <a:solidFill>
                    <a:schemeClr val="bg1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en-US" sz="2200" b="1" dirty="0">
                      <a:solidFill>
                        <a:srgbClr val="FF3300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</a:rPr>
                    <a:t>S3</a:t>
                  </a:r>
                </a:p>
              </p:txBody>
            </p:sp>
          </p:grpSp>
          <p:sp>
            <p:nvSpPr>
              <p:cNvPr id="13377" name="Text Box 34"/>
              <p:cNvSpPr txBox="1">
                <a:spLocks noChangeArrowheads="1"/>
              </p:cNvSpPr>
              <p:nvPr/>
            </p:nvSpPr>
            <p:spPr bwMode="auto">
              <a:xfrm>
                <a:off x="495300" y="4992566"/>
                <a:ext cx="1371600" cy="840230"/>
              </a:xfrm>
              <a:prstGeom prst="rect">
                <a:avLst/>
              </a:prstGeom>
              <a:solidFill>
                <a:srgbClr val="FAF366"/>
              </a:solidFill>
              <a:ln w="12700" cap="sq">
                <a:solidFill>
                  <a:schemeClr val="bg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b="1" dirty="0" err="1" smtClean="0">
                    <a:solidFill>
                      <a:srgbClr val="C00000"/>
                    </a:solidFill>
                  </a:rPr>
                  <a:t>Sekolah</a:t>
                </a:r>
                <a:r>
                  <a:rPr lang="en-US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b="1" dirty="0" err="1" smtClean="0">
                    <a:solidFill>
                      <a:srgbClr val="C00000"/>
                    </a:solidFill>
                  </a:rPr>
                  <a:t>Menengah</a:t>
                </a:r>
                <a:r>
                  <a:rPr lang="en-US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b="1" dirty="0" err="1" smtClean="0">
                    <a:solidFill>
                      <a:srgbClr val="C00000"/>
                    </a:solidFill>
                  </a:rPr>
                  <a:t>Umum</a:t>
                </a:r>
                <a:endParaRPr lang="en-US" b="1" dirty="0">
                  <a:solidFill>
                    <a:srgbClr val="C00000"/>
                  </a:solidFill>
                </a:endParaRPr>
              </a:p>
            </p:txBody>
          </p:sp>
        </p:grpSp>
      </p:grpSp>
      <p:sp>
        <p:nvSpPr>
          <p:cNvPr id="90" name="Rectangle 89"/>
          <p:cNvSpPr/>
          <p:nvPr/>
        </p:nvSpPr>
        <p:spPr>
          <a:xfrm>
            <a:off x="623886" y="6205655"/>
            <a:ext cx="3733800" cy="578238"/>
          </a:xfrm>
          <a:prstGeom prst="rect">
            <a:avLst/>
          </a:prstGeom>
          <a:noFill/>
        </p:spPr>
        <p:txBody>
          <a:bodyPr wrap="square" lIns="84966" tIns="42483" rIns="84966" bIns="42483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dirty="0" err="1" smtClean="0">
                <a:ln w="11430"/>
              </a:rPr>
              <a:t>PENDIDIKAN</a:t>
            </a:r>
            <a:r>
              <a:rPr lang="en-US" sz="1600" b="1" dirty="0" smtClean="0">
                <a:ln w="11430"/>
              </a:rPr>
              <a:t> </a:t>
            </a:r>
            <a:r>
              <a:rPr lang="en-US" sz="1600" b="1" dirty="0" err="1" smtClean="0">
                <a:ln w="11430"/>
              </a:rPr>
              <a:t>BERBASIS</a:t>
            </a:r>
            <a:r>
              <a:rPr lang="en-US" sz="1600" b="1" dirty="0" smtClean="0">
                <a:ln w="11430"/>
              </a:rPr>
              <a:t> </a:t>
            </a:r>
          </a:p>
          <a:p>
            <a:pPr algn="ctr"/>
            <a:r>
              <a:rPr lang="en-US" sz="1600" b="1" dirty="0" err="1" smtClean="0">
                <a:ln w="11430"/>
              </a:rPr>
              <a:t>PENGEMBANGAN</a:t>
            </a:r>
            <a:r>
              <a:rPr lang="en-US" sz="1600" b="1" dirty="0" smtClean="0">
                <a:ln w="11430"/>
              </a:rPr>
              <a:t> KEILMUAN</a:t>
            </a:r>
          </a:p>
        </p:txBody>
      </p:sp>
      <p:sp>
        <p:nvSpPr>
          <p:cNvPr id="96" name="Rectangle 95"/>
          <p:cNvSpPr/>
          <p:nvPr/>
        </p:nvSpPr>
        <p:spPr>
          <a:xfrm>
            <a:off x="4343400" y="6196265"/>
            <a:ext cx="3300434" cy="578238"/>
          </a:xfrm>
          <a:prstGeom prst="rect">
            <a:avLst/>
          </a:prstGeom>
          <a:noFill/>
        </p:spPr>
        <p:txBody>
          <a:bodyPr wrap="square" lIns="84966" tIns="42483" rIns="84966" bIns="42483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dirty="0" smtClean="0">
                <a:ln w="11430"/>
              </a:rPr>
              <a:t>PENDIDIKAN </a:t>
            </a:r>
            <a:r>
              <a:rPr lang="en-US" sz="1600" b="1" dirty="0" err="1" smtClean="0">
                <a:ln w="11430"/>
              </a:rPr>
              <a:t>BERBASIS</a:t>
            </a:r>
            <a:r>
              <a:rPr lang="en-US" sz="1600" b="1" dirty="0" smtClean="0">
                <a:ln w="11430"/>
              </a:rPr>
              <a:t> </a:t>
            </a:r>
            <a:r>
              <a:rPr lang="en-US" sz="1600" b="1" dirty="0" err="1" smtClean="0">
                <a:ln w="11430"/>
              </a:rPr>
              <a:t>PENGEMBANGAN</a:t>
            </a:r>
            <a:r>
              <a:rPr lang="en-US" sz="1600" b="1" dirty="0" smtClean="0">
                <a:ln w="11430"/>
              </a:rPr>
              <a:t> </a:t>
            </a:r>
            <a:r>
              <a:rPr lang="en-US" sz="1600" b="1" dirty="0" err="1" smtClean="0">
                <a:ln w="11430"/>
              </a:rPr>
              <a:t>KEAHLIAN</a:t>
            </a:r>
            <a:endParaRPr lang="en-US" sz="1600" b="1" dirty="0">
              <a:ln w="11430"/>
            </a:endParaRPr>
          </a:p>
        </p:txBody>
      </p:sp>
      <p:grpSp>
        <p:nvGrpSpPr>
          <p:cNvPr id="5" name="Group 93"/>
          <p:cNvGrpSpPr/>
          <p:nvPr/>
        </p:nvGrpSpPr>
        <p:grpSpPr>
          <a:xfrm>
            <a:off x="4267200" y="1045882"/>
            <a:ext cx="2866292" cy="5105400"/>
            <a:chOff x="5654460" y="741082"/>
            <a:chExt cx="2866292" cy="5105400"/>
          </a:xfrm>
        </p:grpSpPr>
        <p:grpSp>
          <p:nvGrpSpPr>
            <p:cNvPr id="6" name="Group 92"/>
            <p:cNvGrpSpPr/>
            <p:nvPr/>
          </p:nvGrpSpPr>
          <p:grpSpPr>
            <a:xfrm>
              <a:off x="5654460" y="741082"/>
              <a:ext cx="2866292" cy="5105400"/>
              <a:chOff x="5654460" y="741082"/>
              <a:chExt cx="2866292" cy="5105400"/>
            </a:xfrm>
          </p:grpSpPr>
          <p:sp>
            <p:nvSpPr>
              <p:cNvPr id="124" name="Rectangle 123"/>
              <p:cNvSpPr/>
              <p:nvPr/>
            </p:nvSpPr>
            <p:spPr>
              <a:xfrm>
                <a:off x="5654460" y="741082"/>
                <a:ext cx="2866292" cy="51054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84966" tIns="42483" rIns="84966" bIns="42483"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" name="Group 180"/>
              <p:cNvGrpSpPr/>
              <p:nvPr/>
            </p:nvGrpSpPr>
            <p:grpSpPr>
              <a:xfrm flipH="1">
                <a:off x="5791201" y="914400"/>
                <a:ext cx="2590476" cy="3927282"/>
                <a:chOff x="1904938" y="863818"/>
                <a:chExt cx="1778001" cy="3927282"/>
              </a:xfrm>
            </p:grpSpPr>
            <p:grpSp>
              <p:nvGrpSpPr>
                <p:cNvPr id="8" name="Group 157"/>
                <p:cNvGrpSpPr/>
                <p:nvPr/>
              </p:nvGrpSpPr>
              <p:grpSpPr>
                <a:xfrm>
                  <a:off x="1904938" y="1507509"/>
                  <a:ext cx="1778001" cy="3283591"/>
                  <a:chOff x="6591238" y="1507509"/>
                  <a:chExt cx="1778001" cy="3283591"/>
                </a:xfrm>
              </p:grpSpPr>
              <p:sp>
                <p:nvSpPr>
                  <p:cNvPr id="123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06446" y="1507509"/>
                    <a:ext cx="807688" cy="461665"/>
                  </a:xfrm>
                  <a:prstGeom prst="rect">
                    <a:avLst/>
                  </a:prstGeom>
                  <a:solidFill>
                    <a:srgbClr val="F6F8A2"/>
                  </a:solidFill>
                  <a:ln w="12700" cap="sq">
                    <a:solidFill>
                      <a:schemeClr val="bg1"/>
                    </a:solidFill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square" anchor="ctr">
                    <a:spAutoFit/>
                  </a:bodyPr>
                  <a:lstStyle/>
                  <a:p>
                    <a:pPr algn="ctr">
                      <a:defRPr/>
                    </a:pPr>
                    <a:r>
                      <a:rPr lang="en-US" sz="2400" b="1" dirty="0" smtClean="0"/>
                      <a:t>S2(T)</a:t>
                    </a:r>
                  </a:p>
                </p:txBody>
              </p:sp>
              <p:grpSp>
                <p:nvGrpSpPr>
                  <p:cNvPr id="9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6591238" y="2755924"/>
                    <a:ext cx="1778001" cy="2035176"/>
                    <a:chOff x="4203" y="1443"/>
                    <a:chExt cx="1120" cy="1282"/>
                  </a:xfrm>
                </p:grpSpPr>
                <p:sp>
                  <p:nvSpPr>
                    <p:cNvPr id="13363" name="Text Box 4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911" y="2454"/>
                      <a:ext cx="412" cy="271"/>
                    </a:xfrm>
                    <a:prstGeom prst="rect">
                      <a:avLst/>
                    </a:prstGeom>
                    <a:solidFill>
                      <a:srgbClr val="F6F8A2"/>
                    </a:solidFill>
                    <a:ln w="12700" cap="sq">
                      <a:noFill/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/>
                      <a:r>
                        <a:rPr lang="en-US" sz="2200" b="1" dirty="0"/>
                        <a:t>D I</a:t>
                      </a:r>
                    </a:p>
                  </p:txBody>
                </p:sp>
                <p:sp>
                  <p:nvSpPr>
                    <p:cNvPr id="13357" name="Text Box 5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203" y="1443"/>
                      <a:ext cx="520" cy="271"/>
                    </a:xfrm>
                    <a:prstGeom prst="rect">
                      <a:avLst/>
                    </a:prstGeom>
                    <a:solidFill>
                      <a:srgbClr val="F6F8A2"/>
                    </a:solidFill>
                    <a:ln w="12700" cap="sq">
                      <a:solidFill>
                        <a:schemeClr val="bg1"/>
                      </a:solidFill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/>
                      <a:r>
                        <a:rPr lang="en-US" sz="2200" b="1" smtClean="0"/>
                        <a:t>D IV</a:t>
                      </a:r>
                      <a:endParaRPr lang="en-US" sz="2200" b="1" dirty="0"/>
                    </a:p>
                  </p:txBody>
                </p:sp>
                <p:sp>
                  <p:nvSpPr>
                    <p:cNvPr id="13354" name="Text Box 6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431" y="1792"/>
                      <a:ext cx="490" cy="271"/>
                    </a:xfrm>
                    <a:prstGeom prst="rect">
                      <a:avLst/>
                    </a:prstGeom>
                    <a:solidFill>
                      <a:srgbClr val="F6F8A2"/>
                    </a:solidFill>
                    <a:ln w="12700" cap="sq">
                      <a:noFill/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/>
                      <a:r>
                        <a:rPr lang="en-US" sz="2200" b="1" smtClean="0"/>
                        <a:t>D III</a:t>
                      </a:r>
                      <a:endParaRPr lang="en-US" sz="2200" b="1" dirty="0"/>
                    </a:p>
                  </p:txBody>
                </p:sp>
                <p:sp>
                  <p:nvSpPr>
                    <p:cNvPr id="13351" name="Text Box 6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71" y="2120"/>
                      <a:ext cx="448" cy="271"/>
                    </a:xfrm>
                    <a:prstGeom prst="rect">
                      <a:avLst/>
                    </a:prstGeom>
                    <a:solidFill>
                      <a:srgbClr val="F6F8A2"/>
                    </a:solidFill>
                    <a:ln w="12700" cap="sq">
                      <a:noFill/>
                      <a:miter lim="800000"/>
                      <a:headEnd type="none" w="sm" len="sm"/>
                      <a:tailEnd type="none" w="sm" len="sm"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/>
                      <a:r>
                        <a:rPr lang="en-US" sz="2200" b="1" dirty="0"/>
                        <a:t>D II</a:t>
                      </a:r>
                    </a:p>
                  </p:txBody>
                </p:sp>
              </p:grpSp>
            </p:grpSp>
            <p:sp>
              <p:nvSpPr>
                <p:cNvPr id="111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924996" y="863818"/>
                  <a:ext cx="793470" cy="461665"/>
                </a:xfrm>
                <a:prstGeom prst="rect">
                  <a:avLst/>
                </a:prstGeom>
                <a:solidFill>
                  <a:srgbClr val="F6F8A2"/>
                </a:solidFill>
                <a:ln w="12700" cap="sq">
                  <a:solidFill>
                    <a:schemeClr val="bg1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square" anchor="ctr">
                  <a:spAutoFit/>
                </a:bodyPr>
                <a:lstStyle/>
                <a:p>
                  <a:pPr algn="ctr">
                    <a:defRPr/>
                  </a:pPr>
                  <a:r>
                    <a:rPr lang="en-US" sz="2400" b="1" dirty="0" smtClean="0"/>
                    <a:t>S3(T)</a:t>
                  </a:r>
                </a:p>
              </p:txBody>
            </p:sp>
          </p:grpSp>
          <p:grpSp>
            <p:nvGrpSpPr>
              <p:cNvPr id="10" name="Group 175"/>
              <p:cNvGrpSpPr/>
              <p:nvPr/>
            </p:nvGrpSpPr>
            <p:grpSpPr>
              <a:xfrm>
                <a:off x="5791200" y="909622"/>
                <a:ext cx="1283520" cy="1715561"/>
                <a:chOff x="1752601" y="1187364"/>
                <a:chExt cx="1771650" cy="1608339"/>
              </a:xfrm>
              <a:solidFill>
                <a:schemeClr val="accent6"/>
              </a:solidFill>
            </p:grpSpPr>
            <p:sp>
              <p:nvSpPr>
                <p:cNvPr id="98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752601" y="2362892"/>
                  <a:ext cx="1771649" cy="432811"/>
                </a:xfrm>
                <a:prstGeom prst="rect">
                  <a:avLst/>
                </a:prstGeom>
                <a:grpFill/>
                <a:ln w="12700" cap="sq">
                  <a:solidFill>
                    <a:schemeClr val="bg1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en-US" sz="2000" b="1" dirty="0" err="1" smtClean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Profesi</a:t>
                  </a:r>
                  <a:r>
                    <a:rPr lang="en-US" sz="2400" b="1" dirty="0" smtClean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en-US" sz="2400" b="1" dirty="0" smtClean="0"/>
                    <a:t> </a:t>
                  </a:r>
                  <a:endParaRPr lang="en-US" sz="2000" b="1" dirty="0" smtClean="0"/>
                </a:p>
              </p:txBody>
            </p:sp>
            <p:sp>
              <p:nvSpPr>
                <p:cNvPr id="101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752601" y="1187364"/>
                  <a:ext cx="1771650" cy="1009892"/>
                </a:xfrm>
                <a:prstGeom prst="rect">
                  <a:avLst/>
                </a:prstGeom>
                <a:grpFill/>
                <a:ln w="12700" cap="sq">
                  <a:solidFill>
                    <a:schemeClr val="bg1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square" anchor="t">
                  <a:spAutoFit/>
                </a:bodyPr>
                <a:lstStyle/>
                <a:p>
                  <a:pPr algn="ctr">
                    <a:defRPr/>
                  </a:pPr>
                  <a:endParaRPr lang="en-US" sz="20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 algn="ctr">
                    <a:defRPr/>
                  </a:pPr>
                  <a:r>
                    <a:rPr lang="en-US" sz="2000" b="1" dirty="0" err="1" smtClean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Spesialis</a:t>
                  </a:r>
                  <a:endParaRPr lang="en-US" sz="20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 algn="ctr">
                    <a:defRPr/>
                  </a:pPr>
                  <a:r>
                    <a:rPr lang="en-US" sz="2400" b="1" dirty="0" smtClean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endParaRPr lang="en-US" sz="20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p:grpSp>
        </p:grpSp>
        <p:sp>
          <p:nvSpPr>
            <p:cNvPr id="91" name="Text Box 34"/>
            <p:cNvSpPr txBox="1">
              <a:spLocks noChangeArrowheads="1"/>
            </p:cNvSpPr>
            <p:nvPr/>
          </p:nvSpPr>
          <p:spPr bwMode="auto">
            <a:xfrm>
              <a:off x="5798914" y="4984943"/>
              <a:ext cx="2583086" cy="750593"/>
            </a:xfrm>
            <a:prstGeom prst="rect">
              <a:avLst/>
            </a:prstGeom>
            <a:solidFill>
              <a:srgbClr val="E9FD73"/>
            </a:solidFill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</p:spPr>
          <p:txBody>
            <a:bodyPr wrap="square" lIns="84966" tIns="42483" rIns="84966" bIns="42483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b="1" err="1" smtClean="0"/>
                <a:t>Sekolah</a:t>
              </a:r>
              <a:r>
                <a:rPr lang="en-US" sz="1600" b="1" smtClean="0"/>
                <a:t> 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b="1" smtClean="0"/>
                <a:t>Menengah  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b="1" smtClean="0"/>
                <a:t>Kejuruan</a:t>
              </a:r>
              <a:endParaRPr lang="en-US" sz="1600" b="1" dirty="0"/>
            </a:p>
          </p:txBody>
        </p:sp>
      </p:grpSp>
      <p:grpSp>
        <p:nvGrpSpPr>
          <p:cNvPr id="11" name="Group 68"/>
          <p:cNvGrpSpPr/>
          <p:nvPr/>
        </p:nvGrpSpPr>
        <p:grpSpPr>
          <a:xfrm>
            <a:off x="152400" y="957795"/>
            <a:ext cx="1189192" cy="5400163"/>
            <a:chOff x="193822" y="729499"/>
            <a:chExt cx="1447800" cy="5750936"/>
          </a:xfrm>
        </p:grpSpPr>
        <p:grpSp>
          <p:nvGrpSpPr>
            <p:cNvPr id="12" name="Group 21"/>
            <p:cNvGrpSpPr/>
            <p:nvPr/>
          </p:nvGrpSpPr>
          <p:grpSpPr>
            <a:xfrm>
              <a:off x="193822" y="729499"/>
              <a:ext cx="1447800" cy="5750936"/>
              <a:chOff x="193822" y="729499"/>
              <a:chExt cx="1447800" cy="5750936"/>
            </a:xfrm>
          </p:grpSpPr>
          <p:sp>
            <p:nvSpPr>
              <p:cNvPr id="62" name="Can 61"/>
              <p:cNvSpPr/>
              <p:nvPr/>
            </p:nvSpPr>
            <p:spPr>
              <a:xfrm>
                <a:off x="381000" y="5439503"/>
                <a:ext cx="1143000" cy="1040932"/>
              </a:xfrm>
              <a:prstGeom prst="can">
                <a:avLst>
                  <a:gd name="adj" fmla="val 50000"/>
                </a:avLst>
              </a:prstGeom>
              <a:solidFill>
                <a:srgbClr val="3C310A"/>
              </a:soli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3" name="Can 2"/>
              <p:cNvSpPr/>
              <p:nvPr/>
            </p:nvSpPr>
            <p:spPr>
              <a:xfrm>
                <a:off x="381000" y="4856309"/>
                <a:ext cx="1143000" cy="1043161"/>
              </a:xfrm>
              <a:prstGeom prst="can">
                <a:avLst>
                  <a:gd name="adj" fmla="val 50000"/>
                </a:avLst>
              </a:prstGeom>
              <a:solidFill>
                <a:srgbClr val="5D4C0F"/>
              </a:soli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4" name="Can 3"/>
              <p:cNvSpPr/>
              <p:nvPr/>
            </p:nvSpPr>
            <p:spPr>
              <a:xfrm>
                <a:off x="381000" y="4273115"/>
                <a:ext cx="1143000" cy="1025279"/>
              </a:xfrm>
              <a:prstGeom prst="can">
                <a:avLst>
                  <a:gd name="adj" fmla="val 50000"/>
                </a:avLst>
              </a:prstGeom>
              <a:solidFill>
                <a:srgbClr val="816A15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5" name="Can 4"/>
              <p:cNvSpPr/>
              <p:nvPr/>
            </p:nvSpPr>
            <p:spPr>
              <a:xfrm>
                <a:off x="381000" y="3669811"/>
                <a:ext cx="1143000" cy="1041825"/>
              </a:xfrm>
              <a:prstGeom prst="can">
                <a:avLst>
                  <a:gd name="adj" fmla="val 50000"/>
                </a:avLst>
              </a:prstGeom>
              <a:solidFill>
                <a:srgbClr val="A5871B"/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6" name="Can 5"/>
              <p:cNvSpPr/>
              <p:nvPr/>
            </p:nvSpPr>
            <p:spPr>
              <a:xfrm>
                <a:off x="381000" y="3066506"/>
                <a:ext cx="1143000" cy="1060102"/>
              </a:xfrm>
              <a:prstGeom prst="can">
                <a:avLst>
                  <a:gd name="adj" fmla="val 50000"/>
                </a:avLst>
              </a:prstGeom>
              <a:solidFill>
                <a:srgbClr val="CCA822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7" name="Can 6"/>
              <p:cNvSpPr/>
              <p:nvPr/>
            </p:nvSpPr>
            <p:spPr>
              <a:xfrm>
                <a:off x="381000" y="2463202"/>
                <a:ext cx="1143000" cy="1085167"/>
              </a:xfrm>
              <a:prstGeom prst="can">
                <a:avLst>
                  <a:gd name="adj" fmla="val 50000"/>
                </a:avLst>
              </a:prstGeom>
              <a:solidFill>
                <a:srgbClr val="DFBD41"/>
              </a:solidFill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8" name="Can 7"/>
              <p:cNvSpPr/>
              <p:nvPr/>
            </p:nvSpPr>
            <p:spPr>
              <a:xfrm>
                <a:off x="381000" y="1819678"/>
                <a:ext cx="1143000" cy="1127744"/>
              </a:xfrm>
              <a:prstGeom prst="can">
                <a:avLst>
                  <a:gd name="adj" fmla="val 50000"/>
                </a:avLst>
              </a:prstGeom>
              <a:solidFill>
                <a:srgbClr val="E6CC6C"/>
              </a:soli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9" name="Can 8"/>
              <p:cNvSpPr/>
              <p:nvPr/>
            </p:nvSpPr>
            <p:spPr>
              <a:xfrm>
                <a:off x="381000" y="1256595"/>
                <a:ext cx="1143000" cy="1112049"/>
              </a:xfrm>
              <a:prstGeom prst="can">
                <a:avLst>
                  <a:gd name="adj" fmla="val 50000"/>
                </a:avLst>
              </a:prstGeom>
              <a:solidFill>
                <a:srgbClr val="ECD78C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0" name="Can 9"/>
              <p:cNvSpPr/>
              <p:nvPr/>
            </p:nvSpPr>
            <p:spPr>
              <a:xfrm>
                <a:off x="380999" y="773950"/>
                <a:ext cx="1143000" cy="978649"/>
              </a:xfrm>
              <a:prstGeom prst="can">
                <a:avLst>
                  <a:gd name="adj" fmla="val 50000"/>
                </a:avLst>
              </a:prstGeom>
              <a:solidFill>
                <a:srgbClr val="F3E7BB"/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 rot="21446453">
                <a:off x="193822" y="729499"/>
                <a:ext cx="1447800" cy="517816"/>
              </a:xfrm>
              <a:prstGeom prst="rect">
                <a:avLst/>
              </a:prstGeom>
              <a:noFill/>
              <a:effectLst>
                <a:outerShdw blurRad="76200" dir="13500000" sy="23000" kx="1200000" algn="br" rotWithShape="0">
                  <a:prstClr val="black">
                    <a:alpha val="20000"/>
                  </a:prstClr>
                </a:outerShdw>
              </a:effectLst>
              <a:scene3d>
                <a:camera prst="isometricTopUp"/>
                <a:lightRig rig="threePt" dir="t"/>
              </a:scene3d>
            </p:spPr>
            <p:txBody>
              <a:bodyPr>
                <a:spAutoFit/>
                <a:sp3d/>
              </a:bodyPr>
              <a:lstStyle/>
              <a:p>
                <a:pPr algn="ctr">
                  <a:defRPr/>
                </a:pPr>
                <a:r>
                  <a:rPr lang="en-US" sz="2600" b="1" dirty="0">
                    <a:ln w="18000">
                      <a:solidFill>
                        <a:schemeClr val="accent2">
                          <a:satMod val="140000"/>
                        </a:schemeClr>
                      </a:solidFill>
                      <a:prstDash val="solid"/>
                      <a:miter lim="800000"/>
                    </a:ln>
                    <a:solidFill>
                      <a:srgbClr val="FFC000"/>
                    </a:solidFill>
                    <a:effectLst>
                      <a:outerShdw blurRad="25500" dist="23000" dir="7020000" algn="tl">
                        <a:srgbClr val="000000">
                          <a:alpha val="50000"/>
                        </a:srgbClr>
                      </a:outerShdw>
                    </a:effectLst>
                  </a:rPr>
                  <a:t>KKNI</a:t>
                </a:r>
              </a:p>
            </p:txBody>
          </p:sp>
        </p:grpSp>
        <p:sp>
          <p:nvSpPr>
            <p:cNvPr id="53" name="TextBox 10"/>
            <p:cNvSpPr txBox="1">
              <a:spLocks noChangeArrowheads="1"/>
            </p:cNvSpPr>
            <p:nvPr/>
          </p:nvSpPr>
          <p:spPr bwMode="auto">
            <a:xfrm>
              <a:off x="745384" y="5921134"/>
              <a:ext cx="457200" cy="517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4" name="TextBox 11"/>
            <p:cNvSpPr txBox="1">
              <a:spLocks noChangeArrowheads="1"/>
            </p:cNvSpPr>
            <p:nvPr/>
          </p:nvSpPr>
          <p:spPr bwMode="auto">
            <a:xfrm>
              <a:off x="761999" y="5363806"/>
              <a:ext cx="457200" cy="517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5" name="TextBox 12"/>
            <p:cNvSpPr txBox="1">
              <a:spLocks noChangeArrowheads="1"/>
            </p:cNvSpPr>
            <p:nvPr/>
          </p:nvSpPr>
          <p:spPr bwMode="auto">
            <a:xfrm>
              <a:off x="761999" y="4777047"/>
              <a:ext cx="457200" cy="517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6" name="TextBox 13"/>
            <p:cNvSpPr txBox="1">
              <a:spLocks noChangeArrowheads="1"/>
            </p:cNvSpPr>
            <p:nvPr/>
          </p:nvSpPr>
          <p:spPr bwMode="auto">
            <a:xfrm>
              <a:off x="745384" y="4136412"/>
              <a:ext cx="457200" cy="517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7" name="TextBox 14"/>
            <p:cNvSpPr txBox="1">
              <a:spLocks noChangeArrowheads="1"/>
            </p:cNvSpPr>
            <p:nvPr/>
          </p:nvSpPr>
          <p:spPr bwMode="auto">
            <a:xfrm>
              <a:off x="761999" y="3595005"/>
              <a:ext cx="457200" cy="517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38807" y="2418291"/>
              <a:ext cx="457200" cy="51781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15614" y="1806679"/>
              <a:ext cx="457200" cy="51781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61999" y="1217595"/>
              <a:ext cx="457200" cy="51781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9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1" name="TextBox 18"/>
            <p:cNvSpPr txBox="1">
              <a:spLocks noChangeArrowheads="1"/>
            </p:cNvSpPr>
            <p:nvPr/>
          </p:nvSpPr>
          <p:spPr bwMode="auto">
            <a:xfrm>
              <a:off x="761999" y="3001468"/>
              <a:ext cx="457200" cy="517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3" name="Group 68"/>
          <p:cNvGrpSpPr/>
          <p:nvPr/>
        </p:nvGrpSpPr>
        <p:grpSpPr>
          <a:xfrm>
            <a:off x="7802408" y="914400"/>
            <a:ext cx="1189192" cy="5447767"/>
            <a:chOff x="193822" y="729499"/>
            <a:chExt cx="1447800" cy="5750936"/>
          </a:xfrm>
        </p:grpSpPr>
        <p:grpSp>
          <p:nvGrpSpPr>
            <p:cNvPr id="14" name="Group 21"/>
            <p:cNvGrpSpPr/>
            <p:nvPr/>
          </p:nvGrpSpPr>
          <p:grpSpPr>
            <a:xfrm>
              <a:off x="193822" y="729499"/>
              <a:ext cx="1447800" cy="5750936"/>
              <a:chOff x="193822" y="729499"/>
              <a:chExt cx="1447800" cy="5750936"/>
            </a:xfrm>
          </p:grpSpPr>
          <p:sp>
            <p:nvSpPr>
              <p:cNvPr id="83" name="Can 82"/>
              <p:cNvSpPr/>
              <p:nvPr/>
            </p:nvSpPr>
            <p:spPr>
              <a:xfrm>
                <a:off x="381000" y="5439503"/>
                <a:ext cx="1143000" cy="1040932"/>
              </a:xfrm>
              <a:prstGeom prst="can">
                <a:avLst>
                  <a:gd name="adj" fmla="val 50000"/>
                </a:avLst>
              </a:prstGeom>
              <a:solidFill>
                <a:srgbClr val="3C310A"/>
              </a:solidFill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4" name="Can 2"/>
              <p:cNvSpPr/>
              <p:nvPr/>
            </p:nvSpPr>
            <p:spPr>
              <a:xfrm>
                <a:off x="381000" y="4856309"/>
                <a:ext cx="1143000" cy="1043161"/>
              </a:xfrm>
              <a:prstGeom prst="can">
                <a:avLst>
                  <a:gd name="adj" fmla="val 50000"/>
                </a:avLst>
              </a:prstGeom>
              <a:solidFill>
                <a:srgbClr val="5D4C0F"/>
              </a:soli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5" name="Can 3"/>
              <p:cNvSpPr/>
              <p:nvPr/>
            </p:nvSpPr>
            <p:spPr>
              <a:xfrm>
                <a:off x="381000" y="4273115"/>
                <a:ext cx="1143000" cy="1025279"/>
              </a:xfrm>
              <a:prstGeom prst="can">
                <a:avLst>
                  <a:gd name="adj" fmla="val 50000"/>
                </a:avLst>
              </a:prstGeom>
              <a:solidFill>
                <a:srgbClr val="816A15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6" name="Can 4"/>
              <p:cNvSpPr/>
              <p:nvPr/>
            </p:nvSpPr>
            <p:spPr>
              <a:xfrm>
                <a:off x="381000" y="3669811"/>
                <a:ext cx="1143000" cy="1041825"/>
              </a:xfrm>
              <a:prstGeom prst="can">
                <a:avLst>
                  <a:gd name="adj" fmla="val 50000"/>
                </a:avLst>
              </a:prstGeom>
              <a:solidFill>
                <a:srgbClr val="A5871B"/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7" name="Can 5"/>
              <p:cNvSpPr/>
              <p:nvPr/>
            </p:nvSpPr>
            <p:spPr>
              <a:xfrm>
                <a:off x="381000" y="3066506"/>
                <a:ext cx="1143000" cy="1060102"/>
              </a:xfrm>
              <a:prstGeom prst="can">
                <a:avLst>
                  <a:gd name="adj" fmla="val 50000"/>
                </a:avLst>
              </a:prstGeom>
              <a:solidFill>
                <a:srgbClr val="CCA822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8" name="Can 6"/>
              <p:cNvSpPr/>
              <p:nvPr/>
            </p:nvSpPr>
            <p:spPr>
              <a:xfrm>
                <a:off x="381000" y="2463202"/>
                <a:ext cx="1143000" cy="1085167"/>
              </a:xfrm>
              <a:prstGeom prst="can">
                <a:avLst>
                  <a:gd name="adj" fmla="val 50000"/>
                </a:avLst>
              </a:prstGeom>
              <a:solidFill>
                <a:srgbClr val="DFBD41"/>
              </a:solidFill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9" name="Can 7"/>
              <p:cNvSpPr/>
              <p:nvPr/>
            </p:nvSpPr>
            <p:spPr>
              <a:xfrm>
                <a:off x="381000" y="1819678"/>
                <a:ext cx="1143000" cy="1127744"/>
              </a:xfrm>
              <a:prstGeom prst="can">
                <a:avLst>
                  <a:gd name="adj" fmla="val 50000"/>
                </a:avLst>
              </a:prstGeom>
              <a:solidFill>
                <a:srgbClr val="E6CC6C"/>
              </a:soli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2" name="Can 8"/>
              <p:cNvSpPr/>
              <p:nvPr/>
            </p:nvSpPr>
            <p:spPr>
              <a:xfrm>
                <a:off x="381000" y="1256595"/>
                <a:ext cx="1143000" cy="1112049"/>
              </a:xfrm>
              <a:prstGeom prst="can">
                <a:avLst>
                  <a:gd name="adj" fmla="val 50000"/>
                </a:avLst>
              </a:prstGeom>
              <a:solidFill>
                <a:srgbClr val="ECD78C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3" name="Can 9"/>
              <p:cNvSpPr/>
              <p:nvPr/>
            </p:nvSpPr>
            <p:spPr>
              <a:xfrm>
                <a:off x="380999" y="773950"/>
                <a:ext cx="1143000" cy="978649"/>
              </a:xfrm>
              <a:prstGeom prst="can">
                <a:avLst>
                  <a:gd name="adj" fmla="val 50000"/>
                </a:avLst>
              </a:prstGeom>
              <a:solidFill>
                <a:srgbClr val="F3E7BB"/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 rot="21446453">
                <a:off x="193822" y="729499"/>
                <a:ext cx="1447800" cy="517816"/>
              </a:xfrm>
              <a:prstGeom prst="rect">
                <a:avLst/>
              </a:prstGeom>
              <a:noFill/>
              <a:effectLst>
                <a:outerShdw blurRad="76200" dir="13500000" sy="23000" kx="1200000" algn="br" rotWithShape="0">
                  <a:prstClr val="black">
                    <a:alpha val="20000"/>
                  </a:prstClr>
                </a:outerShdw>
              </a:effectLst>
              <a:scene3d>
                <a:camera prst="isometricTopUp"/>
                <a:lightRig rig="threePt" dir="t"/>
              </a:scene3d>
            </p:spPr>
            <p:txBody>
              <a:bodyPr>
                <a:spAutoFit/>
                <a:sp3d/>
              </a:bodyPr>
              <a:lstStyle/>
              <a:p>
                <a:pPr algn="ctr">
                  <a:defRPr/>
                </a:pPr>
                <a:r>
                  <a:rPr lang="en-US" sz="2600" b="1" dirty="0">
                    <a:ln w="18000">
                      <a:solidFill>
                        <a:schemeClr val="accent2">
                          <a:satMod val="140000"/>
                        </a:schemeClr>
                      </a:solidFill>
                      <a:prstDash val="solid"/>
                      <a:miter lim="800000"/>
                    </a:ln>
                    <a:solidFill>
                      <a:srgbClr val="FFC000"/>
                    </a:solidFill>
                    <a:effectLst>
                      <a:outerShdw blurRad="25500" dist="23000" dir="7020000" algn="tl">
                        <a:srgbClr val="000000">
                          <a:alpha val="50000"/>
                        </a:srgbClr>
                      </a:outerShdw>
                    </a:effectLst>
                  </a:rPr>
                  <a:t>KKNI</a:t>
                </a:r>
              </a:p>
            </p:txBody>
          </p:sp>
        </p:grpSp>
        <p:sp>
          <p:nvSpPr>
            <p:cNvPr id="74" name="TextBox 10"/>
            <p:cNvSpPr txBox="1">
              <a:spLocks noChangeArrowheads="1"/>
            </p:cNvSpPr>
            <p:nvPr/>
          </p:nvSpPr>
          <p:spPr bwMode="auto">
            <a:xfrm>
              <a:off x="745384" y="5921134"/>
              <a:ext cx="457200" cy="517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" name="TextBox 11"/>
            <p:cNvSpPr txBox="1">
              <a:spLocks noChangeArrowheads="1"/>
            </p:cNvSpPr>
            <p:nvPr/>
          </p:nvSpPr>
          <p:spPr bwMode="auto">
            <a:xfrm>
              <a:off x="761999" y="5363806"/>
              <a:ext cx="457200" cy="517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" name="TextBox 12"/>
            <p:cNvSpPr txBox="1">
              <a:spLocks noChangeArrowheads="1"/>
            </p:cNvSpPr>
            <p:nvPr/>
          </p:nvSpPr>
          <p:spPr bwMode="auto">
            <a:xfrm>
              <a:off x="761999" y="4777047"/>
              <a:ext cx="457200" cy="517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" name="TextBox 13"/>
            <p:cNvSpPr txBox="1">
              <a:spLocks noChangeArrowheads="1"/>
            </p:cNvSpPr>
            <p:nvPr/>
          </p:nvSpPr>
          <p:spPr bwMode="auto">
            <a:xfrm>
              <a:off x="745384" y="4136412"/>
              <a:ext cx="457200" cy="517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8" name="TextBox 14"/>
            <p:cNvSpPr txBox="1">
              <a:spLocks noChangeArrowheads="1"/>
            </p:cNvSpPr>
            <p:nvPr/>
          </p:nvSpPr>
          <p:spPr bwMode="auto">
            <a:xfrm>
              <a:off x="761999" y="3595005"/>
              <a:ext cx="457200" cy="517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738807" y="2418291"/>
              <a:ext cx="457200" cy="51781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15614" y="1806679"/>
              <a:ext cx="457200" cy="51781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761999" y="1217595"/>
              <a:ext cx="457200" cy="51781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9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2" name="TextBox 18"/>
            <p:cNvSpPr txBox="1">
              <a:spLocks noChangeArrowheads="1"/>
            </p:cNvSpPr>
            <p:nvPr/>
          </p:nvSpPr>
          <p:spPr bwMode="auto">
            <a:xfrm>
              <a:off x="761999" y="3001468"/>
              <a:ext cx="457200" cy="517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5" name="Group 135"/>
          <p:cNvGrpSpPr/>
          <p:nvPr/>
        </p:nvGrpSpPr>
        <p:grpSpPr>
          <a:xfrm flipH="1">
            <a:off x="1295400" y="1524000"/>
            <a:ext cx="457200" cy="3981777"/>
            <a:chOff x="3763319" y="1143000"/>
            <a:chExt cx="724929" cy="3981777"/>
          </a:xfrm>
        </p:grpSpPr>
        <p:grpSp>
          <p:nvGrpSpPr>
            <p:cNvPr id="16" name="Group 158"/>
            <p:cNvGrpSpPr/>
            <p:nvPr/>
          </p:nvGrpSpPr>
          <p:grpSpPr>
            <a:xfrm>
              <a:off x="3763319" y="1143000"/>
              <a:ext cx="724929" cy="3981777"/>
              <a:chOff x="2133601" y="1066800"/>
              <a:chExt cx="1828800" cy="3981777"/>
            </a:xfrm>
          </p:grpSpPr>
          <p:cxnSp>
            <p:nvCxnSpPr>
              <p:cNvPr id="103" name="Straight Arrow Connector 102"/>
              <p:cNvCxnSpPr/>
              <p:nvPr/>
            </p:nvCxnSpPr>
            <p:spPr>
              <a:xfrm>
                <a:off x="2133601" y="1066800"/>
                <a:ext cx="1752599" cy="1588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Arrow Connector 103"/>
              <p:cNvCxnSpPr/>
              <p:nvPr/>
            </p:nvCxnSpPr>
            <p:spPr>
              <a:xfrm>
                <a:off x="2182504" y="5042562"/>
                <a:ext cx="1730086" cy="6015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Arrow Connector 105"/>
              <p:cNvCxnSpPr/>
              <p:nvPr/>
            </p:nvCxnSpPr>
            <p:spPr>
              <a:xfrm>
                <a:off x="2133601" y="1657350"/>
                <a:ext cx="1828800" cy="1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2" name="Straight Arrow Connector 101"/>
            <p:cNvCxnSpPr/>
            <p:nvPr/>
          </p:nvCxnSpPr>
          <p:spPr>
            <a:xfrm>
              <a:off x="3774404" y="2952750"/>
              <a:ext cx="68580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82"/>
          <p:cNvGrpSpPr/>
          <p:nvPr/>
        </p:nvGrpSpPr>
        <p:grpSpPr>
          <a:xfrm>
            <a:off x="7239000" y="1491437"/>
            <a:ext cx="533400" cy="3975915"/>
            <a:chOff x="3664098" y="996462"/>
            <a:chExt cx="782479" cy="3975915"/>
          </a:xfrm>
        </p:grpSpPr>
        <p:grpSp>
          <p:nvGrpSpPr>
            <p:cNvPr id="18" name="Group 158"/>
            <p:cNvGrpSpPr/>
            <p:nvPr/>
          </p:nvGrpSpPr>
          <p:grpSpPr>
            <a:xfrm>
              <a:off x="3664098" y="996462"/>
              <a:ext cx="782479" cy="3975915"/>
              <a:chOff x="1883294" y="920262"/>
              <a:chExt cx="1973982" cy="3975915"/>
            </a:xfrm>
          </p:grpSpPr>
          <p:cxnSp>
            <p:nvCxnSpPr>
              <p:cNvPr id="118" name="Straight Arrow Connector 117"/>
              <p:cNvCxnSpPr/>
              <p:nvPr/>
            </p:nvCxnSpPr>
            <p:spPr>
              <a:xfrm>
                <a:off x="2044608" y="920262"/>
                <a:ext cx="1752600" cy="1588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Arrow Connector 119"/>
              <p:cNvCxnSpPr/>
              <p:nvPr/>
            </p:nvCxnSpPr>
            <p:spPr>
              <a:xfrm>
                <a:off x="2028475" y="2076777"/>
                <a:ext cx="1828801" cy="1588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Arrow Connector 126"/>
              <p:cNvCxnSpPr/>
              <p:nvPr/>
            </p:nvCxnSpPr>
            <p:spPr>
              <a:xfrm>
                <a:off x="2048495" y="4890162"/>
                <a:ext cx="1730095" cy="6015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Arrow Connector 128"/>
              <p:cNvCxnSpPr/>
              <p:nvPr/>
            </p:nvCxnSpPr>
            <p:spPr>
              <a:xfrm>
                <a:off x="1883294" y="1524327"/>
                <a:ext cx="1828802" cy="1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3" name="Straight Arrow Connector 112"/>
            <p:cNvCxnSpPr/>
            <p:nvPr/>
          </p:nvCxnSpPr>
          <p:spPr>
            <a:xfrm>
              <a:off x="3726284" y="2743527"/>
              <a:ext cx="685801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/>
            <p:nvPr/>
          </p:nvCxnSpPr>
          <p:spPr>
            <a:xfrm>
              <a:off x="3703007" y="4419927"/>
              <a:ext cx="685802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>
              <a:off x="3726295" y="3867150"/>
              <a:ext cx="685803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>
              <a:off x="3707245" y="3315027"/>
              <a:ext cx="704853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0" name="Rectangle 129"/>
          <p:cNvSpPr/>
          <p:nvPr/>
        </p:nvSpPr>
        <p:spPr>
          <a:xfrm>
            <a:off x="381000" y="238780"/>
            <a:ext cx="866273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2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1. </a:t>
            </a:r>
            <a:r>
              <a:rPr lang="id-ID" sz="22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AKUNTABILITAS PENYELENGGARAAN PENDIDIKAN</a:t>
            </a:r>
            <a:endParaRPr lang="en-US" sz="22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328863" y="381000"/>
            <a:ext cx="845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2. </a:t>
            </a:r>
            <a:r>
              <a:rPr lang="en-US" sz="2400" b="1" dirty="0" err="1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PENGAKUAN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PEMBELAJARAN LAMPAU</a:t>
            </a:r>
            <a:endParaRPr lang="en-US" sz="24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2" name="Group 34"/>
          <p:cNvGrpSpPr/>
          <p:nvPr/>
        </p:nvGrpSpPr>
        <p:grpSpPr>
          <a:xfrm>
            <a:off x="1628274" y="1066800"/>
            <a:ext cx="5638800" cy="5512916"/>
            <a:chOff x="1937626" y="1850408"/>
            <a:chExt cx="5105400" cy="4521418"/>
          </a:xfrm>
        </p:grpSpPr>
        <p:sp>
          <p:nvSpPr>
            <p:cNvPr id="44" name="Rectangle 43"/>
            <p:cNvSpPr/>
            <p:nvPr/>
          </p:nvSpPr>
          <p:spPr>
            <a:xfrm>
              <a:off x="1937626" y="1850408"/>
              <a:ext cx="5105400" cy="4521418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074025" y="2129135"/>
              <a:ext cx="4826924" cy="461665"/>
            </a:xfrm>
            <a:prstGeom prst="rect">
              <a:avLst/>
            </a:prstGeom>
            <a:solidFill>
              <a:srgbClr val="F262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PENGAKUAN MAKSIMUM</a:t>
              </a:r>
              <a:endPara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3" name="Group 27"/>
            <p:cNvGrpSpPr/>
            <p:nvPr/>
          </p:nvGrpSpPr>
          <p:grpSpPr>
            <a:xfrm>
              <a:off x="2126545" y="5715000"/>
              <a:ext cx="4761460" cy="400050"/>
              <a:chOff x="2126545" y="2316140"/>
              <a:chExt cx="4761460" cy="400050"/>
            </a:xfrm>
          </p:grpSpPr>
          <p:sp>
            <p:nvSpPr>
              <p:cNvPr id="46" name="TextBox 45"/>
              <p:cNvSpPr txBox="1"/>
              <p:nvPr/>
            </p:nvSpPr>
            <p:spPr>
              <a:xfrm>
                <a:off x="2126545" y="2316140"/>
                <a:ext cx="1949334" cy="369332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SMA/K/C + PPL</a:t>
                </a:r>
                <a:endParaRPr lang="en-US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5" name="Right Arrow 54"/>
              <p:cNvSpPr/>
              <p:nvPr/>
            </p:nvSpPr>
            <p:spPr>
              <a:xfrm>
                <a:off x="4254950" y="2354240"/>
                <a:ext cx="354676" cy="361950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4753020" y="2316140"/>
                <a:ext cx="2134985" cy="369332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 w="12700">
                <a:solidFill>
                  <a:schemeClr val="bg2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 2 </a:t>
                </a:r>
                <a:endParaRPr 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4" name="Group 28"/>
            <p:cNvGrpSpPr/>
            <p:nvPr/>
          </p:nvGrpSpPr>
          <p:grpSpPr>
            <a:xfrm>
              <a:off x="2126545" y="5170510"/>
              <a:ext cx="4761460" cy="392090"/>
              <a:chOff x="2126545" y="2868590"/>
              <a:chExt cx="4761460" cy="392090"/>
            </a:xfrm>
          </p:grpSpPr>
          <p:sp>
            <p:nvSpPr>
              <p:cNvPr id="48" name="TextBox 47"/>
              <p:cNvSpPr txBox="1"/>
              <p:nvPr/>
            </p:nvSpPr>
            <p:spPr>
              <a:xfrm>
                <a:off x="2126545" y="2868590"/>
                <a:ext cx="1949334" cy="302908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 </a:t>
                </a:r>
                <a:r>
                  <a:rPr lang="id-ID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I</a:t>
                </a:r>
                <a:r>
                  <a:rPr lang="en-US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+ PPL   </a:t>
                </a:r>
                <a:endParaRPr lang="en-US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4753020" y="2868590"/>
                <a:ext cx="2134985" cy="38100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 w="12700">
                <a:solidFill>
                  <a:schemeClr val="bg2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 3  </a:t>
                </a:r>
                <a:endParaRPr 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1" name="Right Arrow 70"/>
              <p:cNvSpPr/>
              <p:nvPr/>
            </p:nvSpPr>
            <p:spPr>
              <a:xfrm>
                <a:off x="4264646" y="2898730"/>
                <a:ext cx="354676" cy="361950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" name="Group 29"/>
            <p:cNvGrpSpPr/>
            <p:nvPr/>
          </p:nvGrpSpPr>
          <p:grpSpPr>
            <a:xfrm>
              <a:off x="2126545" y="4582804"/>
              <a:ext cx="4761460" cy="370196"/>
              <a:chOff x="2126545" y="3459140"/>
              <a:chExt cx="4761460" cy="370196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2126545" y="3459140"/>
                <a:ext cx="1949334" cy="302908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 </a:t>
                </a:r>
                <a:r>
                  <a:rPr lang="id-ID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II</a:t>
                </a:r>
                <a:r>
                  <a:rPr lang="en-US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+ PPL   </a:t>
                </a:r>
                <a:endParaRPr lang="en-US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4753020" y="3459140"/>
                <a:ext cx="2134985" cy="369332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 w="12700">
                <a:solidFill>
                  <a:schemeClr val="bg2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 4 </a:t>
                </a:r>
                <a:r>
                  <a:rPr lang="en-US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en-US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2" name="Right Arrow 71"/>
              <p:cNvSpPr/>
              <p:nvPr/>
            </p:nvSpPr>
            <p:spPr>
              <a:xfrm>
                <a:off x="4264646" y="3467386"/>
                <a:ext cx="354676" cy="361950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" name="Group 30"/>
            <p:cNvGrpSpPr/>
            <p:nvPr/>
          </p:nvGrpSpPr>
          <p:grpSpPr>
            <a:xfrm>
              <a:off x="2126545" y="4016992"/>
              <a:ext cx="4759832" cy="394648"/>
              <a:chOff x="2126545" y="4016992"/>
              <a:chExt cx="4759832" cy="394648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2126545" y="4030640"/>
                <a:ext cx="1949334" cy="302908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 </a:t>
                </a:r>
                <a:r>
                  <a:rPr lang="id-ID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III</a:t>
                </a:r>
                <a:r>
                  <a:rPr lang="en-US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+ PPL   </a:t>
                </a:r>
                <a:endParaRPr lang="en-US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4751392" y="4016992"/>
                <a:ext cx="2134985" cy="369332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 w="12700">
                <a:solidFill>
                  <a:schemeClr val="bg2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D4, </a:t>
                </a:r>
                <a:r>
                  <a:rPr lang="en-US" b="1" dirty="0" err="1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Profesi</a:t>
                </a:r>
                <a:r>
                  <a:rPr lang="en-US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en-US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3" name="Right Arrow 72"/>
              <p:cNvSpPr/>
              <p:nvPr/>
            </p:nvSpPr>
            <p:spPr>
              <a:xfrm>
                <a:off x="4264646" y="4049690"/>
                <a:ext cx="354676" cy="361950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31"/>
            <p:cNvGrpSpPr/>
            <p:nvPr/>
          </p:nvGrpSpPr>
          <p:grpSpPr>
            <a:xfrm>
              <a:off x="2126545" y="3486150"/>
              <a:ext cx="4757064" cy="391804"/>
              <a:chOff x="2126545" y="4602140"/>
              <a:chExt cx="4757064" cy="391804"/>
            </a:xfrm>
          </p:grpSpPr>
          <p:sp>
            <p:nvSpPr>
              <p:cNvPr id="52" name="TextBox 51"/>
              <p:cNvSpPr txBox="1"/>
              <p:nvPr/>
            </p:nvSpPr>
            <p:spPr>
              <a:xfrm>
                <a:off x="2126545" y="4602140"/>
                <a:ext cx="1949334" cy="302908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d-ID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 IV / </a:t>
                </a:r>
                <a:r>
                  <a:rPr lang="en-US" b="1" dirty="0" err="1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S1</a:t>
                </a:r>
                <a:r>
                  <a:rPr lang="en-US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(T)+ PPL</a:t>
                </a:r>
                <a:endParaRPr lang="en-US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4748624" y="4604984"/>
                <a:ext cx="2134985" cy="369332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 w="12700">
                <a:solidFill>
                  <a:schemeClr val="bg2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err="1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Profesi</a:t>
                </a:r>
                <a:r>
                  <a:rPr lang="en-US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, S2 (T</a:t>
                </a:r>
                <a:r>
                  <a:rPr lang="en-US" sz="16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en-US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4" name="Right Arrow 73"/>
              <p:cNvSpPr/>
              <p:nvPr/>
            </p:nvSpPr>
            <p:spPr>
              <a:xfrm>
                <a:off x="4254950" y="4631994"/>
                <a:ext cx="354676" cy="361950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32"/>
            <p:cNvGrpSpPr/>
            <p:nvPr/>
          </p:nvGrpSpPr>
          <p:grpSpPr>
            <a:xfrm>
              <a:off x="2126545" y="2895600"/>
              <a:ext cx="4757408" cy="397206"/>
              <a:chOff x="2126545" y="5138384"/>
              <a:chExt cx="4757408" cy="397206"/>
            </a:xfrm>
          </p:grpSpPr>
          <p:sp>
            <p:nvSpPr>
              <p:cNvPr id="53" name="TextBox 52"/>
              <p:cNvSpPr txBox="1"/>
              <p:nvPr/>
            </p:nvSpPr>
            <p:spPr>
              <a:xfrm>
                <a:off x="2126545" y="5147208"/>
                <a:ext cx="1949334" cy="369332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S1 + PPL</a:t>
                </a:r>
                <a:endParaRPr lang="en-US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4748968" y="5138384"/>
                <a:ext cx="2134985" cy="381000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 w="12700">
                <a:solidFill>
                  <a:schemeClr val="bg2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err="1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Profesi</a:t>
                </a:r>
                <a:r>
                  <a:rPr lang="en-US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S2(T)  </a:t>
                </a:r>
                <a:endParaRPr lang="en-US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5" name="Right Arrow 74"/>
              <p:cNvSpPr/>
              <p:nvPr/>
            </p:nvSpPr>
            <p:spPr>
              <a:xfrm>
                <a:off x="4271575" y="5173640"/>
                <a:ext cx="354676" cy="361950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2"/>
          <p:cNvGrpSpPr/>
          <p:nvPr/>
        </p:nvGrpSpPr>
        <p:grpSpPr>
          <a:xfrm flipH="1">
            <a:off x="6148137" y="1295400"/>
            <a:ext cx="1548063" cy="1588531"/>
            <a:chOff x="719874" y="-481160"/>
            <a:chExt cx="2280972" cy="2373131"/>
          </a:xfrm>
        </p:grpSpPr>
        <p:sp>
          <p:nvSpPr>
            <p:cNvPr id="24" name="Rectangle 23"/>
            <p:cNvSpPr/>
            <p:nvPr/>
          </p:nvSpPr>
          <p:spPr bwMode="auto">
            <a:xfrm>
              <a:off x="731597" y="1340220"/>
              <a:ext cx="2233794" cy="551751"/>
            </a:xfrm>
            <a:prstGeom prst="rect">
              <a:avLst/>
            </a:prstGeom>
            <a:solidFill>
              <a:srgbClr val="E9D017"/>
            </a:solidFill>
            <a:ln>
              <a:solidFill>
                <a:srgbClr val="FFC0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b="1" dirty="0" smtClean="0">
                  <a:ln w="1905"/>
                  <a:solidFill>
                    <a:srgbClr val="4F81BD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Profesi umum</a:t>
              </a:r>
              <a:endParaRPr lang="en-US" b="1" dirty="0">
                <a:ln w="1905"/>
                <a:solidFill>
                  <a:srgbClr val="4F81B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719874" y="429528"/>
              <a:ext cx="2280972" cy="569185"/>
            </a:xfrm>
            <a:prstGeom prst="rect">
              <a:avLst/>
            </a:prstGeom>
            <a:solidFill>
              <a:srgbClr val="E9D017"/>
            </a:solidFill>
            <a:ln>
              <a:solidFill>
                <a:srgbClr val="FFC0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b="1" dirty="0" smtClean="0">
                  <a:ln w="1905"/>
                  <a:solidFill>
                    <a:srgbClr val="4F81BD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Spesialis</a:t>
              </a:r>
              <a:endParaRPr lang="en-US" b="1" dirty="0">
                <a:ln w="1905"/>
                <a:solidFill>
                  <a:srgbClr val="4F81B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719875" y="-481160"/>
              <a:ext cx="2245517" cy="551751"/>
            </a:xfrm>
            <a:prstGeom prst="rect">
              <a:avLst/>
            </a:prstGeom>
            <a:solidFill>
              <a:srgbClr val="E9D017"/>
            </a:solidFill>
            <a:ln>
              <a:solidFill>
                <a:srgbClr val="FFC0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600" b="1" dirty="0" smtClean="0">
                  <a:ln w="1905"/>
                  <a:solidFill>
                    <a:srgbClr val="4F81BD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b="1" dirty="0" smtClean="0">
                  <a:ln w="1905"/>
                  <a:solidFill>
                    <a:srgbClr val="4F81BD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Subspesialis</a:t>
              </a:r>
              <a:endParaRPr lang="en-US" sz="2800" b="1" dirty="0">
                <a:ln w="1905"/>
                <a:solidFill>
                  <a:srgbClr val="4F81B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rot="5400000" flipH="1" flipV="1">
              <a:off x="1763615" y="1188418"/>
              <a:ext cx="380999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Rectangle 12"/>
          <p:cNvSpPr/>
          <p:nvPr/>
        </p:nvSpPr>
        <p:spPr bwMode="auto">
          <a:xfrm flipH="1">
            <a:off x="6019800" y="5638800"/>
            <a:ext cx="2590800" cy="369332"/>
          </a:xfrm>
          <a:prstGeom prst="rect">
            <a:avLst/>
          </a:prstGeom>
          <a:solidFill>
            <a:srgbClr val="FFC00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SMA/SMK</a:t>
            </a:r>
          </a:p>
        </p:txBody>
      </p:sp>
      <p:grpSp>
        <p:nvGrpSpPr>
          <p:cNvPr id="3" name="Group 68"/>
          <p:cNvGrpSpPr/>
          <p:nvPr/>
        </p:nvGrpSpPr>
        <p:grpSpPr>
          <a:xfrm>
            <a:off x="6007262" y="3124200"/>
            <a:ext cx="469738" cy="2362200"/>
            <a:chOff x="4816894" y="3512365"/>
            <a:chExt cx="469738" cy="2362200"/>
          </a:xfrm>
        </p:grpSpPr>
        <p:sp>
          <p:nvSpPr>
            <p:cNvPr id="14" name="Rectangle 13"/>
            <p:cNvSpPr/>
            <p:nvPr/>
          </p:nvSpPr>
          <p:spPr bwMode="auto">
            <a:xfrm flipH="1">
              <a:off x="4844739" y="3512365"/>
              <a:ext cx="435104" cy="369332"/>
            </a:xfrm>
            <a:prstGeom prst="rect">
              <a:avLst/>
            </a:prstGeom>
            <a:solidFill>
              <a:srgbClr val="FFC000"/>
            </a:solidFill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b="1" dirty="0" smtClean="0">
                  <a:ln w="1905"/>
                  <a:solidFill>
                    <a:srgbClr val="4F81BD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D4</a:t>
              </a:r>
              <a:endParaRPr lang="en-US" b="1" dirty="0">
                <a:ln w="1905"/>
                <a:solidFill>
                  <a:srgbClr val="4F81B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 flipH="1">
              <a:off x="4825552" y="4121965"/>
              <a:ext cx="435104" cy="369332"/>
            </a:xfrm>
            <a:prstGeom prst="rect">
              <a:avLst/>
            </a:prstGeom>
            <a:solidFill>
              <a:srgbClr val="FFC000"/>
            </a:solidFill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b="1" dirty="0">
                  <a:ln w="1905"/>
                  <a:solidFill>
                    <a:srgbClr val="4F81BD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D3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 flipH="1">
              <a:off x="4821665" y="4771489"/>
              <a:ext cx="464967" cy="369332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b="1" dirty="0">
                  <a:ln w="1905"/>
                  <a:solidFill>
                    <a:srgbClr val="4F81BD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D2</a:t>
              </a:r>
              <a:endParaRPr lang="en-US" sz="2000" b="1" dirty="0">
                <a:ln w="1905"/>
                <a:solidFill>
                  <a:srgbClr val="4F81B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 flipH="1">
              <a:off x="4816894" y="5353890"/>
              <a:ext cx="435104" cy="369332"/>
            </a:xfrm>
            <a:prstGeom prst="rect">
              <a:avLst/>
            </a:prstGeom>
            <a:solidFill>
              <a:srgbClr val="FFC000"/>
            </a:solidFill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b="1" dirty="0">
                  <a:ln w="1905"/>
                  <a:solidFill>
                    <a:srgbClr val="4F81BD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D1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 rot="16200000" flipV="1">
              <a:off x="4980114" y="5797516"/>
              <a:ext cx="153021" cy="107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16200000" flipV="1">
              <a:off x="4963228" y="3969337"/>
              <a:ext cx="153021" cy="107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rot="16200000" flipV="1">
              <a:off x="4992048" y="4577200"/>
              <a:ext cx="153021" cy="107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16200000" flipV="1">
              <a:off x="4976135" y="5274644"/>
              <a:ext cx="153021" cy="107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69"/>
          <p:cNvGrpSpPr/>
          <p:nvPr/>
        </p:nvGrpSpPr>
        <p:grpSpPr>
          <a:xfrm>
            <a:off x="7969678" y="1219200"/>
            <a:ext cx="640922" cy="4114801"/>
            <a:chOff x="6629400" y="2102068"/>
            <a:chExt cx="640922" cy="4114801"/>
          </a:xfrm>
        </p:grpSpPr>
        <p:sp>
          <p:nvSpPr>
            <p:cNvPr id="37" name="Rectangle 36"/>
            <p:cNvSpPr/>
            <p:nvPr/>
          </p:nvSpPr>
          <p:spPr bwMode="auto">
            <a:xfrm flipH="1">
              <a:off x="6629400" y="2747210"/>
              <a:ext cx="609600" cy="461665"/>
            </a:xfrm>
            <a:prstGeom prst="rect">
              <a:avLst/>
            </a:prstGeom>
            <a:solidFill>
              <a:srgbClr val="4B4A25"/>
            </a:solidFill>
            <a:ln w="1270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400" b="1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S2</a:t>
              </a:r>
            </a:p>
          </p:txBody>
        </p:sp>
        <p:sp>
          <p:nvSpPr>
            <p:cNvPr id="34" name="Rectangle 33"/>
            <p:cNvSpPr/>
            <p:nvPr/>
          </p:nvSpPr>
          <p:spPr bwMode="auto">
            <a:xfrm flipH="1">
              <a:off x="6629400" y="2102068"/>
              <a:ext cx="640922" cy="461665"/>
            </a:xfrm>
            <a:prstGeom prst="rect">
              <a:avLst/>
            </a:prstGeom>
            <a:solidFill>
              <a:srgbClr val="4B4A25"/>
            </a:solidFill>
            <a:ln w="1270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400" b="1" dirty="0" smtClean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S3</a:t>
              </a:r>
              <a:endParaRPr lang="en-US" sz="2400" b="1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 rot="16200000" flipV="1">
              <a:off x="6628698" y="3579619"/>
              <a:ext cx="612082" cy="107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 bwMode="auto">
            <a:xfrm rot="5400000" flipH="1" flipV="1">
              <a:off x="6088427" y="5339775"/>
              <a:ext cx="1752601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 bwMode="auto">
            <a:xfrm flipH="1">
              <a:off x="6635824" y="3914274"/>
              <a:ext cx="607186" cy="461665"/>
            </a:xfrm>
            <a:prstGeom prst="rect">
              <a:avLst/>
            </a:prstGeom>
            <a:solidFill>
              <a:srgbClr val="4B4A25"/>
            </a:solidFill>
            <a:ln w="1270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400" b="1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S1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rot="5400000" flipH="1" flipV="1">
              <a:off x="6810139" y="2653871"/>
              <a:ext cx="255034" cy="110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2" name="Straight Arrow Connector 101"/>
          <p:cNvCxnSpPr/>
          <p:nvPr/>
        </p:nvCxnSpPr>
        <p:spPr>
          <a:xfrm rot="16200000" flipV="1">
            <a:off x="6731022" y="1755252"/>
            <a:ext cx="255034" cy="107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0" name="Table 69"/>
          <p:cNvGraphicFramePr>
            <a:graphicFrameLocks noGrp="1"/>
          </p:cNvGraphicFramePr>
          <p:nvPr/>
        </p:nvGraphicFramePr>
        <p:xfrm>
          <a:off x="4908885" y="385011"/>
          <a:ext cx="3962400" cy="6095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/>
                <a:gridCol w="1397000"/>
                <a:gridCol w="1295400"/>
              </a:tblGrid>
              <a:tr h="738909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Pendidikan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Vokasi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Pendidikan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Profesi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Pendidikan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Akademik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59523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 anchor="ctr">
                    <a:solidFill>
                      <a:srgbClr val="FFF1C5"/>
                    </a:solidFill>
                  </a:tcPr>
                </a:tc>
              </a:tr>
              <a:tr h="59523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F8F0B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solidFill>
                      <a:srgbClr val="F8F0B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 anchor="ctr">
                    <a:solidFill>
                      <a:srgbClr val="F8F0B6"/>
                    </a:solidFill>
                  </a:tcPr>
                </a:tc>
              </a:tr>
              <a:tr h="59523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EFE89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solidFill>
                      <a:srgbClr val="EFE89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 anchor="ctr">
                    <a:solidFill>
                      <a:srgbClr val="EFE891"/>
                    </a:solidFill>
                  </a:tcPr>
                </a:tc>
              </a:tr>
              <a:tr h="59523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D4</a:t>
                      </a:r>
                      <a:endParaRPr lang="en-US" sz="2400" b="1" dirty="0"/>
                    </a:p>
                  </a:txBody>
                  <a:tcPr anchor="ctr">
                    <a:solidFill>
                      <a:srgbClr val="E3D4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E3D4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 anchor="ctr">
                    <a:solidFill>
                      <a:srgbClr val="E3D477"/>
                    </a:solidFill>
                  </a:tcPr>
                </a:tc>
              </a:tr>
              <a:tr h="59523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D3</a:t>
                      </a:r>
                      <a:endParaRPr lang="en-US" sz="2400" b="1" dirty="0"/>
                    </a:p>
                  </a:txBody>
                  <a:tcPr anchor="ctr">
                    <a:solidFill>
                      <a:srgbClr val="CFB85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CFB85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 anchor="ctr">
                    <a:solidFill>
                      <a:srgbClr val="CFB855"/>
                    </a:solidFill>
                  </a:tcPr>
                </a:tc>
              </a:tr>
              <a:tr h="59523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D2</a:t>
                      </a:r>
                      <a:endParaRPr lang="en-US" sz="2400" b="1" dirty="0"/>
                    </a:p>
                  </a:txBody>
                  <a:tcPr anchor="ctr">
                    <a:solidFill>
                      <a:srgbClr val="B1A03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B1A03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B1A03D"/>
                    </a:solidFill>
                  </a:tcPr>
                </a:tc>
              </a:tr>
              <a:tr h="59523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D1</a:t>
                      </a:r>
                      <a:endParaRPr lang="en-US" sz="2400" b="1" dirty="0"/>
                    </a:p>
                  </a:txBody>
                  <a:tcPr anchor="ctr">
                    <a:solidFill>
                      <a:srgbClr val="827A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827A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827A4A"/>
                    </a:solidFill>
                  </a:tcPr>
                </a:tc>
              </a:tr>
              <a:tr h="595232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SMU/</a:t>
                      </a: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SMK</a:t>
                      </a:r>
                      <a:endParaRPr lang="en-US" sz="2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rgbClr val="58533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595232">
                <a:tc gridSpan="3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bg2">
                        <a:lumMod val="1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121"/>
          <p:cNvGrpSpPr/>
          <p:nvPr/>
        </p:nvGrpSpPr>
        <p:grpSpPr>
          <a:xfrm>
            <a:off x="4419600" y="914400"/>
            <a:ext cx="304800" cy="5490411"/>
            <a:chOff x="4620126" y="1287440"/>
            <a:chExt cx="346522" cy="5189560"/>
          </a:xfrm>
          <a:solidFill>
            <a:schemeClr val="bg1">
              <a:lumMod val="75000"/>
            </a:schemeClr>
          </a:solidFill>
        </p:grpSpPr>
        <p:sp>
          <p:nvSpPr>
            <p:cNvPr id="112" name="Right Arrow 111"/>
            <p:cNvSpPr/>
            <p:nvPr/>
          </p:nvSpPr>
          <p:spPr>
            <a:xfrm flipH="1">
              <a:off x="4634552" y="1287440"/>
              <a:ext cx="318448" cy="388960"/>
            </a:xfrm>
            <a:prstGeom prst="right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" name="Right Arrow 112"/>
            <p:cNvSpPr/>
            <p:nvPr/>
          </p:nvSpPr>
          <p:spPr>
            <a:xfrm flipH="1">
              <a:off x="4648200" y="3116240"/>
              <a:ext cx="318448" cy="388960"/>
            </a:xfrm>
            <a:prstGeom prst="rightArrow">
              <a:avLst/>
            </a:prstGeom>
            <a:solidFill>
              <a:srgbClr val="FF802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Right Arrow 113"/>
            <p:cNvSpPr/>
            <p:nvPr/>
          </p:nvSpPr>
          <p:spPr>
            <a:xfrm flipH="1">
              <a:off x="4648200" y="3725840"/>
              <a:ext cx="318448" cy="388960"/>
            </a:xfrm>
            <a:prstGeom prst="rightArrow">
              <a:avLst/>
            </a:prstGeom>
            <a:solidFill>
              <a:srgbClr val="FF9F5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Right Arrow 114"/>
            <p:cNvSpPr/>
            <p:nvPr/>
          </p:nvSpPr>
          <p:spPr>
            <a:xfrm flipH="1">
              <a:off x="4648200" y="4335440"/>
              <a:ext cx="318448" cy="388960"/>
            </a:xfrm>
            <a:prstGeom prst="right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Right Arrow 115"/>
            <p:cNvSpPr/>
            <p:nvPr/>
          </p:nvSpPr>
          <p:spPr>
            <a:xfrm flipH="1">
              <a:off x="4648200" y="4945040"/>
              <a:ext cx="318448" cy="388960"/>
            </a:xfrm>
            <a:prstGeom prst="right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Right Arrow 116"/>
            <p:cNvSpPr/>
            <p:nvPr/>
          </p:nvSpPr>
          <p:spPr>
            <a:xfrm flipH="1">
              <a:off x="4634552" y="5554640"/>
              <a:ext cx="318448" cy="388960"/>
            </a:xfrm>
            <a:prstGeom prst="right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Right Arrow 117"/>
            <p:cNvSpPr/>
            <p:nvPr/>
          </p:nvSpPr>
          <p:spPr>
            <a:xfrm flipH="1">
              <a:off x="4648200" y="6088040"/>
              <a:ext cx="318448" cy="388960"/>
            </a:xfrm>
            <a:prstGeom prst="right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Right Arrow 118"/>
            <p:cNvSpPr/>
            <p:nvPr/>
          </p:nvSpPr>
          <p:spPr>
            <a:xfrm flipH="1">
              <a:off x="4620126" y="1933074"/>
              <a:ext cx="318448" cy="388960"/>
            </a:xfrm>
            <a:prstGeom prst="right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0" name="Right Arrow 119"/>
            <p:cNvSpPr/>
            <p:nvPr/>
          </p:nvSpPr>
          <p:spPr>
            <a:xfrm flipH="1">
              <a:off x="4624137" y="2502629"/>
              <a:ext cx="318448" cy="388960"/>
            </a:xfrm>
            <a:prstGeom prst="right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" name="Group 78"/>
          <p:cNvGrpSpPr/>
          <p:nvPr/>
        </p:nvGrpSpPr>
        <p:grpSpPr>
          <a:xfrm>
            <a:off x="304800" y="2895600"/>
            <a:ext cx="2610852" cy="1981200"/>
            <a:chOff x="589548" y="2895600"/>
            <a:chExt cx="2610852" cy="1981200"/>
          </a:xfrm>
        </p:grpSpPr>
        <p:grpSp>
          <p:nvGrpSpPr>
            <p:cNvPr id="7" name="Group 67"/>
            <p:cNvGrpSpPr/>
            <p:nvPr/>
          </p:nvGrpSpPr>
          <p:grpSpPr>
            <a:xfrm>
              <a:off x="589548" y="2895600"/>
              <a:ext cx="914400" cy="1981200"/>
              <a:chOff x="589548" y="2895600"/>
              <a:chExt cx="914400" cy="1981200"/>
            </a:xfrm>
          </p:grpSpPr>
          <p:sp>
            <p:nvSpPr>
              <p:cNvPr id="69" name="Rectangle 68"/>
              <p:cNvSpPr/>
              <p:nvPr/>
            </p:nvSpPr>
            <p:spPr>
              <a:xfrm>
                <a:off x="589548" y="2895600"/>
                <a:ext cx="914400" cy="1981200"/>
              </a:xfrm>
              <a:prstGeom prst="rect">
                <a:avLst/>
              </a:prstGeom>
              <a:solidFill>
                <a:srgbClr val="FF6600"/>
              </a:solidFill>
              <a:ln w="12700"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681789" y="2999874"/>
                <a:ext cx="74295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id-ID" sz="24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</a:t>
                </a:r>
                <a:r>
                  <a:rPr lang="en-US" sz="24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PL   </a:t>
                </a:r>
                <a:endParaRPr lang="en-US" sz="24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8" name="Group 71"/>
            <p:cNvGrpSpPr/>
            <p:nvPr/>
          </p:nvGrpSpPr>
          <p:grpSpPr>
            <a:xfrm>
              <a:off x="1608222" y="3576935"/>
              <a:ext cx="794085" cy="1299865"/>
              <a:chOff x="1728537" y="3576935"/>
              <a:chExt cx="794085" cy="1299865"/>
            </a:xfrm>
          </p:grpSpPr>
          <p:sp>
            <p:nvSpPr>
              <p:cNvPr id="73" name="Rectangle 72"/>
              <p:cNvSpPr/>
              <p:nvPr/>
            </p:nvSpPr>
            <p:spPr>
              <a:xfrm>
                <a:off x="1728537" y="3581400"/>
                <a:ext cx="786063" cy="1295400"/>
              </a:xfrm>
              <a:prstGeom prst="rect">
                <a:avLst/>
              </a:prstGeom>
              <a:solidFill>
                <a:srgbClr val="F7A63B"/>
              </a:solidFill>
              <a:ln w="12700">
                <a:solidFill>
                  <a:schemeClr val="accent3">
                    <a:lumMod val="75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1779672" y="3576935"/>
                <a:ext cx="74295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id-ID" sz="24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</a:t>
                </a:r>
                <a:r>
                  <a:rPr lang="en-US" sz="24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PL   </a:t>
                </a:r>
                <a:endParaRPr lang="en-US" sz="24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75" name="Rectangle 74"/>
            <p:cNvSpPr/>
            <p:nvPr/>
          </p:nvSpPr>
          <p:spPr>
            <a:xfrm>
              <a:off x="609600" y="4114800"/>
              <a:ext cx="2209800" cy="685800"/>
            </a:xfrm>
            <a:prstGeom prst="rect">
              <a:avLst/>
            </a:prstGeom>
            <a:solidFill>
              <a:srgbClr val="B1A03D">
                <a:alpha val="7490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err="1" smtClean="0"/>
                <a:t>Lulusan</a:t>
              </a:r>
              <a:r>
                <a:rPr lang="en-US" sz="2800" b="1" dirty="0" smtClean="0"/>
                <a:t> D2</a:t>
              </a:r>
              <a:endParaRPr lang="en-US" sz="2800" b="1" dirty="0"/>
            </a:p>
          </p:txBody>
        </p:sp>
        <p:sp>
          <p:nvSpPr>
            <p:cNvPr id="76" name="Right Arrow 75"/>
            <p:cNvSpPr/>
            <p:nvPr/>
          </p:nvSpPr>
          <p:spPr>
            <a:xfrm>
              <a:off x="2867526" y="4286250"/>
              <a:ext cx="291152" cy="361950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Right Arrow 76"/>
            <p:cNvSpPr/>
            <p:nvPr/>
          </p:nvSpPr>
          <p:spPr>
            <a:xfrm>
              <a:off x="2514600" y="3600450"/>
              <a:ext cx="685800" cy="438150"/>
            </a:xfrm>
            <a:prstGeom prst="rightArrow">
              <a:avLst/>
            </a:prstGeom>
            <a:solidFill>
              <a:srgbClr val="FFFF00"/>
            </a:solidFill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Right Arrow 77"/>
            <p:cNvSpPr/>
            <p:nvPr/>
          </p:nvSpPr>
          <p:spPr>
            <a:xfrm>
              <a:off x="1608222" y="2958764"/>
              <a:ext cx="1592178" cy="470236"/>
            </a:xfrm>
            <a:prstGeom prst="rightArrow">
              <a:avLst/>
            </a:prstGeom>
            <a:solidFill>
              <a:srgbClr val="FFFF00"/>
            </a:solidFill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3" name="TextBox 102"/>
          <p:cNvSpPr txBox="1"/>
          <p:nvPr/>
        </p:nvSpPr>
        <p:spPr>
          <a:xfrm>
            <a:off x="381000" y="5486400"/>
            <a:ext cx="2590800" cy="101566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CONTOH   PENGAKUAN MAKSIMUM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9" name="Group 68"/>
          <p:cNvGrpSpPr/>
          <p:nvPr/>
        </p:nvGrpSpPr>
        <p:grpSpPr>
          <a:xfrm>
            <a:off x="2849408" y="304800"/>
            <a:ext cx="1570192" cy="6477000"/>
            <a:chOff x="189188" y="640822"/>
            <a:chExt cx="1447800" cy="5839613"/>
          </a:xfrm>
        </p:grpSpPr>
        <p:grpSp>
          <p:nvGrpSpPr>
            <p:cNvPr id="10" name="Group 21"/>
            <p:cNvGrpSpPr/>
            <p:nvPr/>
          </p:nvGrpSpPr>
          <p:grpSpPr>
            <a:xfrm>
              <a:off x="189188" y="640822"/>
              <a:ext cx="1447800" cy="5839613"/>
              <a:chOff x="189188" y="640822"/>
              <a:chExt cx="1447800" cy="5839613"/>
            </a:xfrm>
          </p:grpSpPr>
          <p:sp>
            <p:nvSpPr>
              <p:cNvPr id="110" name="Can 109"/>
              <p:cNvSpPr/>
              <p:nvPr/>
            </p:nvSpPr>
            <p:spPr>
              <a:xfrm>
                <a:off x="381000" y="5439503"/>
                <a:ext cx="1143000" cy="1040932"/>
              </a:xfrm>
              <a:prstGeom prst="can">
                <a:avLst>
                  <a:gd name="adj" fmla="val 50000"/>
                </a:avLst>
              </a:prstGeom>
              <a:solidFill>
                <a:srgbClr val="211B05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1" name="Can 2"/>
              <p:cNvSpPr/>
              <p:nvPr/>
            </p:nvSpPr>
            <p:spPr>
              <a:xfrm>
                <a:off x="381000" y="4856309"/>
                <a:ext cx="1143000" cy="1043161"/>
              </a:xfrm>
              <a:prstGeom prst="can">
                <a:avLst>
                  <a:gd name="adj" fmla="val 50000"/>
                </a:avLst>
              </a:prstGeom>
              <a:solidFill>
                <a:srgbClr val="2F2607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1" name="Can 3"/>
              <p:cNvSpPr/>
              <p:nvPr/>
            </p:nvSpPr>
            <p:spPr>
              <a:xfrm>
                <a:off x="381000" y="4273115"/>
                <a:ext cx="1143000" cy="1025279"/>
              </a:xfrm>
              <a:prstGeom prst="can">
                <a:avLst>
                  <a:gd name="adj" fmla="val 50000"/>
                </a:avLst>
              </a:prstGeom>
              <a:solidFill>
                <a:srgbClr val="42360A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2" name="Can 4"/>
              <p:cNvSpPr/>
              <p:nvPr/>
            </p:nvSpPr>
            <p:spPr>
              <a:xfrm>
                <a:off x="381000" y="3669811"/>
                <a:ext cx="1143000" cy="1041825"/>
              </a:xfrm>
              <a:prstGeom prst="can">
                <a:avLst>
                  <a:gd name="adj" fmla="val 50000"/>
                </a:avLst>
              </a:prstGeom>
              <a:solidFill>
                <a:srgbClr val="50410C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3" name="Can 5"/>
              <p:cNvSpPr/>
              <p:nvPr/>
            </p:nvSpPr>
            <p:spPr>
              <a:xfrm>
                <a:off x="381000" y="3066506"/>
                <a:ext cx="1143000" cy="1060102"/>
              </a:xfrm>
              <a:prstGeom prst="can">
                <a:avLst>
                  <a:gd name="adj" fmla="val 50000"/>
                </a:avLst>
              </a:prstGeom>
              <a:solidFill>
                <a:srgbClr val="65530F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4" name="Can 6"/>
              <p:cNvSpPr/>
              <p:nvPr/>
            </p:nvSpPr>
            <p:spPr>
              <a:xfrm>
                <a:off x="381000" y="2463202"/>
                <a:ext cx="1143000" cy="1085167"/>
              </a:xfrm>
              <a:prstGeom prst="can">
                <a:avLst>
                  <a:gd name="adj" fmla="val 50000"/>
                </a:avLst>
              </a:prstGeom>
              <a:solidFill>
                <a:srgbClr val="866E14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5" name="Can 7"/>
              <p:cNvSpPr/>
              <p:nvPr/>
            </p:nvSpPr>
            <p:spPr>
              <a:xfrm>
                <a:off x="381000" y="1819678"/>
                <a:ext cx="1143000" cy="1127744"/>
              </a:xfrm>
              <a:prstGeom prst="can">
                <a:avLst>
                  <a:gd name="adj" fmla="val 50000"/>
                </a:avLst>
              </a:prstGeom>
              <a:solidFill>
                <a:srgbClr val="9D8017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6" name="Can 8"/>
              <p:cNvSpPr/>
              <p:nvPr/>
            </p:nvSpPr>
            <p:spPr>
              <a:xfrm>
                <a:off x="381000" y="1256595"/>
                <a:ext cx="1143000" cy="1112049"/>
              </a:xfrm>
              <a:prstGeom prst="can">
                <a:avLst>
                  <a:gd name="adj" fmla="val 50000"/>
                </a:avLst>
              </a:prstGeom>
              <a:solidFill>
                <a:srgbClr val="B7961B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7" name="Can 9"/>
              <p:cNvSpPr/>
              <p:nvPr/>
            </p:nvSpPr>
            <p:spPr>
              <a:xfrm>
                <a:off x="381000" y="773951"/>
                <a:ext cx="1143000" cy="978649"/>
              </a:xfrm>
              <a:prstGeom prst="can">
                <a:avLst>
                  <a:gd name="adj" fmla="val 50000"/>
                </a:avLst>
              </a:prstGeom>
              <a:solidFill>
                <a:srgbClr val="E2BF3E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 rot="21446453">
                <a:off x="189188" y="640822"/>
                <a:ext cx="1447800" cy="552337"/>
              </a:xfrm>
              <a:prstGeom prst="rect">
                <a:avLst/>
              </a:prstGeom>
              <a:noFill/>
              <a:effectLst>
                <a:outerShdw blurRad="76200" dir="13500000" sy="23000" kx="1200000" algn="br" rotWithShape="0">
                  <a:prstClr val="black">
                    <a:alpha val="20000"/>
                  </a:prstClr>
                </a:outerShdw>
              </a:effectLst>
              <a:scene3d>
                <a:camera prst="isometricRightUp"/>
                <a:lightRig rig="threePt" dir="t"/>
              </a:scene3d>
            </p:spPr>
            <p:txBody>
              <a:bodyPr>
                <a:spAutoFit/>
                <a:scene3d>
                  <a:camera prst="orthographicFront"/>
                  <a:lightRig rig="soft" dir="tl">
                    <a:rot lat="0" lon="0" rev="0"/>
                  </a:lightRig>
                </a:scene3d>
                <a:sp3d contourW="25400" prstMaterial="matte">
                  <a:bevelT w="25400" h="55880" prst="artDeco"/>
                  <a:contourClr>
                    <a:schemeClr val="accent2">
                      <a:tint val="20000"/>
                    </a:schemeClr>
                  </a:contourClr>
                </a:sp3d>
              </a:bodyPr>
              <a:lstStyle/>
              <a:p>
                <a:pPr algn="ctr">
                  <a:defRPr/>
                </a:pPr>
                <a:r>
                  <a:rPr lang="en-US" sz="2800" b="1" spc="50" dirty="0">
                    <a:ln w="11430"/>
                    <a:gradFill>
                      <a:gsLst>
                        <a:gs pos="25000">
                          <a:schemeClr val="accent2">
                            <a:satMod val="155000"/>
                          </a:schemeClr>
                        </a:gs>
                        <a:gs pos="100000">
                          <a:schemeClr val="accent2">
                            <a:shade val="45000"/>
                            <a:satMod val="165000"/>
                          </a:schemeClr>
                        </a:gs>
                      </a:gsLst>
                      <a:lin ang="5400000"/>
                    </a:gra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</a:rPr>
                  <a:t>KKNI</a:t>
                </a:r>
              </a:p>
            </p:txBody>
          </p:sp>
        </p:grpSp>
        <p:sp>
          <p:nvSpPr>
            <p:cNvPr id="99" name="TextBox 10"/>
            <p:cNvSpPr txBox="1">
              <a:spLocks noChangeArrowheads="1"/>
            </p:cNvSpPr>
            <p:nvPr/>
          </p:nvSpPr>
          <p:spPr bwMode="auto">
            <a:xfrm>
              <a:off x="745384" y="5921134"/>
              <a:ext cx="457200" cy="523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" name="TextBox 11"/>
            <p:cNvSpPr txBox="1">
              <a:spLocks noChangeArrowheads="1"/>
            </p:cNvSpPr>
            <p:nvPr/>
          </p:nvSpPr>
          <p:spPr bwMode="auto">
            <a:xfrm>
              <a:off x="761999" y="5363806"/>
              <a:ext cx="457200" cy="523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1" name="TextBox 12"/>
            <p:cNvSpPr txBox="1">
              <a:spLocks noChangeArrowheads="1"/>
            </p:cNvSpPr>
            <p:nvPr/>
          </p:nvSpPr>
          <p:spPr bwMode="auto">
            <a:xfrm>
              <a:off x="761999" y="4777047"/>
              <a:ext cx="457200" cy="523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" name="TextBox 13"/>
            <p:cNvSpPr txBox="1">
              <a:spLocks noChangeArrowheads="1"/>
            </p:cNvSpPr>
            <p:nvPr/>
          </p:nvSpPr>
          <p:spPr bwMode="auto">
            <a:xfrm>
              <a:off x="745384" y="4136411"/>
              <a:ext cx="457200" cy="523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5" name="TextBox 14"/>
            <p:cNvSpPr txBox="1">
              <a:spLocks noChangeArrowheads="1"/>
            </p:cNvSpPr>
            <p:nvPr/>
          </p:nvSpPr>
          <p:spPr bwMode="auto">
            <a:xfrm>
              <a:off x="761999" y="3595005"/>
              <a:ext cx="4572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738807" y="2418291"/>
              <a:ext cx="457200" cy="52387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715614" y="1806679"/>
              <a:ext cx="457200" cy="52387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761999" y="1217595"/>
              <a:ext cx="457200" cy="52322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9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9" name="TextBox 18"/>
            <p:cNvSpPr txBox="1">
              <a:spLocks noChangeArrowheads="1"/>
            </p:cNvSpPr>
            <p:nvPr/>
          </p:nvSpPr>
          <p:spPr bwMode="auto">
            <a:xfrm>
              <a:off x="761999" y="3001468"/>
              <a:ext cx="457200" cy="523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Straight Arrow Connector 64"/>
          <p:cNvCxnSpPr/>
          <p:nvPr/>
        </p:nvCxnSpPr>
        <p:spPr bwMode="auto">
          <a:xfrm rot="16200000" flipV="1">
            <a:off x="930768" y="5055865"/>
            <a:ext cx="2219980" cy="1269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 bwMode="auto">
          <a:xfrm>
            <a:off x="1600200" y="3429000"/>
            <a:ext cx="914400" cy="523220"/>
          </a:xfrm>
          <a:prstGeom prst="rect">
            <a:avLst/>
          </a:prstGeom>
          <a:solidFill>
            <a:srgbClr val="FFC000"/>
          </a:solidFill>
          <a:ln w="28575"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S1</a:t>
            </a:r>
          </a:p>
        </p:txBody>
      </p:sp>
      <p:cxnSp>
        <p:nvCxnSpPr>
          <p:cNvPr id="71" name="Straight Arrow Connector 70"/>
          <p:cNvCxnSpPr/>
          <p:nvPr/>
        </p:nvCxnSpPr>
        <p:spPr bwMode="auto">
          <a:xfrm rot="5400000" flipH="1" flipV="1">
            <a:off x="1807388" y="1532786"/>
            <a:ext cx="489503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838200" y="228600"/>
            <a:ext cx="7848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 smtClean="0">
                <a:latin typeface="Arial Black" pitchFamily="34" charset="0"/>
                <a:cs typeface="Arial" pitchFamily="34" charset="0"/>
              </a:rPr>
              <a:t> MULTI ENTRY AND MULTI EXIT SYSTEM </a:t>
            </a:r>
            <a:endParaRPr lang="en-US" b="1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1609482" y="1795829"/>
            <a:ext cx="905118" cy="523220"/>
          </a:xfrm>
          <a:prstGeom prst="rect">
            <a:avLst/>
          </a:prstGeom>
          <a:solidFill>
            <a:srgbClr val="FFC000"/>
          </a:solidFill>
          <a:ln w="38100"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S2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1591900" y="762000"/>
            <a:ext cx="922700" cy="523220"/>
          </a:xfrm>
          <a:prstGeom prst="rect">
            <a:avLst/>
          </a:prstGeom>
          <a:solidFill>
            <a:srgbClr val="FFC000"/>
          </a:solidFill>
          <a:ln w="38100"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S3</a:t>
            </a:r>
            <a:endParaRPr 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7208959" y="2819400"/>
            <a:ext cx="1477841" cy="457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Profesi</a:t>
            </a:r>
            <a:r>
              <a:rPr lang="id-ID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X</a:t>
            </a:r>
            <a:endParaRPr lang="en-US" sz="24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5029200" y="1828800"/>
            <a:ext cx="1518138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d-ID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Profesi Y</a:t>
            </a:r>
            <a:endParaRPr lang="en-US" sz="24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4" name="Text Box 47"/>
          <p:cNvSpPr txBox="1">
            <a:spLocks noChangeArrowheads="1"/>
          </p:cNvSpPr>
          <p:nvPr/>
        </p:nvSpPr>
        <p:spPr bwMode="auto">
          <a:xfrm flipH="1">
            <a:off x="5870030" y="5267933"/>
            <a:ext cx="640991" cy="462577"/>
          </a:xfrm>
          <a:prstGeom prst="rect">
            <a:avLst/>
          </a:prstGeom>
          <a:solidFill>
            <a:srgbClr val="FF6600"/>
          </a:solidFill>
          <a:ln w="38100" cap="sq">
            <a:noFill/>
            <a:miter lim="800000"/>
            <a:headEnd type="none" w="sm" len="sm"/>
            <a:tailEnd type="none" w="sm" len="sm"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 I</a:t>
            </a:r>
          </a:p>
        </p:txBody>
      </p:sp>
      <p:sp>
        <p:nvSpPr>
          <p:cNvPr id="108" name="Text Box 57"/>
          <p:cNvSpPr txBox="1">
            <a:spLocks noChangeArrowheads="1"/>
          </p:cNvSpPr>
          <p:nvPr/>
        </p:nvSpPr>
        <p:spPr bwMode="auto">
          <a:xfrm flipH="1">
            <a:off x="3279286" y="3419520"/>
            <a:ext cx="1978513" cy="523220"/>
          </a:xfrm>
          <a:prstGeom prst="rect">
            <a:avLst/>
          </a:prstGeom>
          <a:solidFill>
            <a:srgbClr val="FF6600"/>
          </a:solidFill>
          <a:ln w="38100" cap="sq">
            <a:noFill/>
            <a:miter lim="800000"/>
            <a:headEnd type="none" w="sm" len="sm"/>
            <a:tailEnd type="none" w="sm" len="sm"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S1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(T)</a:t>
            </a:r>
            <a:r>
              <a:rPr lang="id-ID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/D IV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9" name="Text Box 61"/>
          <p:cNvSpPr txBox="1">
            <a:spLocks noChangeArrowheads="1"/>
          </p:cNvSpPr>
          <p:nvPr/>
        </p:nvSpPr>
        <p:spPr bwMode="auto">
          <a:xfrm flipH="1">
            <a:off x="4582279" y="4083053"/>
            <a:ext cx="793073" cy="462577"/>
          </a:xfrm>
          <a:prstGeom prst="rect">
            <a:avLst/>
          </a:prstGeom>
          <a:solidFill>
            <a:srgbClr val="FF6600"/>
          </a:solidFill>
          <a:ln w="38100" cap="sq">
            <a:noFill/>
            <a:miter lim="800000"/>
            <a:headEnd type="none" w="sm" len="sm"/>
            <a:tailEnd type="none" w="sm" len="sm"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 III</a:t>
            </a:r>
          </a:p>
        </p:txBody>
      </p:sp>
      <p:sp>
        <p:nvSpPr>
          <p:cNvPr id="110" name="Text Box 65"/>
          <p:cNvSpPr txBox="1">
            <a:spLocks noChangeArrowheads="1"/>
          </p:cNvSpPr>
          <p:nvPr/>
        </p:nvSpPr>
        <p:spPr bwMode="auto">
          <a:xfrm flipH="1">
            <a:off x="5193455" y="4771134"/>
            <a:ext cx="640279" cy="462577"/>
          </a:xfrm>
          <a:prstGeom prst="rect">
            <a:avLst/>
          </a:prstGeom>
          <a:solidFill>
            <a:srgbClr val="FF6600"/>
          </a:solidFill>
          <a:ln w="38100" cap="sq">
            <a:noFill/>
            <a:miter lim="800000"/>
            <a:headEnd type="none" w="sm" len="sm"/>
            <a:tailEnd type="none" w="sm" len="sm"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 II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3276600" y="1790700"/>
            <a:ext cx="1219200" cy="523220"/>
          </a:xfrm>
          <a:prstGeom prst="rect">
            <a:avLst/>
          </a:prstGeom>
          <a:solidFill>
            <a:srgbClr val="FF6600"/>
          </a:solidFill>
          <a:ln w="38100"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S2 (T)</a:t>
            </a:r>
            <a:endParaRPr lang="en-US" sz="2800" b="1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3276600" y="762000"/>
            <a:ext cx="1219200" cy="523220"/>
          </a:xfrm>
          <a:prstGeom prst="rect">
            <a:avLst/>
          </a:prstGeom>
          <a:solidFill>
            <a:srgbClr val="FF6600"/>
          </a:solidFill>
          <a:ln w="38100"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S3 (T)</a:t>
            </a:r>
            <a:endParaRPr lang="en-US" sz="2800" b="1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57" name="Straight Arrow Connector 56"/>
          <p:cNvCxnSpPr/>
          <p:nvPr/>
        </p:nvCxnSpPr>
        <p:spPr bwMode="auto">
          <a:xfrm rot="16200000" flipV="1">
            <a:off x="3648075" y="1530241"/>
            <a:ext cx="476249" cy="1"/>
          </a:xfrm>
          <a:prstGeom prst="straightConnector1">
            <a:avLst/>
          </a:prstGeom>
          <a:ln w="28575">
            <a:solidFill>
              <a:srgbClr val="FF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Freeform 111"/>
          <p:cNvSpPr/>
          <p:nvPr/>
        </p:nvSpPr>
        <p:spPr>
          <a:xfrm rot="5400000">
            <a:off x="5419398" y="1761798"/>
            <a:ext cx="228600" cy="3105804"/>
          </a:xfrm>
          <a:custGeom>
            <a:avLst/>
            <a:gdLst>
              <a:gd name="connsiteX0" fmla="*/ 2133600 w 2133600"/>
              <a:gd name="connsiteY0" fmla="*/ 1200150 h 1200150"/>
              <a:gd name="connsiteX1" fmla="*/ 0 w 2133600"/>
              <a:gd name="connsiteY1" fmla="*/ 1200150 h 1200150"/>
              <a:gd name="connsiteX2" fmla="*/ 0 w 2133600"/>
              <a:gd name="connsiteY2" fmla="*/ 0 h 1200150"/>
              <a:gd name="connsiteX3" fmla="*/ 0 w 2133600"/>
              <a:gd name="connsiteY3" fmla="*/ 0 h 1200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33600" h="1200150">
                <a:moveTo>
                  <a:pt x="2133600" y="1200150"/>
                </a:moveTo>
                <a:lnTo>
                  <a:pt x="0" y="120015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>
            <a:solidFill>
              <a:schemeClr val="tx2">
                <a:lumMod val="40000"/>
                <a:lumOff val="6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Freeform 113"/>
          <p:cNvSpPr/>
          <p:nvPr/>
        </p:nvSpPr>
        <p:spPr>
          <a:xfrm rot="5400000">
            <a:off x="4495797" y="914400"/>
            <a:ext cx="381001" cy="4800601"/>
          </a:xfrm>
          <a:custGeom>
            <a:avLst/>
            <a:gdLst>
              <a:gd name="connsiteX0" fmla="*/ 2133600 w 2133600"/>
              <a:gd name="connsiteY0" fmla="*/ 1200150 h 1200150"/>
              <a:gd name="connsiteX1" fmla="*/ 0 w 2133600"/>
              <a:gd name="connsiteY1" fmla="*/ 1200150 h 1200150"/>
              <a:gd name="connsiteX2" fmla="*/ 0 w 2133600"/>
              <a:gd name="connsiteY2" fmla="*/ 0 h 1200150"/>
              <a:gd name="connsiteX3" fmla="*/ 0 w 2133600"/>
              <a:gd name="connsiteY3" fmla="*/ 0 h 1200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33600" h="1200150">
                <a:moveTo>
                  <a:pt x="2133600" y="1200150"/>
                </a:moveTo>
                <a:lnTo>
                  <a:pt x="0" y="120015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>
            <a:solidFill>
              <a:schemeClr val="tx2">
                <a:lumMod val="40000"/>
                <a:lumOff val="6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 bwMode="auto">
          <a:xfrm>
            <a:off x="1600200" y="6178310"/>
            <a:ext cx="5638800" cy="400110"/>
          </a:xfrm>
          <a:prstGeom prst="rect">
            <a:avLst/>
          </a:prstGeom>
          <a:solidFill>
            <a:schemeClr val="accent6"/>
          </a:solidFill>
          <a:ln w="38100">
            <a:solidFill>
              <a:schemeClr val="bg1">
                <a:lumMod val="7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SMA/SMK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 rot="5400000" flipH="1" flipV="1">
            <a:off x="2820194" y="5062568"/>
            <a:ext cx="2133600" cy="1588"/>
          </a:xfrm>
          <a:prstGeom prst="straightConnector1">
            <a:avLst/>
          </a:prstGeom>
          <a:ln w="28575">
            <a:solidFill>
              <a:srgbClr val="FF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5400000" flipH="1" flipV="1">
            <a:off x="4169411" y="5374780"/>
            <a:ext cx="1626571" cy="1588"/>
          </a:xfrm>
          <a:prstGeom prst="straightConnector1">
            <a:avLst/>
          </a:prstGeom>
          <a:ln w="28575">
            <a:solidFill>
              <a:srgbClr val="FF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5400000" flipH="1" flipV="1">
            <a:off x="5008181" y="5704487"/>
            <a:ext cx="959068" cy="2630"/>
          </a:xfrm>
          <a:prstGeom prst="straightConnector1">
            <a:avLst/>
          </a:prstGeom>
          <a:ln w="28575">
            <a:solidFill>
              <a:srgbClr val="FF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rot="5400000" flipH="1" flipV="1">
            <a:off x="5940977" y="5948853"/>
            <a:ext cx="470336" cy="2630"/>
          </a:xfrm>
          <a:prstGeom prst="straightConnector1">
            <a:avLst/>
          </a:prstGeom>
          <a:ln w="28575">
            <a:solidFill>
              <a:srgbClr val="FF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rot="5400000" flipH="1" flipV="1">
            <a:off x="3375928" y="2933700"/>
            <a:ext cx="1022132" cy="1588"/>
          </a:xfrm>
          <a:prstGeom prst="straightConnector1">
            <a:avLst/>
          </a:prstGeom>
          <a:ln w="28575">
            <a:solidFill>
              <a:srgbClr val="FF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Freeform 135"/>
          <p:cNvSpPr/>
          <p:nvPr/>
        </p:nvSpPr>
        <p:spPr>
          <a:xfrm>
            <a:off x="2349062" y="3946635"/>
            <a:ext cx="2238703" cy="396766"/>
          </a:xfrm>
          <a:custGeom>
            <a:avLst/>
            <a:gdLst>
              <a:gd name="connsiteX0" fmla="*/ 2238703 w 2238703"/>
              <a:gd name="connsiteY0" fmla="*/ 441435 h 441435"/>
              <a:gd name="connsiteX1" fmla="*/ 0 w 2238703"/>
              <a:gd name="connsiteY1" fmla="*/ 441435 h 441435"/>
              <a:gd name="connsiteX2" fmla="*/ 0 w 2238703"/>
              <a:gd name="connsiteY2" fmla="*/ 0 h 44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38703" h="441435">
                <a:moveTo>
                  <a:pt x="2238703" y="441435"/>
                </a:moveTo>
                <a:lnTo>
                  <a:pt x="0" y="441435"/>
                </a:lnTo>
                <a:lnTo>
                  <a:pt x="0" y="0"/>
                </a:lnTo>
              </a:path>
            </a:pathLst>
          </a:cu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2286000" y="4191000"/>
            <a:ext cx="304800" cy="2286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 rot="5400000" flipH="1" flipV="1">
            <a:off x="1511113" y="2897983"/>
            <a:ext cx="1071565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Freeform 155"/>
          <p:cNvSpPr/>
          <p:nvPr/>
        </p:nvSpPr>
        <p:spPr>
          <a:xfrm>
            <a:off x="4056996" y="3993932"/>
            <a:ext cx="533400" cy="273268"/>
          </a:xfrm>
          <a:custGeom>
            <a:avLst/>
            <a:gdLst>
              <a:gd name="connsiteX0" fmla="*/ 2238703 w 2238703"/>
              <a:gd name="connsiteY0" fmla="*/ 441435 h 441435"/>
              <a:gd name="connsiteX1" fmla="*/ 0 w 2238703"/>
              <a:gd name="connsiteY1" fmla="*/ 441435 h 441435"/>
              <a:gd name="connsiteX2" fmla="*/ 0 w 2238703"/>
              <a:gd name="connsiteY2" fmla="*/ 0 h 44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38703" h="441435">
                <a:moveTo>
                  <a:pt x="2238703" y="441435"/>
                </a:moveTo>
                <a:lnTo>
                  <a:pt x="0" y="441435"/>
                </a:lnTo>
                <a:lnTo>
                  <a:pt x="0" y="0"/>
                </a:lnTo>
              </a:path>
            </a:pathLst>
          </a:custGeom>
          <a:ln w="28575">
            <a:solidFill>
              <a:srgbClr val="FF66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C000"/>
                </a:solidFill>
              </a:ln>
            </a:endParaRPr>
          </a:p>
        </p:txBody>
      </p:sp>
      <p:cxnSp>
        <p:nvCxnSpPr>
          <p:cNvPr id="159" name="Straight Connector 158"/>
          <p:cNvCxnSpPr/>
          <p:nvPr/>
        </p:nvCxnSpPr>
        <p:spPr>
          <a:xfrm rot="5400000">
            <a:off x="1825383" y="3134713"/>
            <a:ext cx="625366" cy="158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 bwMode="auto">
          <a:xfrm>
            <a:off x="7162800" y="1828801"/>
            <a:ext cx="1828800" cy="738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Spesialis</a:t>
            </a:r>
            <a:r>
              <a:rPr lang="id-ID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X-</a:t>
            </a:r>
          </a:p>
          <a:p>
            <a:pPr algn="ctr">
              <a:defRPr/>
            </a:pPr>
            <a:r>
              <a:rPr lang="id-ID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KKNI Level 8</a:t>
            </a:r>
            <a:endParaRPr lang="en-US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4953000" y="762000"/>
            <a:ext cx="1600200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Spesialis</a:t>
            </a:r>
            <a:r>
              <a:rPr lang="id-ID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Y</a:t>
            </a:r>
            <a:endParaRPr lang="en-US" sz="24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7162800" y="762001"/>
            <a:ext cx="1752600" cy="738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Spesialis</a:t>
            </a:r>
            <a:r>
              <a:rPr lang="id-ID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X – </a:t>
            </a:r>
            <a:r>
              <a:rPr lang="id-ID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KKNI Level 9</a:t>
            </a:r>
            <a:endParaRPr lang="en-US" sz="24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rot="5400000" flipH="1" flipV="1">
            <a:off x="5143500" y="1485106"/>
            <a:ext cx="380206" cy="794"/>
          </a:xfrm>
          <a:prstGeom prst="straightConnector1">
            <a:avLst/>
          </a:prstGeom>
          <a:ln w="28575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Freeform 42"/>
          <p:cNvSpPr/>
          <p:nvPr/>
        </p:nvSpPr>
        <p:spPr>
          <a:xfrm flipH="1">
            <a:off x="2133600" y="2286000"/>
            <a:ext cx="3200400" cy="533400"/>
          </a:xfrm>
          <a:custGeom>
            <a:avLst/>
            <a:gdLst>
              <a:gd name="connsiteX0" fmla="*/ 2238703 w 2238703"/>
              <a:gd name="connsiteY0" fmla="*/ 441435 h 441435"/>
              <a:gd name="connsiteX1" fmla="*/ 0 w 2238703"/>
              <a:gd name="connsiteY1" fmla="*/ 441435 h 441435"/>
              <a:gd name="connsiteX2" fmla="*/ 0 w 2238703"/>
              <a:gd name="connsiteY2" fmla="*/ 0 h 44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38703" h="441435">
                <a:moveTo>
                  <a:pt x="2238703" y="441435"/>
                </a:moveTo>
                <a:lnTo>
                  <a:pt x="0" y="441435"/>
                </a:lnTo>
                <a:lnTo>
                  <a:pt x="0" y="0"/>
                </a:ln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Connector 48"/>
          <p:cNvCxnSpPr>
            <a:stCxn id="73" idx="4"/>
          </p:cNvCxnSpPr>
          <p:nvPr/>
        </p:nvCxnSpPr>
        <p:spPr>
          <a:xfrm rot="5400000">
            <a:off x="1447800" y="3124200"/>
            <a:ext cx="762000" cy="1588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Freeform 54"/>
          <p:cNvSpPr/>
          <p:nvPr/>
        </p:nvSpPr>
        <p:spPr>
          <a:xfrm flipH="1">
            <a:off x="3581400" y="2286000"/>
            <a:ext cx="1828800" cy="609600"/>
          </a:xfrm>
          <a:custGeom>
            <a:avLst/>
            <a:gdLst>
              <a:gd name="connsiteX0" fmla="*/ 2238703 w 2238703"/>
              <a:gd name="connsiteY0" fmla="*/ 441435 h 441435"/>
              <a:gd name="connsiteX1" fmla="*/ 0 w 2238703"/>
              <a:gd name="connsiteY1" fmla="*/ 441435 h 441435"/>
              <a:gd name="connsiteX2" fmla="*/ 0 w 2238703"/>
              <a:gd name="connsiteY2" fmla="*/ 0 h 44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38703" h="441435">
                <a:moveTo>
                  <a:pt x="2238703" y="441435"/>
                </a:moveTo>
                <a:lnTo>
                  <a:pt x="0" y="441435"/>
                </a:lnTo>
                <a:lnTo>
                  <a:pt x="0" y="0"/>
                </a:ln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reeform 60"/>
          <p:cNvSpPr/>
          <p:nvPr/>
        </p:nvSpPr>
        <p:spPr>
          <a:xfrm flipH="1">
            <a:off x="1828800" y="2438400"/>
            <a:ext cx="1891864" cy="228600"/>
          </a:xfrm>
          <a:custGeom>
            <a:avLst/>
            <a:gdLst>
              <a:gd name="connsiteX0" fmla="*/ 2238703 w 2238703"/>
              <a:gd name="connsiteY0" fmla="*/ 441435 h 441435"/>
              <a:gd name="connsiteX1" fmla="*/ 0 w 2238703"/>
              <a:gd name="connsiteY1" fmla="*/ 441435 h 441435"/>
              <a:gd name="connsiteX2" fmla="*/ 0 w 2238703"/>
              <a:gd name="connsiteY2" fmla="*/ 0 h 44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38703" h="441435">
                <a:moveTo>
                  <a:pt x="2238703" y="441435"/>
                </a:moveTo>
                <a:lnTo>
                  <a:pt x="0" y="441435"/>
                </a:lnTo>
                <a:lnTo>
                  <a:pt x="0" y="0"/>
                </a:lnTo>
              </a:path>
            </a:pathLst>
          </a:custGeom>
          <a:ln w="28575">
            <a:solidFill>
              <a:srgbClr val="FF66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6" name="Straight Connector 65"/>
          <p:cNvCxnSpPr/>
          <p:nvPr/>
        </p:nvCxnSpPr>
        <p:spPr>
          <a:xfrm rot="5400000">
            <a:off x="3315494" y="3161506"/>
            <a:ext cx="533400" cy="158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rot="5400000" flipH="1" flipV="1">
            <a:off x="7277497" y="1637903"/>
            <a:ext cx="228600" cy="794"/>
          </a:xfrm>
          <a:prstGeom prst="straightConnector1">
            <a:avLst/>
          </a:prstGeom>
          <a:ln w="28575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5400000" flipH="1" flipV="1">
            <a:off x="7277497" y="2704703"/>
            <a:ext cx="228600" cy="794"/>
          </a:xfrm>
          <a:prstGeom prst="straightConnector1">
            <a:avLst/>
          </a:prstGeom>
          <a:ln w="28575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Oval 72"/>
          <p:cNvSpPr/>
          <p:nvPr/>
        </p:nvSpPr>
        <p:spPr>
          <a:xfrm>
            <a:off x="1752600" y="2600326"/>
            <a:ext cx="152400" cy="142874"/>
          </a:xfrm>
          <a:prstGeom prst="ellipse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 flipH="1">
            <a:off x="5334000" y="2362200"/>
            <a:ext cx="685800" cy="1981200"/>
          </a:xfrm>
          <a:custGeom>
            <a:avLst/>
            <a:gdLst>
              <a:gd name="connsiteX0" fmla="*/ 2238703 w 2238703"/>
              <a:gd name="connsiteY0" fmla="*/ 441435 h 441435"/>
              <a:gd name="connsiteX1" fmla="*/ 0 w 2238703"/>
              <a:gd name="connsiteY1" fmla="*/ 441435 h 441435"/>
              <a:gd name="connsiteX2" fmla="*/ 0 w 2238703"/>
              <a:gd name="connsiteY2" fmla="*/ 0 h 44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38703" h="441435">
                <a:moveTo>
                  <a:pt x="2238703" y="441435"/>
                </a:moveTo>
                <a:lnTo>
                  <a:pt x="0" y="441435"/>
                </a:lnTo>
                <a:lnTo>
                  <a:pt x="0" y="0"/>
                </a:lnTo>
              </a:path>
            </a:pathLst>
          </a:custGeom>
          <a:ln w="28575">
            <a:solidFill>
              <a:srgbClr val="FF66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C000"/>
                </a:solidFill>
              </a:ln>
            </a:endParaRPr>
          </a:p>
        </p:txBody>
      </p:sp>
      <p:sp>
        <p:nvSpPr>
          <p:cNvPr id="52" name="Oval 51"/>
          <p:cNvSpPr/>
          <p:nvPr/>
        </p:nvSpPr>
        <p:spPr>
          <a:xfrm>
            <a:off x="1676400" y="2514600"/>
            <a:ext cx="304800" cy="2286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209800" y="2743200"/>
            <a:ext cx="304800" cy="2286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2743200" y="3048000"/>
            <a:ext cx="304800" cy="2286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7086600" y="4114800"/>
            <a:ext cx="304800" cy="2286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7391400" y="4038600"/>
            <a:ext cx="1690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Bridging system</a:t>
            </a:r>
            <a:endParaRPr lang="id-ID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04800" y="1938278"/>
            <a:ext cx="1059970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Rencana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Setiap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jenis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tidak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wajib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pada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setiap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strata</a:t>
            </a:r>
          </a:p>
          <a:p>
            <a:endParaRPr lang="id-I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685800" y="6073914"/>
            <a:ext cx="7696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Sistem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penjaminan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mutu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internal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eksternal</a:t>
            </a:r>
            <a:r>
              <a:rPr lang="en-US" sz="20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untuk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mecapai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kualifikasi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capaian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pembelajaran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33449" y="762453"/>
            <a:ext cx="7543774" cy="5104834"/>
            <a:chOff x="1966" y="10813"/>
            <a:chExt cx="9975" cy="5531"/>
          </a:xfrm>
        </p:grpSpPr>
        <p:sp>
          <p:nvSpPr>
            <p:cNvPr id="59408" name="Rectangle 16"/>
            <p:cNvSpPr>
              <a:spLocks noChangeArrowheads="1"/>
            </p:cNvSpPr>
            <p:nvPr/>
          </p:nvSpPr>
          <p:spPr bwMode="auto">
            <a:xfrm>
              <a:off x="2873" y="10813"/>
              <a:ext cx="8866" cy="3468"/>
            </a:xfrm>
            <a:prstGeom prst="rect">
              <a:avLst/>
            </a:prstGeom>
            <a:solidFill>
              <a:srgbClr val="DDE8BA"/>
            </a:solidFill>
            <a:ln w="12700">
              <a:solidFill>
                <a:schemeClr val="tx2">
                  <a:lumMod val="7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396" name="Rectangle 4"/>
            <p:cNvSpPr>
              <a:spLocks noChangeArrowheads="1"/>
            </p:cNvSpPr>
            <p:nvPr/>
          </p:nvSpPr>
          <p:spPr bwMode="auto">
            <a:xfrm>
              <a:off x="1966" y="15044"/>
              <a:ext cx="4758" cy="13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8575">
              <a:solidFill>
                <a:srgbClr val="F2F2F2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397" name="Text Box 5"/>
            <p:cNvSpPr txBox="1">
              <a:spLocks noChangeArrowheads="1"/>
            </p:cNvSpPr>
            <p:nvPr/>
          </p:nvSpPr>
          <p:spPr bwMode="auto">
            <a:xfrm>
              <a:off x="2067" y="15044"/>
              <a:ext cx="4635" cy="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</a:rPr>
                <a:t>BSNP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</a:rPr>
                <a:t>menyusun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</a:rPr>
                <a:t>Standar</a:t>
              </a:r>
              <a:r>
                <a:rPr kumimoji="0" lang="en-US" b="0" i="0" u="none" strike="noStrike" cap="none" normalizeH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</a:rPr>
                <a:t> </a:t>
              </a:r>
              <a:r>
                <a:rPr lang="en-US" dirty="0" smtClean="0">
                  <a:solidFill>
                    <a:srgbClr val="FFFFFF"/>
                  </a:solidFill>
                  <a:latin typeface="Calibri" pitchFamily="34" charset="0"/>
                </a:rPr>
                <a:t> </a:t>
              </a:r>
              <a:r>
                <a:rPr lang="en-US" dirty="0" err="1" smtClean="0">
                  <a:solidFill>
                    <a:srgbClr val="FFFFFF"/>
                  </a:solidFill>
                  <a:latin typeface="Calibri" pitchFamily="34" charset="0"/>
                </a:rPr>
                <a:t>Nasional</a:t>
              </a:r>
              <a:r>
                <a:rPr lang="en-US" dirty="0" smtClean="0">
                  <a:solidFill>
                    <a:srgbClr val="FFFFFF"/>
                  </a:solidFill>
                  <a:latin typeface="Calibri" pitchFamily="34" charset="0"/>
                </a:rPr>
                <a:t> </a:t>
              </a:r>
              <a:r>
                <a:rPr lang="en-US" dirty="0" err="1" smtClean="0">
                  <a:solidFill>
                    <a:srgbClr val="FFFFFF"/>
                  </a:solidFill>
                  <a:latin typeface="Calibri" pitchFamily="34" charset="0"/>
                </a:rPr>
                <a:t>Pendidikan</a:t>
              </a:r>
              <a:r>
                <a:rPr lang="en-US" dirty="0" smtClean="0">
                  <a:solidFill>
                    <a:srgbClr val="FFFFFF"/>
                  </a:solidFill>
                  <a:latin typeface="Calibri" pitchFamily="34" charset="0"/>
                </a:rPr>
                <a:t> </a:t>
              </a:r>
              <a:r>
                <a:rPr lang="en-US" dirty="0" err="1" smtClean="0">
                  <a:solidFill>
                    <a:srgbClr val="FFFFFF"/>
                  </a:solidFill>
                  <a:latin typeface="Calibri" pitchFamily="34" charset="0"/>
                </a:rPr>
                <a:t>untuk</a:t>
              </a:r>
              <a:r>
                <a:rPr lang="en-US" dirty="0" smtClean="0">
                  <a:solidFill>
                    <a:srgbClr val="FFFFFF"/>
                  </a:solidFill>
                  <a:latin typeface="Calibri" pitchFamily="34" charset="0"/>
                </a:rPr>
                <a:t> </a:t>
              </a:r>
              <a:r>
                <a:rPr lang="en-US" dirty="0" err="1" smtClean="0">
                  <a:solidFill>
                    <a:srgbClr val="FFFFFF"/>
                  </a:solidFill>
                  <a:latin typeface="Calibri" pitchFamily="34" charset="0"/>
                </a:rPr>
                <a:t>tercapainya</a:t>
              </a:r>
              <a:r>
                <a:rPr lang="en-US" dirty="0" smtClean="0">
                  <a:solidFill>
                    <a:srgbClr val="FFFFFF"/>
                  </a:solidFill>
                  <a:latin typeface="Calibri" pitchFamily="34" charset="0"/>
                </a:rPr>
                <a:t>  </a:t>
              </a:r>
              <a:r>
                <a:rPr lang="en-US" dirty="0" err="1" smtClean="0">
                  <a:solidFill>
                    <a:srgbClr val="FFFFFF"/>
                  </a:solidFill>
                  <a:latin typeface="Calibri" pitchFamily="34" charset="0"/>
                </a:rPr>
                <a:t>kualifikasi</a:t>
              </a:r>
              <a:r>
                <a:rPr lang="en-US" dirty="0" smtClean="0">
                  <a:solidFill>
                    <a:srgbClr val="FFFFFF"/>
                  </a:solidFill>
                  <a:latin typeface="Calibri" pitchFamily="34" charset="0"/>
                </a:rPr>
                <a:t> </a:t>
              </a:r>
              <a:r>
                <a:rPr lang="en-US" dirty="0" err="1" smtClean="0">
                  <a:solidFill>
                    <a:srgbClr val="FFFFFF"/>
                  </a:solidFill>
                  <a:latin typeface="Calibri" pitchFamily="34" charset="0"/>
                </a:rPr>
                <a:t>pada</a:t>
              </a:r>
              <a:r>
                <a:rPr lang="en-US" dirty="0" smtClean="0">
                  <a:solidFill>
                    <a:srgbClr val="FFFFFF"/>
                  </a:solidFill>
                  <a:latin typeface="Calibri" pitchFamily="34" charset="0"/>
                </a:rPr>
                <a:t> 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</a:rPr>
                <a:t>KKNI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9400" name="AutoShape 8"/>
            <p:cNvSpPr>
              <a:spLocks noChangeArrowheads="1"/>
            </p:cNvSpPr>
            <p:nvPr/>
          </p:nvSpPr>
          <p:spPr bwMode="auto">
            <a:xfrm rot="5400000">
              <a:off x="3948" y="12099"/>
              <a:ext cx="510" cy="555"/>
            </a:xfrm>
            <a:prstGeom prst="upArrow">
              <a:avLst>
                <a:gd name="adj1" fmla="val 45491"/>
                <a:gd name="adj2" fmla="val 42940"/>
              </a:avLst>
            </a:prstGeom>
            <a:solidFill>
              <a:srgbClr val="F79646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vert="eaVert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401" name="Rectangle 9"/>
            <p:cNvSpPr>
              <a:spLocks noChangeArrowheads="1"/>
            </p:cNvSpPr>
            <p:nvPr/>
          </p:nvSpPr>
          <p:spPr bwMode="auto">
            <a:xfrm>
              <a:off x="6097" y="11821"/>
              <a:ext cx="1914" cy="117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402" name="Text Box 10"/>
            <p:cNvSpPr txBox="1">
              <a:spLocks noChangeArrowheads="1"/>
            </p:cNvSpPr>
            <p:nvPr/>
          </p:nvSpPr>
          <p:spPr bwMode="auto">
            <a:xfrm>
              <a:off x="6097" y="11947"/>
              <a:ext cx="1914" cy="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 smtClean="0">
                  <a:solidFill>
                    <a:srgbClr val="FFFFFF"/>
                  </a:solidFill>
                  <a:latin typeface="Calibri" pitchFamily="34" charset="0"/>
                </a:rPr>
                <a:t>I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</a:rPr>
                <a:t>mplementasi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</a:rPr>
                <a:t>kurikulum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9403" name="AutoShape 11"/>
            <p:cNvSpPr>
              <a:spLocks noChangeArrowheads="1"/>
            </p:cNvSpPr>
            <p:nvPr/>
          </p:nvSpPr>
          <p:spPr bwMode="auto">
            <a:xfrm rot="5400000">
              <a:off x="8083" y="12111"/>
              <a:ext cx="510" cy="555"/>
            </a:xfrm>
            <a:prstGeom prst="upArrow">
              <a:avLst>
                <a:gd name="adj1" fmla="val 45491"/>
                <a:gd name="adj2" fmla="val 42940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vert="eaVert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405" name="Text Box 13"/>
            <p:cNvSpPr txBox="1">
              <a:spLocks noChangeArrowheads="1"/>
            </p:cNvSpPr>
            <p:nvPr/>
          </p:nvSpPr>
          <p:spPr bwMode="auto">
            <a:xfrm>
              <a:off x="5996" y="13124"/>
              <a:ext cx="5315" cy="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109538" marR="0" lvl="0" indent="-109538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>
                  <a:srgbClr val="FFFFFF"/>
                </a:buClr>
                <a:buSzTx/>
                <a:tabLst/>
              </a:pP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effectLst/>
                  <a:latin typeface="Calibri" pitchFamily="34" charset="0"/>
                </a:rPr>
                <a:t>Sistem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Calibri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effectLst/>
                  <a:latin typeface="Calibri" pitchFamily="34" charset="0"/>
                </a:rPr>
                <a:t>Penjaminan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Calibri" pitchFamily="34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effectLst/>
                  <a:latin typeface="Calibri" pitchFamily="34" charset="0"/>
                </a:rPr>
                <a:t>Mutu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effectLst/>
                  <a:latin typeface="Calibri" pitchFamily="34" charset="0"/>
                </a:rPr>
                <a:t> Internal</a:t>
              </a:r>
            </a:p>
          </p:txBody>
        </p:sp>
        <p:sp>
          <p:nvSpPr>
            <p:cNvPr id="59407" name="Text Box 15"/>
            <p:cNvSpPr txBox="1">
              <a:spLocks noChangeArrowheads="1"/>
            </p:cNvSpPr>
            <p:nvPr/>
          </p:nvSpPr>
          <p:spPr bwMode="auto">
            <a:xfrm>
              <a:off x="5291" y="10895"/>
              <a:ext cx="3889" cy="5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PERGURUAN TINGG</a:t>
              </a:r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9410" name="Text Box 18"/>
            <p:cNvSpPr txBox="1">
              <a:spLocks noChangeArrowheads="1"/>
            </p:cNvSpPr>
            <p:nvPr/>
          </p:nvSpPr>
          <p:spPr bwMode="auto">
            <a:xfrm>
              <a:off x="9046" y="15085"/>
              <a:ext cx="2895" cy="1238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 w="19050">
              <a:solidFill>
                <a:srgbClr val="F2F2F2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b="1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Sistem</a:t>
              </a:r>
              <a:r>
                <a:rPr lang="en-US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 </a:t>
              </a:r>
              <a:r>
                <a:rPr lang="en-US" b="1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Penjaminan</a:t>
              </a:r>
              <a:r>
                <a:rPr lang="en-US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 </a:t>
              </a:r>
              <a:r>
                <a:rPr lang="en-US" b="1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Mutu</a:t>
              </a:r>
              <a:r>
                <a:rPr lang="en-US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 </a:t>
              </a:r>
              <a:r>
                <a:rPr lang="en-US" b="1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Eksternal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59412" name="Rectangle 20"/>
            <p:cNvSpPr>
              <a:spLocks noChangeArrowheads="1"/>
            </p:cNvSpPr>
            <p:nvPr/>
          </p:nvSpPr>
          <p:spPr bwMode="auto">
            <a:xfrm>
              <a:off x="3074" y="11308"/>
              <a:ext cx="2241" cy="264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28575">
              <a:solidFill>
                <a:srgbClr val="F2F2F2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9413" name="Text Box 21"/>
            <p:cNvSpPr txBox="1">
              <a:spLocks noChangeArrowheads="1"/>
            </p:cNvSpPr>
            <p:nvPr/>
          </p:nvSpPr>
          <p:spPr bwMode="auto">
            <a:xfrm>
              <a:off x="3074" y="11411"/>
              <a:ext cx="2217" cy="25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Menyusun</a:t>
              </a: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 </a:t>
              </a:r>
              <a:r>
                <a:rPr lang="en-US" sz="2000" b="1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capaian</a:t>
              </a: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 </a:t>
              </a:r>
              <a:r>
                <a:rPr lang="en-US" sz="2000" b="1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pembelajaran</a:t>
              </a: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 Program  </a:t>
              </a:r>
              <a:r>
                <a:rPr lang="en-US" sz="2000" b="1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Studi</a:t>
              </a: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 </a:t>
              </a:r>
              <a:r>
                <a:rPr lang="en-US" sz="2000" b="1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berbasis</a:t>
              </a:r>
              <a:r>
                <a:rPr 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</a:rPr>
                <a:t>  KKNI </a:t>
              </a:r>
              <a:endPara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endParaRPr>
            </a:p>
          </p:txBody>
        </p:sp>
      </p:grpSp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5638594" y="1714500"/>
            <a:ext cx="1981406" cy="10287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09538" marR="0" lvl="0" indent="-10953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>
                <a:srgbClr val="FFFFFF"/>
              </a:buClr>
              <a:buSzTx/>
              <a:buFont typeface="Arial" pitchFamily="34" charset="0"/>
              <a:buChar char="•"/>
              <a:tabLst/>
            </a:pPr>
            <a:r>
              <a:rPr lang="en-US" sz="1600" dirty="0" err="1" smtClean="0">
                <a:solidFill>
                  <a:srgbClr val="FFFFFF"/>
                </a:solidFill>
                <a:latin typeface="Calibri" pitchFamily="34" charset="0"/>
              </a:rPr>
              <a:t>Tercapainya</a:t>
            </a:r>
            <a:r>
              <a:rPr lang="en-US" sz="1600" dirty="0" smtClean="0">
                <a:solidFill>
                  <a:srgbClr val="FFFFFF"/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rgbClr val="FFFFFF"/>
                </a:solidFill>
                <a:latin typeface="Calibri" pitchFamily="34" charset="0"/>
              </a:rPr>
              <a:t>Kualifikasi</a:t>
            </a:r>
            <a:r>
              <a:rPr lang="en-US" sz="1600" dirty="0" smtClean="0">
                <a:solidFill>
                  <a:srgbClr val="FFFFFF"/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rgbClr val="FFFFFF"/>
                </a:solidFill>
                <a:latin typeface="Calibri" pitchFamily="34" charset="0"/>
              </a:rPr>
              <a:t>lulusan</a:t>
            </a:r>
            <a:r>
              <a:rPr lang="en-US" sz="1600" dirty="0" smtClean="0">
                <a:solidFill>
                  <a:srgbClr val="FFFFFF"/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rgbClr val="FFFFFF"/>
                </a:solidFill>
                <a:latin typeface="Calibri" pitchFamily="34" charset="0"/>
              </a:rPr>
              <a:t>sesuai</a:t>
            </a:r>
            <a:r>
              <a:rPr lang="en-US" sz="1600" dirty="0" smtClean="0">
                <a:solidFill>
                  <a:srgbClr val="FFFFFF"/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rgbClr val="FFFFFF"/>
                </a:solidFill>
                <a:latin typeface="Calibri" pitchFamily="34" charset="0"/>
              </a:rPr>
              <a:t>deskriptor</a:t>
            </a:r>
            <a:r>
              <a:rPr lang="en-US" sz="1600" dirty="0" smtClean="0">
                <a:solidFill>
                  <a:srgbClr val="FFFFFF"/>
                </a:solidFill>
                <a:latin typeface="Calibri" pitchFamily="34" charset="0"/>
              </a:rPr>
              <a:t> </a:t>
            </a:r>
            <a:endParaRPr kumimoji="0" lang="en-US" sz="1600" b="0" i="1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alibri" pitchFamily="34" charset="0"/>
            </a:endParaRPr>
          </a:p>
        </p:txBody>
      </p:sp>
      <p:sp>
        <p:nvSpPr>
          <p:cNvPr id="28" name="AutoShape 11"/>
          <p:cNvSpPr>
            <a:spLocks noChangeArrowheads="1"/>
          </p:cNvSpPr>
          <p:nvPr/>
        </p:nvSpPr>
        <p:spPr bwMode="auto">
          <a:xfrm rot="5400000">
            <a:off x="3098713" y="2025738"/>
            <a:ext cx="470704" cy="419729"/>
          </a:xfrm>
          <a:prstGeom prst="upArrow">
            <a:avLst>
              <a:gd name="adj1" fmla="val 45491"/>
              <a:gd name="adj2" fmla="val 4294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Up-Down Arrow 29"/>
          <p:cNvSpPr/>
          <p:nvPr/>
        </p:nvSpPr>
        <p:spPr>
          <a:xfrm>
            <a:off x="6705600" y="4038600"/>
            <a:ext cx="381000" cy="609600"/>
          </a:xfrm>
          <a:prstGeom prst="up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16"/>
          <p:cNvSpPr>
            <a:spLocks noChangeArrowheads="1"/>
          </p:cNvSpPr>
          <p:nvPr/>
        </p:nvSpPr>
        <p:spPr bwMode="auto">
          <a:xfrm>
            <a:off x="3581400" y="1295401"/>
            <a:ext cx="4114800" cy="2362199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  <a:prstDash val="sysDash"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Up-Down Arrow 33"/>
          <p:cNvSpPr/>
          <p:nvPr/>
        </p:nvSpPr>
        <p:spPr>
          <a:xfrm>
            <a:off x="1981200" y="4038600"/>
            <a:ext cx="381000" cy="609600"/>
          </a:xfrm>
          <a:prstGeom prst="up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8863" y="228600"/>
            <a:ext cx="845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4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. </a:t>
            </a:r>
            <a:r>
              <a:rPr lang="id-ID" sz="24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SISTEM PENJAMINAN MUTU BERBASIS KKNI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24" name="Left-Right Arrow 23"/>
          <p:cNvSpPr/>
          <p:nvPr/>
        </p:nvSpPr>
        <p:spPr>
          <a:xfrm>
            <a:off x="4343400" y="5105400"/>
            <a:ext cx="1216152" cy="484632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28800"/>
            <a:ext cx="8229600" cy="1143000"/>
          </a:xfrm>
        </p:spPr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90600" y="2895600"/>
            <a:ext cx="72205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ARAH KURIKULUM LPTK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447801"/>
            <a:ext cx="8001000" cy="3352800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setiap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level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kualifikasi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dapat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diraih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melalui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jalur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lain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luar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jalur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pendidikan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formal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pendidikan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formal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harus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lebih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menunjukkan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akuntabilitasnya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dalam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menghasilkan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lulusan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sesuai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strata yang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diprogramkan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d-I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d-I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d-I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d-ID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ARAHNYA MAU KEMANA?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Rambu-rambu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Di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jenjang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membedakan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i="1" dirty="0" smtClean="0"/>
              <a:t>Learning Outcomes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sks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minimum</a:t>
            </a:r>
          </a:p>
          <a:p>
            <a:pPr marL="514350" indent="-514350">
              <a:buAutoNum type="arabicPeriod"/>
            </a:pPr>
            <a:r>
              <a:rPr lang="en-US" dirty="0" smtClean="0"/>
              <a:t>Mata </a:t>
            </a:r>
            <a:r>
              <a:rPr lang="en-US" dirty="0" err="1" smtClean="0"/>
              <a:t>Kuliah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: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yang </a:t>
            </a:r>
            <a:r>
              <a:rPr lang="en-US" dirty="0" err="1" smtClean="0"/>
              <a:t>berpusat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asesmen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i="1" dirty="0" smtClean="0"/>
              <a:t>Diploma Supplement </a:t>
            </a:r>
            <a:r>
              <a:rPr lang="en-US" dirty="0" smtClean="0"/>
              <a:t>(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pelengkap</a:t>
            </a:r>
            <a:r>
              <a:rPr lang="en-US" dirty="0" smtClean="0"/>
              <a:t> </a:t>
            </a:r>
            <a:r>
              <a:rPr lang="en-US" dirty="0" err="1" smtClean="0"/>
              <a:t>ijazah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transkrip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143000"/>
          </a:xfrm>
        </p:spPr>
        <p:txBody>
          <a:bodyPr/>
          <a:lstStyle/>
          <a:p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304800" y="4038600"/>
            <a:ext cx="842948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KERANGKA KUALIFIKASI NASIONAL INDONESIA</a:t>
            </a:r>
            <a:endParaRPr lang="en-US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5" name="Group 9"/>
          <p:cNvGrpSpPr>
            <a:grpSpLocks noGrp="1"/>
          </p:cNvGrpSpPr>
          <p:nvPr>
            <p:ph idx="1"/>
          </p:nvPr>
        </p:nvGrpSpPr>
        <p:grpSpPr>
          <a:xfrm flipH="1">
            <a:off x="457200" y="228600"/>
            <a:ext cx="8229600" cy="1755704"/>
            <a:chOff x="914400" y="1143000"/>
            <a:chExt cx="1828800" cy="1524000"/>
          </a:xfrm>
        </p:grpSpPr>
        <p:sp>
          <p:nvSpPr>
            <p:cNvPr id="6" name="Flowchart: Punched Tape 5"/>
            <p:cNvSpPr/>
            <p:nvPr/>
          </p:nvSpPr>
          <p:spPr>
            <a:xfrm>
              <a:off x="914400" y="1143000"/>
              <a:ext cx="1828800" cy="838200"/>
            </a:xfrm>
            <a:prstGeom prst="flowChartPunchedTape">
              <a:avLst/>
            </a:prstGeom>
            <a:solidFill>
              <a:srgbClr val="FF0000"/>
            </a:solidFill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Flowchart: Punched Tape 6"/>
            <p:cNvSpPr/>
            <p:nvPr/>
          </p:nvSpPr>
          <p:spPr>
            <a:xfrm>
              <a:off x="914400" y="1828800"/>
              <a:ext cx="1828800" cy="838200"/>
            </a:xfrm>
            <a:prstGeom prst="flowChartPunchedTape">
              <a:avLst/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Kurikulum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UU </a:t>
            </a:r>
            <a:r>
              <a:rPr lang="en-US" b="1" dirty="0" err="1" smtClean="0"/>
              <a:t>Sisdiknas</a:t>
            </a:r>
            <a:r>
              <a:rPr lang="en-US" b="1" dirty="0" smtClean="0"/>
              <a:t> </a:t>
            </a:r>
            <a:r>
              <a:rPr lang="en-US" b="1" dirty="0" err="1" smtClean="0"/>
              <a:t>Bab</a:t>
            </a:r>
            <a:r>
              <a:rPr lang="en-US" b="1" dirty="0" smtClean="0"/>
              <a:t> III </a:t>
            </a:r>
            <a:r>
              <a:rPr lang="en-US" b="1" dirty="0" err="1" smtClean="0"/>
              <a:t>Pasal</a:t>
            </a:r>
            <a:r>
              <a:rPr lang="en-US" b="1" dirty="0" smtClean="0"/>
              <a:t> 4 </a:t>
            </a:r>
          </a:p>
          <a:p>
            <a:r>
              <a:rPr lang="en-US" dirty="0" err="1" smtClean="0"/>
              <a:t>ayat</a:t>
            </a:r>
            <a:r>
              <a:rPr lang="en-US" dirty="0" smtClean="0"/>
              <a:t> 3 : 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diselenggarakan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pembudayaan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didik</a:t>
            </a:r>
            <a:r>
              <a:rPr lang="en-US" dirty="0" smtClean="0"/>
              <a:t> yang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hayat</a:t>
            </a:r>
            <a:endParaRPr lang="en-US" dirty="0" smtClean="0"/>
          </a:p>
          <a:p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diselenggarakan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keteladanan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membangun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kemauan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mengembangkan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kreativitas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didik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300" b="1" dirty="0" err="1" smtClean="0"/>
              <a:t>Bab</a:t>
            </a:r>
            <a:r>
              <a:rPr lang="en-US" sz="3300" b="1" dirty="0" smtClean="0"/>
              <a:t> X </a:t>
            </a:r>
            <a:r>
              <a:rPr lang="en-US" sz="3300" b="1" dirty="0" err="1" smtClean="0"/>
              <a:t>pasal</a:t>
            </a:r>
            <a:r>
              <a:rPr lang="en-US" sz="3300" b="1" dirty="0" smtClean="0"/>
              <a:t> 38 </a:t>
            </a:r>
            <a:r>
              <a:rPr lang="en-US" sz="3300" b="1" dirty="0" err="1" smtClean="0"/>
              <a:t>tentang</a:t>
            </a:r>
            <a:r>
              <a:rPr lang="en-US" sz="3300" b="1" dirty="0" smtClean="0"/>
              <a:t> </a:t>
            </a:r>
            <a:r>
              <a:rPr lang="en-US" sz="3300" b="1" dirty="0" err="1" smtClean="0"/>
              <a:t>kurikulum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Kurikulum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Standar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Nasional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Pendidikan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err="1" smtClean="0"/>
              <a:t>Kurikulum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:</a:t>
            </a:r>
          </a:p>
          <a:p>
            <a:pPr indent="-1588">
              <a:buNone/>
            </a:pPr>
            <a:r>
              <a:rPr lang="en-US" dirty="0" smtClean="0"/>
              <a:t>1.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imtaq</a:t>
            </a:r>
            <a:endParaRPr lang="en-US" dirty="0" smtClean="0"/>
          </a:p>
          <a:p>
            <a:pPr indent="-1588">
              <a:buNone/>
            </a:pPr>
            <a:r>
              <a:rPr lang="en-US" dirty="0" smtClean="0"/>
              <a:t>2.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ahlak</a:t>
            </a:r>
            <a:endParaRPr lang="en-US" dirty="0" smtClean="0"/>
          </a:p>
          <a:p>
            <a:pPr indent="-1588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, </a:t>
            </a:r>
            <a:r>
              <a:rPr lang="en-US" dirty="0" err="1" smtClean="0"/>
              <a:t>kecerdasan</a:t>
            </a:r>
            <a:r>
              <a:rPr lang="en-US" dirty="0" smtClean="0"/>
              <a:t>, </a:t>
            </a:r>
            <a:r>
              <a:rPr lang="en-US" dirty="0" err="1" smtClean="0"/>
              <a:t>minat</a:t>
            </a:r>
            <a:endParaRPr lang="en-US" dirty="0" smtClean="0"/>
          </a:p>
          <a:p>
            <a:pPr indent="-1588">
              <a:buNone/>
            </a:pPr>
            <a:r>
              <a:rPr lang="en-US" dirty="0" smtClean="0"/>
              <a:t>4.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pPr indent="-1588">
              <a:buNone/>
            </a:pPr>
            <a:r>
              <a:rPr lang="en-US" dirty="0" smtClean="0"/>
              <a:t>5. </a:t>
            </a:r>
            <a:r>
              <a:rPr lang="en-US" dirty="0" err="1" smtClean="0"/>
              <a:t>perkembangan</a:t>
            </a:r>
            <a:r>
              <a:rPr lang="en-US" dirty="0" smtClean="0"/>
              <a:t> IPTEKS</a:t>
            </a:r>
          </a:p>
          <a:p>
            <a:pPr indent="-1588">
              <a:buNone/>
            </a:pPr>
            <a:r>
              <a:rPr lang="en-US" dirty="0" smtClean="0"/>
              <a:t>6. </a:t>
            </a:r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global</a:t>
            </a:r>
          </a:p>
          <a:p>
            <a:pPr indent="-1588">
              <a:buNone/>
            </a:pPr>
            <a:r>
              <a:rPr lang="en-US" dirty="0" smtClean="0"/>
              <a:t>7. </a:t>
            </a:r>
            <a:r>
              <a:rPr lang="en-US" dirty="0" err="1" smtClean="0"/>
              <a:t>persatuan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254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E46C0A"/>
                </a:solidFill>
                <a:ea typeface="+mn-ea"/>
                <a:cs typeface="Arial" pitchFamily="34" charset="0"/>
              </a:rPr>
              <a:t>PENDIDIKAN TINGGI 2011-2015</a:t>
            </a:r>
            <a:endParaRPr lang="id-ID" sz="3600" b="1" dirty="0" smtClean="0">
              <a:solidFill>
                <a:srgbClr val="E46C0A"/>
              </a:solidFill>
              <a:ea typeface="+mn-ea"/>
              <a:cs typeface="Arial" pitchFamily="34" charset="0"/>
            </a:endParaRPr>
          </a:p>
        </p:txBody>
      </p: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214312" y="1340769"/>
            <a:ext cx="8929688" cy="5264803"/>
            <a:chOff x="642938" y="1285875"/>
            <a:chExt cx="7786687" cy="5071892"/>
          </a:xfrm>
        </p:grpSpPr>
        <p:sp>
          <p:nvSpPr>
            <p:cNvPr id="3" name="Isosceles Triangle 2"/>
            <p:cNvSpPr/>
            <p:nvPr/>
          </p:nvSpPr>
          <p:spPr>
            <a:xfrm>
              <a:off x="642938" y="1285875"/>
              <a:ext cx="7786687" cy="5071892"/>
            </a:xfrm>
            <a:prstGeom prst="triangle">
              <a:avLst/>
            </a:prstGeom>
            <a:noFill/>
            <a:ln w="762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>
                <a:solidFill>
                  <a:prstClr val="white"/>
                </a:solidFill>
              </a:endParaRPr>
            </a:p>
          </p:txBody>
        </p:sp>
        <p:sp>
          <p:nvSpPr>
            <p:cNvPr id="4" name="Isosceles Triangle 3"/>
            <p:cNvSpPr/>
            <p:nvPr/>
          </p:nvSpPr>
          <p:spPr>
            <a:xfrm>
              <a:off x="668035" y="4644154"/>
              <a:ext cx="2567263" cy="171361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>
                <a:solidFill>
                  <a:prstClr val="white"/>
                </a:solidFill>
              </a:endParaRPr>
            </a:p>
          </p:txBody>
        </p:sp>
        <p:sp>
          <p:nvSpPr>
            <p:cNvPr id="5" name="Isosceles Triangle 4"/>
            <p:cNvSpPr/>
            <p:nvPr/>
          </p:nvSpPr>
          <p:spPr>
            <a:xfrm>
              <a:off x="5880394" y="4685845"/>
              <a:ext cx="2500045" cy="164179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>
                <a:solidFill>
                  <a:prstClr val="white"/>
                </a:solidFill>
              </a:endParaRPr>
            </a:p>
          </p:txBody>
        </p:sp>
        <p:sp>
          <p:nvSpPr>
            <p:cNvPr id="6" name="Isosceles Triangle 5"/>
            <p:cNvSpPr/>
            <p:nvPr/>
          </p:nvSpPr>
          <p:spPr>
            <a:xfrm>
              <a:off x="3336785" y="1336149"/>
              <a:ext cx="2429447" cy="157284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 i="1" dirty="0">
                <a:solidFill>
                  <a:prstClr val="white"/>
                </a:solidFill>
              </a:endParaRPr>
            </a:p>
          </p:txBody>
        </p:sp>
        <p:sp>
          <p:nvSpPr>
            <p:cNvPr id="8" name="Isosceles Triangle 7"/>
            <p:cNvSpPr/>
            <p:nvPr/>
          </p:nvSpPr>
          <p:spPr>
            <a:xfrm rot="10800000">
              <a:off x="3072385" y="3928832"/>
              <a:ext cx="3071761" cy="2081329"/>
            </a:xfrm>
            <a:prstGeom prst="triangle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>
                <a:solidFill>
                  <a:prstClr val="white"/>
                </a:solidFill>
              </a:endParaRPr>
            </a:p>
          </p:txBody>
        </p:sp>
        <p:sp>
          <p:nvSpPr>
            <p:cNvPr id="11274" name="TextBox 8"/>
            <p:cNvSpPr txBox="1">
              <a:spLocks noChangeArrowheads="1"/>
            </p:cNvSpPr>
            <p:nvPr/>
          </p:nvSpPr>
          <p:spPr bwMode="auto">
            <a:xfrm>
              <a:off x="3697129" y="4286250"/>
              <a:ext cx="1808386" cy="11563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 err="1" smtClean="0">
                  <a:solidFill>
                    <a:prstClr val="white"/>
                  </a:solidFill>
                </a:rPr>
                <a:t>Kepemimpinan</a:t>
              </a:r>
              <a:endParaRPr lang="en-US" sz="2400" dirty="0" smtClean="0">
                <a:solidFill>
                  <a:prstClr val="white"/>
                </a:solidFill>
              </a:endParaRPr>
            </a:p>
            <a:p>
              <a:pPr algn="ctr"/>
              <a:r>
                <a:rPr lang="en-US" sz="2400" dirty="0" smtClean="0">
                  <a:solidFill>
                    <a:prstClr val="white"/>
                  </a:solidFill>
                </a:rPr>
                <a:t>Yang</a:t>
              </a:r>
            </a:p>
            <a:p>
              <a:pPr algn="ctr"/>
              <a:r>
                <a:rPr lang="en-US" sz="2400" dirty="0" err="1" smtClean="0">
                  <a:solidFill>
                    <a:prstClr val="white"/>
                  </a:solidFill>
                </a:rPr>
                <a:t>kokoh</a:t>
              </a:r>
              <a:endParaRPr lang="id-ID" sz="2400" dirty="0">
                <a:solidFill>
                  <a:prstClr val="white"/>
                </a:solidFill>
              </a:endParaRPr>
            </a:p>
          </p:txBody>
        </p:sp>
        <p:sp>
          <p:nvSpPr>
            <p:cNvPr id="11275" name="TextBox 9"/>
            <p:cNvSpPr txBox="1">
              <a:spLocks noChangeArrowheads="1"/>
            </p:cNvSpPr>
            <p:nvPr/>
          </p:nvSpPr>
          <p:spPr bwMode="auto">
            <a:xfrm>
              <a:off x="1165624" y="5468127"/>
              <a:ext cx="1515347" cy="800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id-ID" sz="2400" dirty="0" smtClean="0">
                  <a:solidFill>
                    <a:prstClr val="white"/>
                  </a:solidFill>
                </a:rPr>
                <a:t>(Berbagi) </a:t>
              </a:r>
            </a:p>
            <a:p>
              <a:pPr algn="ctr"/>
              <a:r>
                <a:rPr lang="id-ID" sz="2400" dirty="0" smtClean="0">
                  <a:solidFill>
                    <a:prstClr val="white"/>
                  </a:solidFill>
                </a:rPr>
                <a:t>Sumberdaya</a:t>
              </a:r>
              <a:endParaRPr lang="id-ID" sz="2400" dirty="0">
                <a:solidFill>
                  <a:prstClr val="white"/>
                </a:solidFill>
              </a:endParaRPr>
            </a:p>
          </p:txBody>
        </p:sp>
        <p:sp>
          <p:nvSpPr>
            <p:cNvPr id="11276" name="TextBox 10"/>
            <p:cNvSpPr txBox="1">
              <a:spLocks noChangeArrowheads="1"/>
            </p:cNvSpPr>
            <p:nvPr/>
          </p:nvSpPr>
          <p:spPr bwMode="auto">
            <a:xfrm>
              <a:off x="6515775" y="5500688"/>
              <a:ext cx="1420743" cy="800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id-ID" sz="2400" dirty="0" smtClean="0">
                  <a:solidFill>
                    <a:prstClr val="white"/>
                  </a:solidFill>
                </a:rPr>
                <a:t>(Sentuhan) </a:t>
              </a:r>
              <a:endParaRPr lang="id-ID" sz="2400" dirty="0">
                <a:solidFill>
                  <a:prstClr val="white"/>
                </a:solidFill>
              </a:endParaRPr>
            </a:p>
            <a:p>
              <a:pPr algn="ctr"/>
              <a:r>
                <a:rPr lang="id-ID" sz="2400" dirty="0">
                  <a:solidFill>
                    <a:prstClr val="white"/>
                  </a:solidFill>
                </a:rPr>
                <a:t>TIK</a:t>
              </a:r>
            </a:p>
          </p:txBody>
        </p:sp>
        <p:sp>
          <p:nvSpPr>
            <p:cNvPr id="11277" name="TextBox 11"/>
            <p:cNvSpPr txBox="1">
              <a:spLocks noChangeArrowheads="1"/>
            </p:cNvSpPr>
            <p:nvPr/>
          </p:nvSpPr>
          <p:spPr bwMode="auto">
            <a:xfrm>
              <a:off x="3916501" y="1919877"/>
              <a:ext cx="1258597" cy="800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id-ID" sz="2400" dirty="0" smtClean="0">
                  <a:solidFill>
                    <a:prstClr val="white"/>
                  </a:solidFill>
                </a:rPr>
                <a:t>(Integrasi)</a:t>
              </a:r>
              <a:endParaRPr lang="id-ID" sz="2400" dirty="0">
                <a:solidFill>
                  <a:prstClr val="white"/>
                </a:solidFill>
              </a:endParaRPr>
            </a:p>
            <a:p>
              <a:pPr algn="ctr"/>
              <a:r>
                <a:rPr lang="id-ID" sz="2400" dirty="0">
                  <a:solidFill>
                    <a:prstClr val="white"/>
                  </a:solidFill>
                </a:rPr>
                <a:t>Proses</a:t>
              </a:r>
            </a:p>
          </p:txBody>
        </p:sp>
        <p:sp>
          <p:nvSpPr>
            <p:cNvPr id="13" name="Down Arrow 12"/>
            <p:cNvSpPr/>
            <p:nvPr/>
          </p:nvSpPr>
          <p:spPr>
            <a:xfrm>
              <a:off x="4428998" y="2857285"/>
              <a:ext cx="286550" cy="1071547"/>
            </a:xfrm>
            <a:prstGeom prst="down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>
                <a:solidFill>
                  <a:prstClr val="white"/>
                </a:solidFill>
              </a:endParaRPr>
            </a:p>
          </p:txBody>
        </p:sp>
        <p:sp>
          <p:nvSpPr>
            <p:cNvPr id="16" name="Down Arrow 15"/>
            <p:cNvSpPr/>
            <p:nvPr/>
          </p:nvSpPr>
          <p:spPr>
            <a:xfrm rot="7649426">
              <a:off x="5771431" y="4545512"/>
              <a:ext cx="285841" cy="1284630"/>
            </a:xfrm>
            <a:prstGeom prst="down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>
                <a:solidFill>
                  <a:prstClr val="white"/>
                </a:solidFill>
              </a:endParaRPr>
            </a:p>
          </p:txBody>
        </p:sp>
        <p:sp>
          <p:nvSpPr>
            <p:cNvPr id="11281" name="TextBox 14"/>
            <p:cNvSpPr txBox="1">
              <a:spLocks noChangeArrowheads="1"/>
            </p:cNvSpPr>
            <p:nvPr/>
          </p:nvSpPr>
          <p:spPr bwMode="auto">
            <a:xfrm rot="18464132">
              <a:off x="4821899" y="4838037"/>
              <a:ext cx="2360875" cy="617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id-ID" sz="2000" b="1">
                  <a:solidFill>
                    <a:srgbClr val="FF0000"/>
                  </a:solidFill>
                </a:rPr>
                <a:t>Efektivitas</a:t>
              </a:r>
            </a:p>
            <a:p>
              <a:pPr algn="ctr"/>
              <a:r>
                <a:rPr lang="id-ID" sz="2000" b="1" smtClean="0">
                  <a:solidFill>
                    <a:srgbClr val="FF0000"/>
                  </a:solidFill>
                </a:rPr>
                <a:t>(</a:t>
              </a:r>
              <a:r>
                <a:rPr lang="en-GB" sz="2000" b="1" smtClean="0">
                  <a:solidFill>
                    <a:srgbClr val="FF0000"/>
                  </a:solidFill>
                </a:rPr>
                <a:t>Meningkatkan Hasil</a:t>
              </a:r>
              <a:r>
                <a:rPr lang="id-ID" sz="2000" b="1" smtClean="0">
                  <a:solidFill>
                    <a:srgbClr val="FF0000"/>
                  </a:solidFill>
                </a:rPr>
                <a:t>)</a:t>
              </a:r>
              <a:endParaRPr lang="id-ID" sz="2000" b="1">
                <a:solidFill>
                  <a:srgbClr val="FF0000"/>
                </a:solidFill>
              </a:endParaRPr>
            </a:p>
          </p:txBody>
        </p:sp>
        <p:sp>
          <p:nvSpPr>
            <p:cNvPr id="17" name="Down Arrow 16"/>
            <p:cNvSpPr/>
            <p:nvPr/>
          </p:nvSpPr>
          <p:spPr>
            <a:xfrm rot="13754984">
              <a:off x="3099733" y="4579330"/>
              <a:ext cx="285841" cy="1326159"/>
            </a:xfrm>
            <a:prstGeom prst="down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id-ID">
                <a:solidFill>
                  <a:prstClr val="white"/>
                </a:solidFill>
              </a:endParaRPr>
            </a:p>
          </p:txBody>
        </p:sp>
        <p:sp>
          <p:nvSpPr>
            <p:cNvPr id="11283" name="TextBox 17"/>
            <p:cNvSpPr txBox="1">
              <a:spLocks noChangeArrowheads="1"/>
            </p:cNvSpPr>
            <p:nvPr/>
          </p:nvSpPr>
          <p:spPr bwMode="auto">
            <a:xfrm>
              <a:off x="3547530" y="2962337"/>
              <a:ext cx="2076431" cy="9784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id-ID" sz="2000" b="1" dirty="0">
                  <a:solidFill>
                    <a:srgbClr val="FF0000"/>
                  </a:solidFill>
                </a:rPr>
                <a:t>Efisiensi &amp;Efektivitas</a:t>
              </a:r>
            </a:p>
            <a:p>
              <a:pPr algn="ctr"/>
              <a:r>
                <a:rPr lang="id-ID" sz="2000" b="1" dirty="0" smtClean="0">
                  <a:solidFill>
                    <a:srgbClr val="FF0000"/>
                  </a:solidFill>
                </a:rPr>
                <a:t>(</a:t>
              </a:r>
              <a:r>
                <a:rPr lang="en-GB" sz="2000" b="1" dirty="0" err="1" smtClean="0">
                  <a:solidFill>
                    <a:srgbClr val="FF0000"/>
                  </a:solidFill>
                </a:rPr>
                <a:t>Mengurangi</a:t>
              </a:r>
              <a:r>
                <a:rPr lang="en-GB" sz="2000" b="1" dirty="0" smtClean="0">
                  <a:solidFill>
                    <a:srgbClr val="FF0000"/>
                  </a:solidFill>
                </a:rPr>
                <a:t> Input,</a:t>
              </a:r>
              <a:endParaRPr lang="id-ID" sz="2000" b="1" dirty="0">
                <a:solidFill>
                  <a:srgbClr val="FF0000"/>
                </a:solidFill>
              </a:endParaRPr>
            </a:p>
            <a:p>
              <a:pPr algn="ctr"/>
              <a:r>
                <a:rPr lang="en-GB" sz="2000" b="1" dirty="0" err="1" smtClean="0">
                  <a:solidFill>
                    <a:srgbClr val="FF0000"/>
                  </a:solidFill>
                </a:rPr>
                <a:t>Meningkatkan</a:t>
              </a:r>
              <a:r>
                <a:rPr lang="en-GB" sz="2000" b="1" dirty="0" smtClean="0">
                  <a:solidFill>
                    <a:srgbClr val="FF0000"/>
                  </a:solidFill>
                </a:rPr>
                <a:t> </a:t>
              </a:r>
              <a:r>
                <a:rPr lang="en-GB" sz="2000" b="1" dirty="0" err="1" smtClean="0">
                  <a:solidFill>
                    <a:srgbClr val="FF0000"/>
                  </a:solidFill>
                </a:rPr>
                <a:t>Hasil</a:t>
              </a:r>
              <a:r>
                <a:rPr lang="id-ID" sz="2000" b="1" dirty="0" smtClean="0">
                  <a:solidFill>
                    <a:srgbClr val="FF0000"/>
                  </a:solidFill>
                </a:rPr>
                <a:t>)</a:t>
              </a:r>
              <a:endParaRPr lang="id-ID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11279" name="TextBox 13"/>
            <p:cNvSpPr txBox="1">
              <a:spLocks noChangeArrowheads="1"/>
            </p:cNvSpPr>
            <p:nvPr/>
          </p:nvSpPr>
          <p:spPr bwMode="auto">
            <a:xfrm rot="3031471">
              <a:off x="2169677" y="4809287"/>
              <a:ext cx="2268899" cy="617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id-ID" sz="2000" b="1" dirty="0">
                  <a:solidFill>
                    <a:srgbClr val="FF0000"/>
                  </a:solidFill>
                </a:rPr>
                <a:t>Efis</a:t>
              </a:r>
              <a:r>
                <a:rPr lang="en-US" sz="2000" b="1" dirty="0" err="1">
                  <a:solidFill>
                    <a:srgbClr val="FF0000"/>
                  </a:solidFill>
                </a:rPr>
                <a:t>i</a:t>
              </a:r>
              <a:r>
                <a:rPr lang="id-ID" sz="2000" b="1" dirty="0">
                  <a:solidFill>
                    <a:srgbClr val="FF0000"/>
                  </a:solidFill>
                </a:rPr>
                <a:t>ensi</a:t>
              </a:r>
            </a:p>
            <a:p>
              <a:pPr algn="ctr"/>
              <a:r>
                <a:rPr lang="id-ID" sz="2000" b="1" dirty="0" smtClean="0">
                  <a:solidFill>
                    <a:srgbClr val="FF0000"/>
                  </a:solidFill>
                </a:rPr>
                <a:t>(</a:t>
              </a:r>
              <a:r>
                <a:rPr lang="en-GB" sz="2000" b="1" dirty="0" err="1" smtClean="0">
                  <a:solidFill>
                    <a:srgbClr val="FF0000"/>
                  </a:solidFill>
                </a:rPr>
                <a:t>Menurunkan</a:t>
              </a:r>
              <a:r>
                <a:rPr lang="en-GB" sz="2000" b="1" dirty="0" smtClean="0">
                  <a:solidFill>
                    <a:srgbClr val="FF0000"/>
                  </a:solidFill>
                </a:rPr>
                <a:t> Input</a:t>
              </a:r>
              <a:r>
                <a:rPr lang="id-ID" sz="2000" b="1" dirty="0" smtClean="0">
                  <a:solidFill>
                    <a:srgbClr val="FF0000"/>
                  </a:solidFill>
                </a:rPr>
                <a:t>)</a:t>
              </a:r>
              <a:endParaRPr lang="id-ID" sz="2000" b="1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19" name="Straight Connector 18"/>
          <p:cNvCxnSpPr/>
          <p:nvPr/>
        </p:nvCxnSpPr>
        <p:spPr>
          <a:xfrm>
            <a:off x="0" y="714375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B0387-10EE-42F5-994E-0D950CE614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32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14356" y="76470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400" i="1" dirty="0" smtClean="0">
                <a:solidFill>
                  <a:srgbClr val="C00000"/>
                </a:solidFill>
                <a:latin typeface="Cambria" pitchFamily="18" charset="0"/>
              </a:rPr>
              <a:t>“meningkatkan efisiensi dan efektivitas pelaksanaan misi 5K</a:t>
            </a:r>
            <a:endParaRPr lang="id-ID" sz="2400" i="1" dirty="0">
              <a:solidFill>
                <a:srgbClr val="C00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HARAPAN</a:t>
            </a:r>
            <a:endParaRPr lang="id-I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276600"/>
            <a:ext cx="8229600" cy="4817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1524000"/>
            <a:ext cx="8077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/>
              <a:t>LPTK MENJADI CERMIN PENDIDIKAN BAGI PRODI LAIN SEBAGAI IBU PENDIDIKAN KARAKTER</a:t>
            </a:r>
          </a:p>
          <a:p>
            <a:pPr marL="342900" indent="-342900">
              <a:buAutoNum type="arabicPeriod"/>
            </a:pPr>
            <a:endParaRPr lang="en-US" sz="2400" dirty="0" smtClean="0"/>
          </a:p>
          <a:p>
            <a:pPr marL="342900" indent="-342900">
              <a:buAutoNum type="arabicPeriod"/>
            </a:pPr>
            <a:r>
              <a:rPr lang="en-US" sz="2400" dirty="0" smtClean="0"/>
              <a:t>LPTK MENJADI SUMBER PENGHASIL SDM UNGGUL DALAM PENDIDIKAN</a:t>
            </a:r>
          </a:p>
          <a:p>
            <a:pPr marL="342900" indent="-342900">
              <a:buAutoNum type="arabicPeriod"/>
            </a:pPr>
            <a:endParaRPr lang="en-US" sz="2400" dirty="0" smtClean="0"/>
          </a:p>
          <a:p>
            <a:pPr marL="342900" indent="-342900">
              <a:buAutoNum type="arabicPeriod"/>
            </a:pPr>
            <a:r>
              <a:rPr lang="en-US" sz="2400" dirty="0" smtClean="0"/>
              <a:t>LPTK MEMBUKA DIRI TERHADAP PERUBAHAN DAN BERORIENTASI MASA DEPAN</a:t>
            </a:r>
          </a:p>
          <a:p>
            <a:pPr marL="342900" indent="-342900">
              <a:buAutoNum type="arabicPeriod"/>
            </a:pPr>
            <a:endParaRPr lang="en-US" sz="2400" dirty="0" smtClean="0"/>
          </a:p>
          <a:p>
            <a:pPr marL="342900" indent="-342900">
              <a:buAutoNum type="arabicPeriod"/>
            </a:pPr>
            <a:r>
              <a:rPr lang="en-US" sz="2400" dirty="0" smtClean="0"/>
              <a:t>LPTK MAU DAN MAMPU MENGHASILKAN PENDIDIK YANG TANGGUH, KREATIF DAN PENULAR KEBAIKAN UNTUK MENCAPAI KEMULIAAN GENERASI MASA DEPAN</a:t>
            </a:r>
            <a:endParaRPr lang="en-US" sz="24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Content Placeholder 5" descr="not stop question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381000"/>
            <a:ext cx="8534400" cy="602914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419600" y="5486400"/>
            <a:ext cx="43701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TERIMA KASIH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Tatakala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Pengembangan</a:t>
            </a:r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KKNI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4419600" y="2971800"/>
            <a:ext cx="1143000" cy="1219200"/>
            <a:chOff x="576" y="1920"/>
            <a:chExt cx="1056" cy="1152"/>
          </a:xfrm>
        </p:grpSpPr>
        <p:pic>
          <p:nvPicPr>
            <p:cNvPr id="4" name="Picture 12" descr="Picture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76" y="2780"/>
              <a:ext cx="1056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Oval 13"/>
            <p:cNvSpPr>
              <a:spLocks noChangeArrowheads="1"/>
            </p:cNvSpPr>
            <p:nvPr/>
          </p:nvSpPr>
          <p:spPr bwMode="gray">
            <a:xfrm>
              <a:off x="625" y="1920"/>
              <a:ext cx="993" cy="1011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id-ID"/>
            </a:p>
          </p:txBody>
        </p:sp>
        <p:sp>
          <p:nvSpPr>
            <p:cNvPr id="6" name="Oval 14"/>
            <p:cNvSpPr>
              <a:spLocks noChangeArrowheads="1"/>
            </p:cNvSpPr>
            <p:nvPr/>
          </p:nvSpPr>
          <p:spPr bwMode="gray">
            <a:xfrm>
              <a:off x="637" y="1925"/>
              <a:ext cx="970" cy="98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id-ID"/>
            </a:p>
          </p:txBody>
        </p:sp>
        <p:sp>
          <p:nvSpPr>
            <p:cNvPr id="7" name="Oval 15"/>
            <p:cNvSpPr>
              <a:spLocks noChangeArrowheads="1"/>
            </p:cNvSpPr>
            <p:nvPr/>
          </p:nvSpPr>
          <p:spPr bwMode="gray">
            <a:xfrm>
              <a:off x="648" y="1935"/>
              <a:ext cx="922" cy="922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id-ID"/>
            </a:p>
          </p:txBody>
        </p:sp>
        <p:sp>
          <p:nvSpPr>
            <p:cNvPr id="8" name="Oval 16"/>
            <p:cNvSpPr>
              <a:spLocks noChangeArrowheads="1"/>
            </p:cNvSpPr>
            <p:nvPr/>
          </p:nvSpPr>
          <p:spPr bwMode="gray">
            <a:xfrm>
              <a:off x="701" y="1961"/>
              <a:ext cx="821" cy="748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id-ID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472981" y="3225225"/>
            <a:ext cx="1013419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2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KKNI</a:t>
            </a:r>
            <a:endParaRPr lang="en-US" sz="32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24400" y="411480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2011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381000" y="3124200"/>
            <a:ext cx="3962400" cy="83820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>
            <a:off x="5638800" y="3048000"/>
            <a:ext cx="1828800" cy="83820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7" name="Group 39"/>
          <p:cNvGrpSpPr/>
          <p:nvPr/>
        </p:nvGrpSpPr>
        <p:grpSpPr>
          <a:xfrm>
            <a:off x="1981200" y="3474303"/>
            <a:ext cx="2971800" cy="2469297"/>
            <a:chOff x="2667000" y="3467100"/>
            <a:chExt cx="2971800" cy="2469297"/>
          </a:xfrm>
        </p:grpSpPr>
        <p:sp>
          <p:nvSpPr>
            <p:cNvPr id="13" name="Oval 12"/>
            <p:cNvSpPr/>
            <p:nvPr/>
          </p:nvSpPr>
          <p:spPr>
            <a:xfrm>
              <a:off x="4191000" y="3467100"/>
              <a:ext cx="228600" cy="228600"/>
            </a:xfrm>
            <a:prstGeom prst="ellipse">
              <a:avLst/>
            </a:prstGeom>
            <a:solidFill>
              <a:srgbClr val="FF8585"/>
            </a:solidFill>
            <a:ln>
              <a:solidFill>
                <a:schemeClr val="accent2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3552825" y="3695700"/>
              <a:ext cx="762000" cy="1400175"/>
            </a:xfrm>
            <a:custGeom>
              <a:avLst/>
              <a:gdLst>
                <a:gd name="connsiteX0" fmla="*/ 752475 w 762000"/>
                <a:gd name="connsiteY0" fmla="*/ 0 h 1400175"/>
                <a:gd name="connsiteX1" fmla="*/ 762000 w 762000"/>
                <a:gd name="connsiteY1" fmla="*/ 962025 h 1400175"/>
                <a:gd name="connsiteX2" fmla="*/ 0 w 762000"/>
                <a:gd name="connsiteY2" fmla="*/ 1400175 h 1400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62000" h="1400175">
                  <a:moveTo>
                    <a:pt x="752475" y="0"/>
                  </a:moveTo>
                  <a:lnTo>
                    <a:pt x="762000" y="962025"/>
                  </a:lnTo>
                  <a:lnTo>
                    <a:pt x="0" y="1400175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667000" y="5105400"/>
              <a:ext cx="2971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solidFill>
                    <a:srgbClr val="0F1B2F"/>
                  </a:solidFill>
                  <a:latin typeface="Arial" pitchFamily="34" charset="0"/>
                  <a:cs typeface="Arial" pitchFamily="34" charset="0"/>
                </a:rPr>
                <a:t>Pengembangan</a:t>
              </a:r>
              <a:r>
                <a:rPr lang="en-US" sz="1600" dirty="0" smtClean="0">
                  <a:solidFill>
                    <a:srgbClr val="0F1B2F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600" dirty="0" err="1" smtClean="0">
                  <a:solidFill>
                    <a:srgbClr val="0F1B2F"/>
                  </a:solidFill>
                  <a:latin typeface="Arial" pitchFamily="34" charset="0"/>
                  <a:cs typeface="Arial" pitchFamily="34" charset="0"/>
                </a:rPr>
                <a:t>KKNI</a:t>
              </a:r>
              <a:endParaRPr lang="en-US" sz="1600" dirty="0" smtClean="0">
                <a:solidFill>
                  <a:srgbClr val="0F1B2F"/>
                </a:solidFill>
                <a:latin typeface="Arial" pitchFamily="34" charset="0"/>
                <a:cs typeface="Arial" pitchFamily="34" charset="0"/>
              </a:endParaRPr>
            </a:p>
            <a:p>
              <a:r>
                <a:rPr lang="en-US" sz="1600" dirty="0" err="1" smtClean="0">
                  <a:solidFill>
                    <a:srgbClr val="0F1B2F"/>
                  </a:solidFill>
                  <a:latin typeface="Arial" pitchFamily="34" charset="0"/>
                  <a:cs typeface="Arial" pitchFamily="34" charset="0"/>
                </a:rPr>
                <a:t>Kementrian</a:t>
              </a:r>
              <a:r>
                <a:rPr lang="en-US" sz="1600" dirty="0" smtClean="0">
                  <a:solidFill>
                    <a:srgbClr val="0F1B2F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600" dirty="0" err="1" smtClean="0">
                  <a:solidFill>
                    <a:srgbClr val="0F1B2F"/>
                  </a:solidFill>
                  <a:latin typeface="Arial" pitchFamily="34" charset="0"/>
                  <a:cs typeface="Arial" pitchFamily="34" charset="0"/>
                </a:rPr>
                <a:t>Diknas</a:t>
              </a:r>
              <a:r>
                <a:rPr lang="en-US" sz="1600" dirty="0" smtClean="0">
                  <a:solidFill>
                    <a:srgbClr val="0F1B2F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600" dirty="0" err="1" smtClean="0">
                  <a:solidFill>
                    <a:srgbClr val="0F1B2F"/>
                  </a:solidFill>
                  <a:latin typeface="Arial" pitchFamily="34" charset="0"/>
                  <a:cs typeface="Arial" pitchFamily="34" charset="0"/>
                </a:rPr>
                <a:t>dan</a:t>
              </a:r>
              <a:endParaRPr lang="en-US" sz="1600" dirty="0" smtClean="0">
                <a:solidFill>
                  <a:srgbClr val="0F1B2F"/>
                </a:solidFill>
                <a:latin typeface="Arial" pitchFamily="34" charset="0"/>
                <a:cs typeface="Arial" pitchFamily="34" charset="0"/>
              </a:endParaRPr>
            </a:p>
            <a:p>
              <a:r>
                <a:rPr lang="en-US" sz="1600" dirty="0" err="1" smtClean="0">
                  <a:solidFill>
                    <a:srgbClr val="0F1B2F"/>
                  </a:solidFill>
                  <a:latin typeface="Arial" pitchFamily="34" charset="0"/>
                  <a:cs typeface="Arial" pitchFamily="34" charset="0"/>
                </a:rPr>
                <a:t>Kementrian</a:t>
              </a:r>
              <a:r>
                <a:rPr lang="en-US" sz="1600" dirty="0" smtClean="0">
                  <a:solidFill>
                    <a:srgbClr val="0F1B2F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600" dirty="0" err="1" smtClean="0">
                  <a:solidFill>
                    <a:srgbClr val="0F1B2F"/>
                  </a:solidFill>
                  <a:latin typeface="Arial" pitchFamily="34" charset="0"/>
                  <a:cs typeface="Arial" pitchFamily="34" charset="0"/>
                </a:rPr>
                <a:t>Nakertrans</a:t>
              </a:r>
              <a:endParaRPr lang="en-US" sz="1600" dirty="0">
                <a:solidFill>
                  <a:srgbClr val="0F1B2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990975" y="4038600"/>
              <a:ext cx="65274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2010</a:t>
              </a:r>
              <a:endParaRPr lang="en-US" dirty="0"/>
            </a:p>
          </p:txBody>
        </p:sp>
      </p:grpSp>
      <p:grpSp>
        <p:nvGrpSpPr>
          <p:cNvPr id="18" name="Group 38"/>
          <p:cNvGrpSpPr/>
          <p:nvPr/>
        </p:nvGrpSpPr>
        <p:grpSpPr>
          <a:xfrm>
            <a:off x="228600" y="1021140"/>
            <a:ext cx="2971800" cy="1862792"/>
            <a:chOff x="228600" y="1021140"/>
            <a:chExt cx="2971800" cy="1862792"/>
          </a:xfrm>
        </p:grpSpPr>
        <p:sp>
          <p:nvSpPr>
            <p:cNvPr id="21" name="TextBox 20"/>
            <p:cNvSpPr txBox="1"/>
            <p:nvPr/>
          </p:nvSpPr>
          <p:spPr>
            <a:xfrm>
              <a:off x="228600" y="1021140"/>
              <a:ext cx="297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Studi</a:t>
              </a:r>
              <a:r>
                <a:rPr lang="en-US" sz="1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600" dirty="0" err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literatur</a:t>
              </a:r>
              <a:r>
                <a:rPr lang="en-US" sz="1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600" dirty="0" err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dan</a:t>
              </a:r>
              <a:r>
                <a:rPr lang="en-US" sz="1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600" dirty="0" err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komparasi</a:t>
              </a:r>
              <a:r>
                <a:rPr lang="en-US" sz="1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: Australia, New Zealand, UK, Germany, France, Japan, Thailand, </a:t>
              </a:r>
              <a:r>
                <a:rPr lang="en-US" sz="1600" dirty="0" err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Hongkong</a:t>
              </a:r>
              <a:r>
                <a:rPr lang="en-US" sz="1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,  European Commission of Higher Education</a:t>
              </a:r>
              <a:endParaRPr lang="en-US" sz="1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023657" y="2514600"/>
              <a:ext cx="65274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2009</a:t>
              </a:r>
              <a:endParaRPr lang="en-US" dirty="0"/>
            </a:p>
          </p:txBody>
        </p:sp>
      </p:grpSp>
      <p:grpSp>
        <p:nvGrpSpPr>
          <p:cNvPr id="20" name="Group 37"/>
          <p:cNvGrpSpPr/>
          <p:nvPr/>
        </p:nvGrpSpPr>
        <p:grpSpPr>
          <a:xfrm>
            <a:off x="152400" y="3476625"/>
            <a:ext cx="2514600" cy="2459772"/>
            <a:chOff x="152400" y="3476625"/>
            <a:chExt cx="2514600" cy="2459772"/>
          </a:xfrm>
        </p:grpSpPr>
        <p:sp>
          <p:nvSpPr>
            <p:cNvPr id="22" name="Oval 21"/>
            <p:cNvSpPr/>
            <p:nvPr/>
          </p:nvSpPr>
          <p:spPr>
            <a:xfrm>
              <a:off x="2438400" y="3476625"/>
              <a:ext cx="228600" cy="228600"/>
            </a:xfrm>
            <a:prstGeom prst="ellipse">
              <a:avLst/>
            </a:prstGeom>
            <a:solidFill>
              <a:srgbClr val="FFD1D1"/>
            </a:solidFill>
            <a:ln>
              <a:solidFill>
                <a:schemeClr val="accent2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33400" y="4010025"/>
              <a:ext cx="652743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2003</a:t>
              </a:r>
            </a:p>
            <a:p>
              <a:r>
                <a:rPr lang="en-US" dirty="0" smtClean="0"/>
                <a:t>2006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52400" y="5105400"/>
              <a:ext cx="2057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accent4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UU</a:t>
              </a:r>
              <a:r>
                <a:rPr lang="en-US" sz="1600" dirty="0" smtClean="0">
                  <a:solidFill>
                    <a:schemeClr val="accent4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 20-</a:t>
              </a:r>
              <a:r>
                <a:rPr lang="id-ID" sz="1600" dirty="0" smtClean="0">
                  <a:solidFill>
                    <a:schemeClr val="accent4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2003</a:t>
              </a:r>
              <a:r>
                <a:rPr lang="en-US" sz="1600" dirty="0" smtClean="0">
                  <a:solidFill>
                    <a:schemeClr val="accent4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  <a:p>
              <a:r>
                <a:rPr lang="en-US" sz="1600" dirty="0" smtClean="0">
                  <a:solidFill>
                    <a:schemeClr val="accent4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PP no.</a:t>
              </a:r>
              <a:r>
                <a:rPr lang="id-ID" sz="1600" dirty="0" smtClean="0">
                  <a:solidFill>
                    <a:schemeClr val="accent4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31 </a:t>
              </a:r>
              <a:r>
                <a:rPr lang="en-US" sz="1600" dirty="0" smtClean="0">
                  <a:solidFill>
                    <a:schemeClr val="accent4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-</a:t>
              </a:r>
              <a:r>
                <a:rPr lang="id-ID" sz="1600" dirty="0" smtClean="0">
                  <a:solidFill>
                    <a:schemeClr val="accent4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2006 </a:t>
              </a:r>
              <a:r>
                <a:rPr lang="en-US" sz="1600" dirty="0" smtClean="0">
                  <a:solidFill>
                    <a:schemeClr val="accent4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–</a:t>
              </a:r>
              <a:r>
                <a:rPr lang="en-US" sz="1600" dirty="0" err="1" smtClean="0">
                  <a:solidFill>
                    <a:schemeClr val="accent4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dasar</a:t>
              </a:r>
              <a:r>
                <a:rPr lang="en-US" sz="1600" dirty="0" smtClean="0">
                  <a:solidFill>
                    <a:schemeClr val="accent4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600" dirty="0" err="1" smtClean="0">
                  <a:solidFill>
                    <a:schemeClr val="accent4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dari</a:t>
              </a:r>
              <a:r>
                <a:rPr lang="en-US" sz="1600" dirty="0" smtClean="0">
                  <a:solidFill>
                    <a:schemeClr val="accent4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600" dirty="0" err="1" smtClean="0">
                  <a:solidFill>
                    <a:schemeClr val="accent4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KKNI</a:t>
              </a:r>
              <a:endParaRPr lang="id-ID" sz="1600" dirty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3352800" y="990600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1600" dirty="0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600" dirty="0" err="1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KKNI</a:t>
            </a:r>
            <a:r>
              <a:rPr lang="en-US" sz="1600" dirty="0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sinkronisasi</a:t>
            </a:r>
            <a:r>
              <a:rPr lang="en-US" sz="1600" dirty="0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antar</a:t>
            </a:r>
            <a:r>
              <a:rPr lang="en-US" sz="1600" dirty="0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sektor</a:t>
            </a:r>
            <a:r>
              <a:rPr lang="en-US" sz="1600" dirty="0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pengakuan</a:t>
            </a:r>
            <a:r>
              <a:rPr lang="en-US" sz="1600" dirty="0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1600" dirty="0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berbagai</a:t>
            </a:r>
            <a:r>
              <a:rPr lang="en-US" sz="1600" dirty="0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sektor</a:t>
            </a:r>
            <a:r>
              <a:rPr lang="en-US" sz="1600" dirty="0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atas</a:t>
            </a:r>
            <a:r>
              <a:rPr lang="en-US" sz="1600" dirty="0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kualifikasi</a:t>
            </a:r>
            <a:r>
              <a:rPr lang="en-US" sz="1600" dirty="0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solidFill>
                  <a:srgbClr val="B80000"/>
                </a:solidFill>
                <a:latin typeface="Arial" pitchFamily="34" charset="0"/>
                <a:cs typeface="Arial" pitchFamily="34" charset="0"/>
              </a:rPr>
              <a:t>KKNI</a:t>
            </a:r>
            <a:r>
              <a:rPr lang="en-US" sz="1600" dirty="0" smtClean="0">
                <a:solidFill>
                  <a:srgbClr val="B8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.</a:t>
            </a:r>
            <a:endParaRPr lang="en-US" sz="1600" dirty="0">
              <a:solidFill>
                <a:srgbClr val="B8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Group 33"/>
          <p:cNvGrpSpPr/>
          <p:nvPr/>
        </p:nvGrpSpPr>
        <p:grpSpPr>
          <a:xfrm>
            <a:off x="1752600" y="2057400"/>
            <a:ext cx="5486400" cy="1552575"/>
            <a:chOff x="1752600" y="2057400"/>
            <a:chExt cx="5486400" cy="1552575"/>
          </a:xfrm>
        </p:grpSpPr>
        <p:sp>
          <p:nvSpPr>
            <p:cNvPr id="19" name="Oval 18"/>
            <p:cNvSpPr/>
            <p:nvPr/>
          </p:nvSpPr>
          <p:spPr>
            <a:xfrm>
              <a:off x="7010400" y="3381375"/>
              <a:ext cx="228600" cy="228600"/>
            </a:xfrm>
            <a:prstGeom prst="ellipse">
              <a:avLst/>
            </a:prstGeom>
            <a:solidFill>
              <a:srgbClr val="FF6161"/>
            </a:solidFill>
            <a:ln>
              <a:solidFill>
                <a:schemeClr val="accent2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Freeform 26"/>
            <p:cNvSpPr/>
            <p:nvPr/>
          </p:nvSpPr>
          <p:spPr>
            <a:xfrm flipV="1">
              <a:off x="1752600" y="2743200"/>
              <a:ext cx="762000" cy="838200"/>
            </a:xfrm>
            <a:custGeom>
              <a:avLst/>
              <a:gdLst>
                <a:gd name="connsiteX0" fmla="*/ 752475 w 762000"/>
                <a:gd name="connsiteY0" fmla="*/ 0 h 1400175"/>
                <a:gd name="connsiteX1" fmla="*/ 762000 w 762000"/>
                <a:gd name="connsiteY1" fmla="*/ 962025 h 1400175"/>
                <a:gd name="connsiteX2" fmla="*/ 0 w 762000"/>
                <a:gd name="connsiteY2" fmla="*/ 1400175 h 1400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62000" h="1400175">
                  <a:moveTo>
                    <a:pt x="752475" y="0"/>
                  </a:moveTo>
                  <a:lnTo>
                    <a:pt x="762000" y="962025"/>
                  </a:lnTo>
                  <a:lnTo>
                    <a:pt x="0" y="1400175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648200" y="2057400"/>
              <a:ext cx="65274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2012</a:t>
              </a:r>
              <a:endParaRPr lang="en-US" dirty="0"/>
            </a:p>
          </p:txBody>
        </p:sp>
      </p:grpSp>
      <p:grpSp>
        <p:nvGrpSpPr>
          <p:cNvPr id="30" name="Group 36"/>
          <p:cNvGrpSpPr/>
          <p:nvPr/>
        </p:nvGrpSpPr>
        <p:grpSpPr>
          <a:xfrm>
            <a:off x="5829207" y="3400425"/>
            <a:ext cx="1104993" cy="1657350"/>
            <a:chOff x="6962775" y="3400425"/>
            <a:chExt cx="1104993" cy="1657350"/>
          </a:xfrm>
        </p:grpSpPr>
        <p:sp>
          <p:nvSpPr>
            <p:cNvPr id="31" name="Oval 30"/>
            <p:cNvSpPr/>
            <p:nvPr/>
          </p:nvSpPr>
          <p:spPr>
            <a:xfrm>
              <a:off x="7620000" y="3400425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2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6962775" y="3657600"/>
              <a:ext cx="762000" cy="1400175"/>
            </a:xfrm>
            <a:custGeom>
              <a:avLst/>
              <a:gdLst>
                <a:gd name="connsiteX0" fmla="*/ 752475 w 762000"/>
                <a:gd name="connsiteY0" fmla="*/ 0 h 1400175"/>
                <a:gd name="connsiteX1" fmla="*/ 762000 w 762000"/>
                <a:gd name="connsiteY1" fmla="*/ 962025 h 1400175"/>
                <a:gd name="connsiteX2" fmla="*/ 0 w 762000"/>
                <a:gd name="connsiteY2" fmla="*/ 1400175 h 1400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62000" h="1400175">
                  <a:moveTo>
                    <a:pt x="752475" y="0"/>
                  </a:moveTo>
                  <a:lnTo>
                    <a:pt x="762000" y="962025"/>
                  </a:lnTo>
                  <a:lnTo>
                    <a:pt x="0" y="1400175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415025" y="4050268"/>
              <a:ext cx="65274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2016</a:t>
              </a:r>
              <a:endParaRPr lang="en-US" dirty="0"/>
            </a:p>
          </p:txBody>
        </p:sp>
      </p:grpSp>
      <p:sp>
        <p:nvSpPr>
          <p:cNvPr id="35" name="Oval 34"/>
          <p:cNvSpPr/>
          <p:nvPr/>
        </p:nvSpPr>
        <p:spPr>
          <a:xfrm>
            <a:off x="762000" y="3457575"/>
            <a:ext cx="228600" cy="228600"/>
          </a:xfrm>
          <a:prstGeom prst="ellipse">
            <a:avLst/>
          </a:prstGeom>
          <a:solidFill>
            <a:srgbClr val="FFE7E7"/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648200" y="5105400"/>
            <a:ext cx="3124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Penyetaraan</a:t>
            </a:r>
            <a:r>
              <a:rPr lang="en-US" sz="1600" dirty="0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antara</a:t>
            </a:r>
            <a:r>
              <a:rPr lang="en-US" sz="1600" dirty="0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kualifikasi</a:t>
            </a:r>
            <a:r>
              <a:rPr lang="en-US" sz="1600" dirty="0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lulusan</a:t>
            </a:r>
            <a:r>
              <a:rPr lang="en-US" sz="1600" dirty="0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dengan</a:t>
            </a:r>
            <a:r>
              <a:rPr lang="en-US" sz="1600" dirty="0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kualifikasi</a:t>
            </a:r>
            <a:r>
              <a:rPr lang="en-US" sz="1600" dirty="0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KKNI</a:t>
            </a:r>
            <a:r>
              <a:rPr lang="en-US" sz="1600" dirty="0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, </a:t>
            </a:r>
            <a:r>
              <a:rPr lang="en-US" sz="1600" dirty="0" err="1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PPL</a:t>
            </a:r>
            <a:r>
              <a:rPr lang="en-US" sz="1600" dirty="0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, </a:t>
            </a:r>
            <a:r>
              <a:rPr lang="en-US" sz="1600" dirty="0" err="1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Pendidikan</a:t>
            </a:r>
            <a:r>
              <a:rPr lang="en-US" sz="1600" dirty="0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multi entry </a:t>
            </a:r>
            <a:r>
              <a:rPr lang="en-US" sz="1600" dirty="0" err="1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dan</a:t>
            </a:r>
            <a:r>
              <a:rPr lang="en-US" sz="1600" dirty="0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multi exit, </a:t>
            </a:r>
            <a:r>
              <a:rPr lang="en-US" sz="1600" dirty="0" err="1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Pendidikan</a:t>
            </a:r>
            <a:r>
              <a:rPr lang="en-US" sz="1600" dirty="0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sistem</a:t>
            </a:r>
            <a:r>
              <a:rPr lang="en-US" sz="1600" dirty="0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1600" dirty="0" err="1" smtClean="0">
                <a:solidFill>
                  <a:srgbClr val="04070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terbuka</a:t>
            </a:r>
            <a:endParaRPr lang="en-US" sz="1600" dirty="0">
              <a:solidFill>
                <a:srgbClr val="04070C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4" name="Straight Connector 43"/>
          <p:cNvCxnSpPr>
            <a:stCxn id="35" idx="4"/>
            <a:endCxn id="25" idx="0"/>
          </p:cNvCxnSpPr>
          <p:nvPr/>
        </p:nvCxnSpPr>
        <p:spPr>
          <a:xfrm rot="5400000">
            <a:off x="706111" y="3839836"/>
            <a:ext cx="323850" cy="16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Freeform 45"/>
          <p:cNvSpPr/>
          <p:nvPr/>
        </p:nvSpPr>
        <p:spPr>
          <a:xfrm flipV="1">
            <a:off x="5257800" y="2362200"/>
            <a:ext cx="762000" cy="838200"/>
          </a:xfrm>
          <a:custGeom>
            <a:avLst/>
            <a:gdLst>
              <a:gd name="connsiteX0" fmla="*/ 752475 w 762000"/>
              <a:gd name="connsiteY0" fmla="*/ 0 h 1400175"/>
              <a:gd name="connsiteX1" fmla="*/ 762000 w 762000"/>
              <a:gd name="connsiteY1" fmla="*/ 962025 h 1400175"/>
              <a:gd name="connsiteX2" fmla="*/ 0 w 762000"/>
              <a:gd name="connsiteY2" fmla="*/ 1400175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62000" h="1400175">
                <a:moveTo>
                  <a:pt x="752475" y="0"/>
                </a:moveTo>
                <a:lnTo>
                  <a:pt x="762000" y="962025"/>
                </a:lnTo>
                <a:lnTo>
                  <a:pt x="0" y="1400175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pSp>
        <p:nvGrpSpPr>
          <p:cNvPr id="34" name="Group 45"/>
          <p:cNvGrpSpPr/>
          <p:nvPr/>
        </p:nvGrpSpPr>
        <p:grpSpPr>
          <a:xfrm>
            <a:off x="7620000" y="990600"/>
            <a:ext cx="1175984" cy="1066800"/>
            <a:chOff x="7239000" y="304800"/>
            <a:chExt cx="914400" cy="914400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54" name="Oval 53"/>
            <p:cNvSpPr/>
            <p:nvPr/>
          </p:nvSpPr>
          <p:spPr>
            <a:xfrm>
              <a:off x="7239000" y="304800"/>
              <a:ext cx="914400" cy="914400"/>
            </a:xfrm>
            <a:prstGeom prst="ellipse">
              <a:avLst/>
            </a:prstGeom>
            <a:grpFill/>
            <a:ln>
              <a:solidFill>
                <a:srgbClr val="FFC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7315200" y="457200"/>
              <a:ext cx="762000" cy="58477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SDM </a:t>
              </a:r>
              <a:r>
                <a:rPr lang="en-US" sz="1600" b="1" dirty="0" err="1" smtClean="0"/>
                <a:t>asing</a:t>
              </a:r>
              <a:endParaRPr lang="en-US" sz="1600" b="1" dirty="0"/>
            </a:p>
          </p:txBody>
        </p:sp>
      </p:grpSp>
      <p:grpSp>
        <p:nvGrpSpPr>
          <p:cNvPr id="37" name="Group 35"/>
          <p:cNvGrpSpPr/>
          <p:nvPr/>
        </p:nvGrpSpPr>
        <p:grpSpPr>
          <a:xfrm>
            <a:off x="7772400" y="4142096"/>
            <a:ext cx="1295400" cy="1369367"/>
            <a:chOff x="7312038" y="3989696"/>
            <a:chExt cx="1192306" cy="1369367"/>
          </a:xfrm>
        </p:grpSpPr>
        <p:sp>
          <p:nvSpPr>
            <p:cNvPr id="58" name="TextBox 57"/>
            <p:cNvSpPr txBox="1"/>
            <p:nvPr/>
          </p:nvSpPr>
          <p:spPr>
            <a:xfrm>
              <a:off x="7312038" y="4343400"/>
              <a:ext cx="1192306" cy="101566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SDM              Indonesia</a:t>
              </a:r>
              <a:endParaRPr lang="en-US" sz="2000" b="1" dirty="0"/>
            </a:p>
          </p:txBody>
        </p:sp>
        <p:sp>
          <p:nvSpPr>
            <p:cNvPr id="59" name="Up Arrow 58"/>
            <p:cNvSpPr/>
            <p:nvPr/>
          </p:nvSpPr>
          <p:spPr>
            <a:xfrm>
              <a:off x="7570960" y="3989696"/>
              <a:ext cx="484632" cy="304800"/>
            </a:xfrm>
            <a:prstGeom prst="upArrow">
              <a:avLst/>
            </a:prstGeom>
            <a:solidFill>
              <a:srgbClr val="009BD2"/>
            </a:solidFill>
            <a:ln>
              <a:noFill/>
            </a:ln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0" name="Up Arrow 59"/>
          <p:cNvSpPr/>
          <p:nvPr/>
        </p:nvSpPr>
        <p:spPr>
          <a:xfrm rot="10800000">
            <a:off x="8001000" y="2209800"/>
            <a:ext cx="526536" cy="304800"/>
          </a:xfrm>
          <a:prstGeom prst="upArrow">
            <a:avLst/>
          </a:prstGeom>
          <a:solidFill>
            <a:srgbClr val="009BD2"/>
          </a:solidFill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7647296" y="2667665"/>
            <a:ext cx="1496704" cy="132343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09538" indent="-109538"/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Penilaian</a:t>
            </a:r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kesetaraan</a:t>
            </a:r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1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endParaRPr lang="en-US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538" indent="-109538"/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pengakuan</a:t>
            </a:r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kualifikasi</a:t>
            </a:r>
            <a:endParaRPr lang="en-US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1714500" y="1143000"/>
            <a:ext cx="7124700" cy="5219700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1800"/>
              </a:spcBef>
              <a:defRPr/>
            </a:pPr>
            <a:r>
              <a:rPr lang="en-US" b="1" dirty="0" err="1" smtClean="0"/>
              <a:t>Kerangka</a:t>
            </a:r>
            <a:r>
              <a:rPr lang="en-US" b="1" dirty="0" smtClean="0"/>
              <a:t> </a:t>
            </a:r>
            <a:r>
              <a:rPr lang="en-US" b="1" dirty="0" err="1" smtClean="0"/>
              <a:t>Kualifikasi</a:t>
            </a:r>
            <a:r>
              <a:rPr lang="en-US" b="1" dirty="0" smtClean="0"/>
              <a:t> </a:t>
            </a:r>
            <a:r>
              <a:rPr lang="en-US" b="1" dirty="0" err="1" smtClean="0"/>
              <a:t>Nasional</a:t>
            </a:r>
            <a:r>
              <a:rPr lang="en-US" b="1" dirty="0" smtClean="0"/>
              <a:t> Indonesia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yang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disingkat</a:t>
            </a:r>
            <a:r>
              <a:rPr lang="en-US" dirty="0" smtClean="0"/>
              <a:t> </a:t>
            </a:r>
            <a:r>
              <a:rPr lang="en-US" b="1" dirty="0" smtClean="0"/>
              <a:t>KKNI</a:t>
            </a:r>
            <a:r>
              <a:rPr lang="en-US" dirty="0" smtClean="0"/>
              <a:t>,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kerangka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penjenjangan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kualifikasi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kompetensi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yang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dapat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menyandingkan</a:t>
            </a:r>
            <a:r>
              <a:rPr lang="en-US" b="1" dirty="0" smtClean="0">
                <a:solidFill>
                  <a:srgbClr val="C00000"/>
                </a:solidFill>
              </a:rPr>
              <a:t>,  </a:t>
            </a:r>
            <a:r>
              <a:rPr lang="en-US" b="1" dirty="0" err="1" smtClean="0">
                <a:solidFill>
                  <a:srgbClr val="C00000"/>
                </a:solidFill>
              </a:rPr>
              <a:t>menyetarakan</a:t>
            </a:r>
            <a:r>
              <a:rPr lang="en-US" b="1" dirty="0" smtClean="0">
                <a:solidFill>
                  <a:srgbClr val="C00000"/>
                </a:solidFill>
              </a:rPr>
              <a:t>, </a:t>
            </a:r>
            <a:r>
              <a:rPr lang="en-US" b="1" dirty="0" err="1" smtClean="0">
                <a:solidFill>
                  <a:srgbClr val="C00000"/>
                </a:solidFill>
              </a:rPr>
              <a:t>dan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mengintegrasikan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antara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bidang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pendidikan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bidang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pelatihan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kerja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serta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pengalaman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kerja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dalam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rangka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pemberian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pengakuan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kompetensi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kerja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sesuai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dengan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struktur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pekerjaan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di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berbagai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sektor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. </a:t>
            </a:r>
          </a:p>
          <a:p>
            <a:pPr>
              <a:spcBef>
                <a:spcPts val="1800"/>
              </a:spcBef>
              <a:defRPr/>
            </a:pPr>
            <a:r>
              <a:rPr lang="en-AU" b="1" dirty="0" err="1" smtClean="0">
                <a:solidFill>
                  <a:schemeClr val="accent2">
                    <a:lumMod val="50000"/>
                  </a:schemeClr>
                </a:solidFill>
              </a:rPr>
              <a:t>KKNI</a:t>
            </a:r>
            <a:r>
              <a:rPr lang="en-A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AU" dirty="0" err="1" smtClean="0">
                <a:solidFill>
                  <a:schemeClr val="accent2">
                    <a:lumMod val="50000"/>
                  </a:schemeClr>
                </a:solidFill>
              </a:rPr>
              <a:t>merupakan</a:t>
            </a:r>
            <a:r>
              <a:rPr lang="en-A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AU" b="1" dirty="0" err="1" smtClean="0">
                <a:solidFill>
                  <a:schemeClr val="accent2">
                    <a:lumMod val="50000"/>
                  </a:schemeClr>
                </a:solidFill>
              </a:rPr>
              <a:t>perwujudan</a:t>
            </a:r>
            <a:r>
              <a:rPr lang="en-A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AU" b="1" dirty="0" err="1" smtClean="0">
                <a:solidFill>
                  <a:schemeClr val="accent2">
                    <a:lumMod val="50000"/>
                  </a:schemeClr>
                </a:solidFill>
              </a:rPr>
              <a:t>mutu</a:t>
            </a:r>
            <a:r>
              <a:rPr lang="en-A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AU" b="1" dirty="0" err="1" smtClean="0">
                <a:solidFill>
                  <a:schemeClr val="accent2">
                    <a:lumMod val="50000"/>
                  </a:schemeClr>
                </a:solidFill>
              </a:rPr>
              <a:t>dan</a:t>
            </a:r>
            <a:r>
              <a:rPr lang="en-A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AU" b="1" dirty="0" err="1" smtClean="0">
                <a:solidFill>
                  <a:schemeClr val="accent2">
                    <a:lumMod val="50000"/>
                  </a:schemeClr>
                </a:solidFill>
              </a:rPr>
              <a:t>jati</a:t>
            </a:r>
            <a:r>
              <a:rPr lang="en-A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AU" b="1" dirty="0" err="1" smtClean="0">
                <a:solidFill>
                  <a:schemeClr val="accent2">
                    <a:lumMod val="50000"/>
                  </a:schemeClr>
                </a:solidFill>
              </a:rPr>
              <a:t>diri</a:t>
            </a:r>
            <a:r>
              <a:rPr lang="en-A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AU" dirty="0" err="1" smtClean="0">
                <a:solidFill>
                  <a:schemeClr val="accent2">
                    <a:lumMod val="50000"/>
                  </a:schemeClr>
                </a:solidFill>
              </a:rPr>
              <a:t>Bangsa</a:t>
            </a:r>
            <a:r>
              <a:rPr lang="en-AU" dirty="0" smtClean="0">
                <a:solidFill>
                  <a:schemeClr val="accent2">
                    <a:lumMod val="50000"/>
                  </a:schemeClr>
                </a:solidFill>
              </a:rPr>
              <a:t> Indonesia </a:t>
            </a:r>
            <a:r>
              <a:rPr lang="en-AU" dirty="0" err="1" smtClean="0">
                <a:solidFill>
                  <a:schemeClr val="accent2">
                    <a:lumMod val="50000"/>
                  </a:schemeClr>
                </a:solidFill>
              </a:rPr>
              <a:t>terkait</a:t>
            </a:r>
            <a:r>
              <a:rPr lang="en-A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AU" dirty="0" err="1" smtClean="0">
                <a:solidFill>
                  <a:schemeClr val="accent2">
                    <a:lumMod val="50000"/>
                  </a:schemeClr>
                </a:solidFill>
              </a:rPr>
              <a:t>dengan</a:t>
            </a:r>
            <a:r>
              <a:rPr lang="en-A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AU" dirty="0" err="1" smtClean="0">
                <a:solidFill>
                  <a:schemeClr val="accent2">
                    <a:lumMod val="50000"/>
                  </a:schemeClr>
                </a:solidFill>
              </a:rPr>
              <a:t>sistem</a:t>
            </a:r>
            <a:r>
              <a:rPr lang="en-A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AU" dirty="0" err="1" smtClean="0">
                <a:solidFill>
                  <a:schemeClr val="accent2">
                    <a:lumMod val="50000"/>
                  </a:schemeClr>
                </a:solidFill>
              </a:rPr>
              <a:t>pendidikan</a:t>
            </a:r>
            <a:r>
              <a:rPr lang="en-A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AU" dirty="0" err="1" smtClean="0">
                <a:solidFill>
                  <a:schemeClr val="accent2">
                    <a:lumMod val="50000"/>
                  </a:schemeClr>
                </a:solidFill>
              </a:rPr>
              <a:t>dan</a:t>
            </a:r>
            <a:r>
              <a:rPr lang="en-A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AU" dirty="0" err="1" smtClean="0">
                <a:solidFill>
                  <a:schemeClr val="accent2">
                    <a:lumMod val="50000"/>
                  </a:schemeClr>
                </a:solidFill>
              </a:rPr>
              <a:t>pelatihan</a:t>
            </a:r>
            <a:r>
              <a:rPr lang="en-A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AU" dirty="0" err="1" smtClean="0">
                <a:solidFill>
                  <a:schemeClr val="accent2">
                    <a:lumMod val="50000"/>
                  </a:schemeClr>
                </a:solidFill>
              </a:rPr>
              <a:t>nasional</a:t>
            </a:r>
            <a:r>
              <a:rPr lang="en-AU" dirty="0" smtClean="0">
                <a:solidFill>
                  <a:schemeClr val="accent2">
                    <a:lumMod val="50000"/>
                  </a:schemeClr>
                </a:solidFill>
              </a:rPr>
              <a:t> yang </a:t>
            </a:r>
            <a:r>
              <a:rPr lang="en-AU" dirty="0" err="1" smtClean="0">
                <a:solidFill>
                  <a:schemeClr val="accent2">
                    <a:lumMod val="50000"/>
                  </a:schemeClr>
                </a:solidFill>
              </a:rPr>
              <a:t>dimiliki</a:t>
            </a:r>
            <a:r>
              <a:rPr lang="en-AU" dirty="0" smtClean="0">
                <a:solidFill>
                  <a:schemeClr val="accent2">
                    <a:lumMod val="50000"/>
                  </a:schemeClr>
                </a:solidFill>
              </a:rPr>
              <a:t> Indonesia</a:t>
            </a:r>
          </a:p>
        </p:txBody>
      </p:sp>
      <p:grpSp>
        <p:nvGrpSpPr>
          <p:cNvPr id="2" name="Group 68"/>
          <p:cNvGrpSpPr/>
          <p:nvPr/>
        </p:nvGrpSpPr>
        <p:grpSpPr>
          <a:xfrm>
            <a:off x="457200" y="792830"/>
            <a:ext cx="1189192" cy="5531770"/>
            <a:chOff x="189188" y="640822"/>
            <a:chExt cx="1447800" cy="5839613"/>
          </a:xfrm>
        </p:grpSpPr>
        <p:grpSp>
          <p:nvGrpSpPr>
            <p:cNvPr id="3" name="Group 21"/>
            <p:cNvGrpSpPr/>
            <p:nvPr/>
          </p:nvGrpSpPr>
          <p:grpSpPr>
            <a:xfrm>
              <a:off x="189188" y="640822"/>
              <a:ext cx="1447800" cy="5839613"/>
              <a:chOff x="189188" y="640822"/>
              <a:chExt cx="1447800" cy="5839613"/>
            </a:xfrm>
          </p:grpSpPr>
          <p:sp>
            <p:nvSpPr>
              <p:cNvPr id="52" name="Can 51"/>
              <p:cNvSpPr/>
              <p:nvPr/>
            </p:nvSpPr>
            <p:spPr>
              <a:xfrm>
                <a:off x="381000" y="5439503"/>
                <a:ext cx="1143000" cy="1040932"/>
              </a:xfrm>
              <a:prstGeom prst="can">
                <a:avLst>
                  <a:gd name="adj" fmla="val 50000"/>
                </a:avLst>
              </a:prstGeom>
              <a:solidFill>
                <a:srgbClr val="211B05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3" name="Can 2"/>
              <p:cNvSpPr/>
              <p:nvPr/>
            </p:nvSpPr>
            <p:spPr>
              <a:xfrm>
                <a:off x="381000" y="4856309"/>
                <a:ext cx="1143000" cy="1043161"/>
              </a:xfrm>
              <a:prstGeom prst="can">
                <a:avLst>
                  <a:gd name="adj" fmla="val 50000"/>
                </a:avLst>
              </a:prstGeom>
              <a:solidFill>
                <a:srgbClr val="2F2607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4" name="Can 3"/>
              <p:cNvSpPr/>
              <p:nvPr/>
            </p:nvSpPr>
            <p:spPr>
              <a:xfrm>
                <a:off x="381000" y="4273115"/>
                <a:ext cx="1143000" cy="1025279"/>
              </a:xfrm>
              <a:prstGeom prst="can">
                <a:avLst>
                  <a:gd name="adj" fmla="val 50000"/>
                </a:avLst>
              </a:prstGeom>
              <a:solidFill>
                <a:srgbClr val="42360A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5" name="Can 4"/>
              <p:cNvSpPr/>
              <p:nvPr/>
            </p:nvSpPr>
            <p:spPr>
              <a:xfrm>
                <a:off x="381000" y="3669811"/>
                <a:ext cx="1143000" cy="1041825"/>
              </a:xfrm>
              <a:prstGeom prst="can">
                <a:avLst>
                  <a:gd name="adj" fmla="val 50000"/>
                </a:avLst>
              </a:prstGeom>
              <a:solidFill>
                <a:srgbClr val="50410C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6" name="Can 5"/>
              <p:cNvSpPr/>
              <p:nvPr/>
            </p:nvSpPr>
            <p:spPr>
              <a:xfrm>
                <a:off x="381000" y="3066506"/>
                <a:ext cx="1143000" cy="1060102"/>
              </a:xfrm>
              <a:prstGeom prst="can">
                <a:avLst>
                  <a:gd name="adj" fmla="val 50000"/>
                </a:avLst>
              </a:prstGeom>
              <a:solidFill>
                <a:srgbClr val="65530F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7" name="Can 6"/>
              <p:cNvSpPr/>
              <p:nvPr/>
            </p:nvSpPr>
            <p:spPr>
              <a:xfrm>
                <a:off x="381000" y="2463202"/>
                <a:ext cx="1143000" cy="1085167"/>
              </a:xfrm>
              <a:prstGeom prst="can">
                <a:avLst>
                  <a:gd name="adj" fmla="val 50000"/>
                </a:avLst>
              </a:prstGeom>
              <a:solidFill>
                <a:srgbClr val="866E14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8" name="Can 7"/>
              <p:cNvSpPr/>
              <p:nvPr/>
            </p:nvSpPr>
            <p:spPr>
              <a:xfrm>
                <a:off x="381000" y="1819678"/>
                <a:ext cx="1143000" cy="1127744"/>
              </a:xfrm>
              <a:prstGeom prst="can">
                <a:avLst>
                  <a:gd name="adj" fmla="val 50000"/>
                </a:avLst>
              </a:prstGeom>
              <a:solidFill>
                <a:srgbClr val="9D8017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9" name="Can 8"/>
              <p:cNvSpPr/>
              <p:nvPr/>
            </p:nvSpPr>
            <p:spPr>
              <a:xfrm>
                <a:off x="381000" y="1256595"/>
                <a:ext cx="1143000" cy="1112049"/>
              </a:xfrm>
              <a:prstGeom prst="can">
                <a:avLst>
                  <a:gd name="adj" fmla="val 50000"/>
                </a:avLst>
              </a:prstGeom>
              <a:solidFill>
                <a:srgbClr val="B7961B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0" name="Can 9"/>
              <p:cNvSpPr/>
              <p:nvPr/>
            </p:nvSpPr>
            <p:spPr>
              <a:xfrm>
                <a:off x="381000" y="773951"/>
                <a:ext cx="1143000" cy="978649"/>
              </a:xfrm>
              <a:prstGeom prst="can">
                <a:avLst>
                  <a:gd name="adj" fmla="val 50000"/>
                </a:avLst>
              </a:prstGeom>
              <a:solidFill>
                <a:srgbClr val="E2BF3E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 rot="21446453">
                <a:off x="189188" y="640822"/>
                <a:ext cx="1447800" cy="552337"/>
              </a:xfrm>
              <a:prstGeom prst="rect">
                <a:avLst/>
              </a:prstGeom>
              <a:noFill/>
              <a:effectLst>
                <a:outerShdw blurRad="76200" dir="13500000" sy="23000" kx="1200000" algn="br" rotWithShape="0">
                  <a:prstClr val="black">
                    <a:alpha val="20000"/>
                  </a:prstClr>
                </a:outerShdw>
              </a:effectLst>
              <a:scene3d>
                <a:camera prst="isometricRightUp"/>
                <a:lightRig rig="threePt" dir="t"/>
              </a:scene3d>
            </p:spPr>
            <p:txBody>
              <a:bodyPr>
                <a:spAutoFit/>
                <a:scene3d>
                  <a:camera prst="orthographicFront"/>
                  <a:lightRig rig="soft" dir="tl">
                    <a:rot lat="0" lon="0" rev="0"/>
                  </a:lightRig>
                </a:scene3d>
                <a:sp3d contourW="25400" prstMaterial="matte">
                  <a:bevelT w="25400" h="55880" prst="artDeco"/>
                  <a:contourClr>
                    <a:schemeClr val="accent2">
                      <a:tint val="20000"/>
                    </a:schemeClr>
                  </a:contourClr>
                </a:sp3d>
              </a:bodyPr>
              <a:lstStyle/>
              <a:p>
                <a:pPr algn="ctr">
                  <a:defRPr/>
                </a:pPr>
                <a:r>
                  <a:rPr lang="en-US" sz="2800" b="1" spc="50" dirty="0">
                    <a:ln w="11430"/>
                    <a:gradFill>
                      <a:gsLst>
                        <a:gs pos="25000">
                          <a:schemeClr val="accent2">
                            <a:satMod val="155000"/>
                          </a:schemeClr>
                        </a:gs>
                        <a:gs pos="100000">
                          <a:schemeClr val="accent2">
                            <a:shade val="45000"/>
                            <a:satMod val="165000"/>
                          </a:schemeClr>
                        </a:gs>
                      </a:gsLst>
                      <a:lin ang="5400000"/>
                    </a:gra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</a:rPr>
                  <a:t>KKNI</a:t>
                </a:r>
              </a:p>
            </p:txBody>
          </p:sp>
        </p:grpSp>
        <p:sp>
          <p:nvSpPr>
            <p:cNvPr id="24" name="TextBox 10"/>
            <p:cNvSpPr txBox="1">
              <a:spLocks noChangeArrowheads="1"/>
            </p:cNvSpPr>
            <p:nvPr/>
          </p:nvSpPr>
          <p:spPr bwMode="auto">
            <a:xfrm>
              <a:off x="745384" y="5921134"/>
              <a:ext cx="457200" cy="523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4" name="TextBox 11"/>
            <p:cNvSpPr txBox="1">
              <a:spLocks noChangeArrowheads="1"/>
            </p:cNvSpPr>
            <p:nvPr/>
          </p:nvSpPr>
          <p:spPr bwMode="auto">
            <a:xfrm>
              <a:off x="761999" y="5363806"/>
              <a:ext cx="457200" cy="523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5" name="TextBox 12"/>
            <p:cNvSpPr txBox="1">
              <a:spLocks noChangeArrowheads="1"/>
            </p:cNvSpPr>
            <p:nvPr/>
          </p:nvSpPr>
          <p:spPr bwMode="auto">
            <a:xfrm>
              <a:off x="761999" y="4777047"/>
              <a:ext cx="457200" cy="523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6" name="TextBox 13"/>
            <p:cNvSpPr txBox="1">
              <a:spLocks noChangeArrowheads="1"/>
            </p:cNvSpPr>
            <p:nvPr/>
          </p:nvSpPr>
          <p:spPr bwMode="auto">
            <a:xfrm>
              <a:off x="745384" y="4136411"/>
              <a:ext cx="457200" cy="523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7" name="TextBox 14"/>
            <p:cNvSpPr txBox="1">
              <a:spLocks noChangeArrowheads="1"/>
            </p:cNvSpPr>
            <p:nvPr/>
          </p:nvSpPr>
          <p:spPr bwMode="auto">
            <a:xfrm>
              <a:off x="761999" y="3595005"/>
              <a:ext cx="4572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38807" y="2418291"/>
              <a:ext cx="457200" cy="52387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15614" y="1806679"/>
              <a:ext cx="457200" cy="52387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61999" y="1217595"/>
              <a:ext cx="457200" cy="52322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9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1" name="TextBox 18"/>
            <p:cNvSpPr txBox="1">
              <a:spLocks noChangeArrowheads="1"/>
            </p:cNvSpPr>
            <p:nvPr/>
          </p:nvSpPr>
          <p:spPr bwMode="auto">
            <a:xfrm>
              <a:off x="761999" y="3001468"/>
              <a:ext cx="457200" cy="523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1562100" y="1409700"/>
            <a:ext cx="7124700" cy="43815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800"/>
              </a:spcBef>
              <a:defRPr/>
            </a:pPr>
            <a:r>
              <a:rPr lang="es-ES" b="1" dirty="0" err="1" smtClean="0">
                <a:solidFill>
                  <a:srgbClr val="C00000"/>
                </a:solidFill>
              </a:rPr>
              <a:t>KKNI</a:t>
            </a:r>
            <a:r>
              <a:rPr lang="es-ES" b="1" dirty="0" smtClean="0">
                <a:solidFill>
                  <a:srgbClr val="C00000"/>
                </a:solidFill>
              </a:rPr>
              <a:t> </a:t>
            </a:r>
            <a:r>
              <a:rPr lang="es-ES" sz="2900" dirty="0" err="1">
                <a:solidFill>
                  <a:srgbClr val="C00000"/>
                </a:solidFill>
              </a:rPr>
              <a:t>terdiri</a:t>
            </a:r>
            <a:r>
              <a:rPr lang="es-ES" sz="2900" dirty="0">
                <a:solidFill>
                  <a:srgbClr val="C00000"/>
                </a:solidFill>
              </a:rPr>
              <a:t> </a:t>
            </a:r>
            <a:r>
              <a:rPr lang="es-ES" sz="2900" dirty="0" err="1">
                <a:solidFill>
                  <a:srgbClr val="C00000"/>
                </a:solidFill>
              </a:rPr>
              <a:t>dari</a:t>
            </a:r>
            <a:r>
              <a:rPr lang="es-ES" sz="2900" dirty="0">
                <a:solidFill>
                  <a:srgbClr val="C00000"/>
                </a:solidFill>
              </a:rPr>
              <a:t> 9 (</a:t>
            </a:r>
            <a:r>
              <a:rPr lang="es-ES" sz="2900" dirty="0" err="1">
                <a:solidFill>
                  <a:srgbClr val="C00000"/>
                </a:solidFill>
              </a:rPr>
              <a:t>sembilan</a:t>
            </a:r>
            <a:r>
              <a:rPr lang="es-ES" sz="2900" dirty="0">
                <a:solidFill>
                  <a:srgbClr val="C00000"/>
                </a:solidFill>
              </a:rPr>
              <a:t>) </a:t>
            </a:r>
            <a:r>
              <a:rPr lang="es-ES" sz="2900" dirty="0" err="1">
                <a:solidFill>
                  <a:srgbClr val="C00000"/>
                </a:solidFill>
              </a:rPr>
              <a:t>jenjang</a:t>
            </a:r>
            <a:r>
              <a:rPr lang="es-ES" sz="2900" dirty="0">
                <a:solidFill>
                  <a:srgbClr val="C00000"/>
                </a:solidFill>
              </a:rPr>
              <a:t> </a:t>
            </a:r>
            <a:r>
              <a:rPr lang="es-ES" sz="2900" dirty="0" err="1">
                <a:solidFill>
                  <a:srgbClr val="C00000"/>
                </a:solidFill>
              </a:rPr>
              <a:t>kualifikasi</a:t>
            </a:r>
            <a:r>
              <a:rPr lang="es-ES" sz="2900" dirty="0">
                <a:solidFill>
                  <a:srgbClr val="C00000"/>
                </a:solidFill>
              </a:rPr>
              <a:t>, </a:t>
            </a:r>
            <a:r>
              <a:rPr lang="es-ES" sz="2900" dirty="0" err="1">
                <a:solidFill>
                  <a:srgbClr val="C00000"/>
                </a:solidFill>
              </a:rPr>
              <a:t>dimulai</a:t>
            </a:r>
            <a:r>
              <a:rPr lang="es-ES" sz="2900" dirty="0">
                <a:solidFill>
                  <a:srgbClr val="C00000"/>
                </a:solidFill>
              </a:rPr>
              <a:t> </a:t>
            </a:r>
            <a:r>
              <a:rPr lang="es-ES" sz="2900" dirty="0" err="1">
                <a:solidFill>
                  <a:srgbClr val="C00000"/>
                </a:solidFill>
              </a:rPr>
              <a:t>dari</a:t>
            </a:r>
            <a:r>
              <a:rPr lang="es-ES" sz="2900" dirty="0">
                <a:solidFill>
                  <a:srgbClr val="C00000"/>
                </a:solidFill>
              </a:rPr>
              <a:t> </a:t>
            </a:r>
            <a:r>
              <a:rPr lang="es-ES" sz="2900" dirty="0" err="1" smtClean="0">
                <a:solidFill>
                  <a:srgbClr val="C00000"/>
                </a:solidFill>
              </a:rPr>
              <a:t>Kualifikasi</a:t>
            </a:r>
            <a:r>
              <a:rPr lang="es-ES" sz="2900" dirty="0" smtClean="0">
                <a:solidFill>
                  <a:srgbClr val="C00000"/>
                </a:solidFill>
              </a:rPr>
              <a:t> 1 </a:t>
            </a:r>
            <a:r>
              <a:rPr lang="es-ES" sz="2900" dirty="0" err="1" smtClean="0">
                <a:solidFill>
                  <a:srgbClr val="C00000"/>
                </a:solidFill>
              </a:rPr>
              <a:t>sebagai</a:t>
            </a:r>
            <a:r>
              <a:rPr lang="es-ES" sz="2900" dirty="0" smtClean="0">
                <a:solidFill>
                  <a:srgbClr val="C00000"/>
                </a:solidFill>
              </a:rPr>
              <a:t> </a:t>
            </a:r>
            <a:r>
              <a:rPr lang="es-ES" sz="2900" dirty="0" err="1">
                <a:solidFill>
                  <a:srgbClr val="C00000"/>
                </a:solidFill>
              </a:rPr>
              <a:t>kualifikasi</a:t>
            </a:r>
            <a:r>
              <a:rPr lang="es-ES" sz="2900" dirty="0">
                <a:solidFill>
                  <a:srgbClr val="C00000"/>
                </a:solidFill>
              </a:rPr>
              <a:t> </a:t>
            </a:r>
            <a:r>
              <a:rPr lang="es-ES" sz="2900" dirty="0" err="1">
                <a:solidFill>
                  <a:srgbClr val="C00000"/>
                </a:solidFill>
              </a:rPr>
              <a:t>terendah</a:t>
            </a:r>
            <a:r>
              <a:rPr lang="es-ES" sz="2900" dirty="0">
                <a:solidFill>
                  <a:srgbClr val="C00000"/>
                </a:solidFill>
              </a:rPr>
              <a:t> dan </a:t>
            </a:r>
            <a:r>
              <a:rPr lang="es-ES" sz="2900" dirty="0" err="1">
                <a:solidFill>
                  <a:srgbClr val="C00000"/>
                </a:solidFill>
              </a:rPr>
              <a:t>Kualifikasi</a:t>
            </a:r>
            <a:r>
              <a:rPr lang="es-ES" sz="2900" dirty="0">
                <a:solidFill>
                  <a:srgbClr val="C00000"/>
                </a:solidFill>
              </a:rPr>
              <a:t> </a:t>
            </a:r>
            <a:r>
              <a:rPr lang="es-ES" sz="2900" dirty="0" smtClean="0">
                <a:solidFill>
                  <a:srgbClr val="C00000"/>
                </a:solidFill>
              </a:rPr>
              <a:t>– 9 </a:t>
            </a:r>
            <a:r>
              <a:rPr lang="es-ES" sz="2900" dirty="0" err="1" smtClean="0">
                <a:solidFill>
                  <a:srgbClr val="C00000"/>
                </a:solidFill>
              </a:rPr>
              <a:t>sebagai</a:t>
            </a:r>
            <a:r>
              <a:rPr lang="es-ES" sz="2900" dirty="0" smtClean="0">
                <a:solidFill>
                  <a:srgbClr val="C00000"/>
                </a:solidFill>
              </a:rPr>
              <a:t> </a:t>
            </a:r>
            <a:r>
              <a:rPr lang="es-ES" sz="2900" dirty="0" err="1">
                <a:solidFill>
                  <a:srgbClr val="C00000"/>
                </a:solidFill>
              </a:rPr>
              <a:t>kualifikasi</a:t>
            </a:r>
            <a:r>
              <a:rPr lang="es-ES" sz="2900" dirty="0">
                <a:solidFill>
                  <a:srgbClr val="C00000"/>
                </a:solidFill>
              </a:rPr>
              <a:t> </a:t>
            </a:r>
            <a:r>
              <a:rPr lang="es-ES" sz="2900" dirty="0" err="1" smtClean="0">
                <a:solidFill>
                  <a:srgbClr val="C00000"/>
                </a:solidFill>
              </a:rPr>
              <a:t>tertinggi</a:t>
            </a:r>
            <a:endParaRPr lang="es-ES" sz="2900" dirty="0" smtClean="0">
              <a:solidFill>
                <a:srgbClr val="C00000"/>
              </a:solidFill>
            </a:endParaRPr>
          </a:p>
          <a:p>
            <a:pPr>
              <a:spcBef>
                <a:spcPts val="1800"/>
              </a:spcBef>
              <a:defRPr/>
            </a:pP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</a:rPr>
              <a:t>Jenjang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</a:rPr>
              <a:t>kualifikasi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900" dirty="0" err="1" smtClean="0">
                <a:solidFill>
                  <a:schemeClr val="bg2">
                    <a:lumMod val="25000"/>
                  </a:schemeClr>
                </a:solidFill>
              </a:rPr>
              <a:t>adalah</a:t>
            </a:r>
            <a:r>
              <a:rPr lang="en-US" sz="29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900" dirty="0" err="1" smtClean="0">
                <a:solidFill>
                  <a:schemeClr val="bg2">
                    <a:lumMod val="25000"/>
                  </a:schemeClr>
                </a:solidFill>
              </a:rPr>
              <a:t>tingkat</a:t>
            </a:r>
            <a:r>
              <a:rPr lang="en-US" sz="29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900" dirty="0" err="1" smtClean="0">
                <a:solidFill>
                  <a:schemeClr val="bg2">
                    <a:lumMod val="25000"/>
                  </a:schemeClr>
                </a:solidFill>
              </a:rPr>
              <a:t>capaian</a:t>
            </a:r>
            <a:r>
              <a:rPr lang="en-US" sz="29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900" dirty="0" err="1" smtClean="0">
                <a:solidFill>
                  <a:schemeClr val="bg2">
                    <a:lumMod val="25000"/>
                  </a:schemeClr>
                </a:solidFill>
              </a:rPr>
              <a:t>pembelajaran</a:t>
            </a:r>
            <a:r>
              <a:rPr lang="en-US" sz="29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2900" dirty="0" smtClean="0">
                <a:solidFill>
                  <a:schemeClr val="bg2">
                    <a:lumMod val="25000"/>
                  </a:schemeClr>
                </a:solidFill>
              </a:rPr>
              <a:t>yang </a:t>
            </a:r>
            <a:r>
              <a:rPr lang="en-AU" sz="2900" dirty="0" err="1" smtClean="0">
                <a:solidFill>
                  <a:schemeClr val="bg2">
                    <a:lumMod val="25000"/>
                  </a:schemeClr>
                </a:solidFill>
              </a:rPr>
              <a:t>disepakati</a:t>
            </a:r>
            <a:r>
              <a:rPr lang="en-AU" sz="29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2900" dirty="0" err="1" smtClean="0">
                <a:solidFill>
                  <a:schemeClr val="bg2">
                    <a:lumMod val="25000"/>
                  </a:schemeClr>
                </a:solidFill>
              </a:rPr>
              <a:t>secara</a:t>
            </a:r>
            <a:r>
              <a:rPr lang="en-AU" sz="29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2900" dirty="0" err="1" smtClean="0">
                <a:solidFill>
                  <a:schemeClr val="bg2">
                    <a:lumMod val="25000"/>
                  </a:schemeClr>
                </a:solidFill>
              </a:rPr>
              <a:t>nasional</a:t>
            </a:r>
            <a:r>
              <a:rPr lang="en-AU" sz="2900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sz="2900" dirty="0" err="1" smtClean="0">
                <a:solidFill>
                  <a:schemeClr val="bg2">
                    <a:lumMod val="25000"/>
                  </a:schemeClr>
                </a:solidFill>
              </a:rPr>
              <a:t>disusun</a:t>
            </a:r>
            <a:r>
              <a:rPr lang="en-US" sz="29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900" dirty="0" err="1" smtClean="0">
                <a:solidFill>
                  <a:schemeClr val="bg2">
                    <a:lumMod val="25000"/>
                  </a:schemeClr>
                </a:solidFill>
              </a:rPr>
              <a:t>berdasarkan</a:t>
            </a:r>
            <a:r>
              <a:rPr lang="en-US" sz="29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900" dirty="0" err="1" smtClean="0">
                <a:solidFill>
                  <a:schemeClr val="bg2">
                    <a:lumMod val="25000"/>
                  </a:schemeClr>
                </a:solidFill>
              </a:rPr>
              <a:t>ukuran</a:t>
            </a:r>
            <a:r>
              <a:rPr lang="en-US" sz="29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900" dirty="0" err="1" smtClean="0">
                <a:solidFill>
                  <a:schemeClr val="bg2">
                    <a:lumMod val="25000"/>
                  </a:schemeClr>
                </a:solidFill>
              </a:rPr>
              <a:t>hasil</a:t>
            </a:r>
            <a:r>
              <a:rPr lang="en-US" sz="29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900" dirty="0" err="1" smtClean="0">
                <a:solidFill>
                  <a:schemeClr val="bg2">
                    <a:lumMod val="25000"/>
                  </a:schemeClr>
                </a:solidFill>
              </a:rPr>
              <a:t>pendidikan</a:t>
            </a:r>
            <a:r>
              <a:rPr lang="en-US" sz="29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900" dirty="0" err="1" smtClean="0">
                <a:solidFill>
                  <a:schemeClr val="bg2">
                    <a:lumMod val="25000"/>
                  </a:schemeClr>
                </a:solidFill>
              </a:rPr>
              <a:t>dan</a:t>
            </a:r>
            <a:r>
              <a:rPr lang="en-US" sz="2900" dirty="0" smtClean="0">
                <a:solidFill>
                  <a:schemeClr val="bg2">
                    <a:lumMod val="25000"/>
                  </a:schemeClr>
                </a:solidFill>
              </a:rPr>
              <a:t>/</a:t>
            </a:r>
            <a:r>
              <a:rPr lang="en-US" sz="2900" dirty="0" err="1" smtClean="0">
                <a:solidFill>
                  <a:schemeClr val="bg2">
                    <a:lumMod val="25000"/>
                  </a:schemeClr>
                </a:solidFill>
              </a:rPr>
              <a:t>atau</a:t>
            </a:r>
            <a:r>
              <a:rPr lang="en-US" sz="29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900" dirty="0" err="1" smtClean="0">
                <a:solidFill>
                  <a:schemeClr val="bg2">
                    <a:lumMod val="25000"/>
                  </a:schemeClr>
                </a:solidFill>
              </a:rPr>
              <a:t>pelatihan</a:t>
            </a:r>
            <a:r>
              <a:rPr lang="en-US" sz="29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2900" dirty="0" smtClean="0">
                <a:solidFill>
                  <a:schemeClr val="bg2">
                    <a:lumMod val="25000"/>
                  </a:schemeClr>
                </a:solidFill>
              </a:rPr>
              <a:t>yang </a:t>
            </a:r>
            <a:r>
              <a:rPr lang="en-AU" sz="2900" dirty="0" err="1" smtClean="0">
                <a:solidFill>
                  <a:schemeClr val="bg2">
                    <a:lumMod val="25000"/>
                  </a:schemeClr>
                </a:solidFill>
              </a:rPr>
              <a:t>diperoleh</a:t>
            </a:r>
            <a:r>
              <a:rPr lang="en-AU" sz="29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2900" dirty="0" err="1" smtClean="0">
                <a:solidFill>
                  <a:schemeClr val="bg2">
                    <a:lumMod val="25000"/>
                  </a:schemeClr>
                </a:solidFill>
              </a:rPr>
              <a:t>melalui</a:t>
            </a:r>
            <a:r>
              <a:rPr lang="en-AU" sz="29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2900" dirty="0" err="1" smtClean="0">
                <a:solidFill>
                  <a:schemeClr val="bg2">
                    <a:lumMod val="25000"/>
                  </a:schemeClr>
                </a:solidFill>
              </a:rPr>
              <a:t>pendidikan</a:t>
            </a:r>
            <a:r>
              <a:rPr lang="en-AU" sz="2900" dirty="0" smtClean="0">
                <a:solidFill>
                  <a:schemeClr val="bg2">
                    <a:lumMod val="25000"/>
                  </a:schemeClr>
                </a:solidFill>
              </a:rPr>
              <a:t> formal, </a:t>
            </a:r>
            <a:r>
              <a:rPr lang="en-AU" sz="2900" dirty="0" err="1" smtClean="0">
                <a:solidFill>
                  <a:schemeClr val="bg2">
                    <a:lumMod val="25000"/>
                  </a:schemeClr>
                </a:solidFill>
              </a:rPr>
              <a:t>nonformal</a:t>
            </a:r>
            <a:r>
              <a:rPr lang="en-AU" sz="2900" dirty="0" smtClean="0">
                <a:solidFill>
                  <a:schemeClr val="bg2">
                    <a:lumMod val="25000"/>
                  </a:schemeClr>
                </a:solidFill>
              </a:rPr>
              <a:t>, informal, </a:t>
            </a:r>
            <a:r>
              <a:rPr lang="en-AU" sz="2900" dirty="0" err="1" smtClean="0">
                <a:solidFill>
                  <a:schemeClr val="bg2">
                    <a:lumMod val="25000"/>
                  </a:schemeClr>
                </a:solidFill>
              </a:rPr>
              <a:t>atau</a:t>
            </a:r>
            <a:r>
              <a:rPr lang="en-AU" sz="29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2900" dirty="0" err="1" smtClean="0">
                <a:solidFill>
                  <a:schemeClr val="bg2">
                    <a:lumMod val="25000"/>
                  </a:schemeClr>
                </a:solidFill>
              </a:rPr>
              <a:t>pengalaman</a:t>
            </a:r>
            <a:r>
              <a:rPr lang="en-AU" sz="29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2900" dirty="0" err="1" smtClean="0">
                <a:solidFill>
                  <a:schemeClr val="bg2">
                    <a:lumMod val="25000"/>
                  </a:schemeClr>
                </a:solidFill>
              </a:rPr>
              <a:t>kerja</a:t>
            </a:r>
            <a:endParaRPr lang="en-AU" sz="2900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spcBef>
                <a:spcPts val="1800"/>
              </a:spcBef>
              <a:defRPr/>
            </a:pPr>
            <a:endParaRPr lang="es-ES" sz="2900" dirty="0" smtClean="0">
              <a:solidFill>
                <a:srgbClr val="C00000"/>
              </a:solidFill>
            </a:endParaRPr>
          </a:p>
        </p:txBody>
      </p:sp>
      <p:grpSp>
        <p:nvGrpSpPr>
          <p:cNvPr id="2" name="Group 68"/>
          <p:cNvGrpSpPr/>
          <p:nvPr/>
        </p:nvGrpSpPr>
        <p:grpSpPr>
          <a:xfrm>
            <a:off x="304800" y="792830"/>
            <a:ext cx="1189192" cy="5531770"/>
            <a:chOff x="189188" y="640822"/>
            <a:chExt cx="1447800" cy="5839613"/>
          </a:xfrm>
        </p:grpSpPr>
        <p:grpSp>
          <p:nvGrpSpPr>
            <p:cNvPr id="3" name="Group 21"/>
            <p:cNvGrpSpPr/>
            <p:nvPr/>
          </p:nvGrpSpPr>
          <p:grpSpPr>
            <a:xfrm>
              <a:off x="189188" y="640822"/>
              <a:ext cx="1447800" cy="5839613"/>
              <a:chOff x="189188" y="640822"/>
              <a:chExt cx="1447800" cy="5839613"/>
            </a:xfrm>
          </p:grpSpPr>
          <p:sp>
            <p:nvSpPr>
              <p:cNvPr id="52" name="Can 51"/>
              <p:cNvSpPr/>
              <p:nvPr/>
            </p:nvSpPr>
            <p:spPr>
              <a:xfrm>
                <a:off x="381000" y="5439503"/>
                <a:ext cx="1143000" cy="1040932"/>
              </a:xfrm>
              <a:prstGeom prst="can">
                <a:avLst>
                  <a:gd name="adj" fmla="val 50000"/>
                </a:avLst>
              </a:prstGeom>
              <a:solidFill>
                <a:srgbClr val="211B05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3" name="Can 2"/>
              <p:cNvSpPr/>
              <p:nvPr/>
            </p:nvSpPr>
            <p:spPr>
              <a:xfrm>
                <a:off x="381000" y="4856309"/>
                <a:ext cx="1143000" cy="1043161"/>
              </a:xfrm>
              <a:prstGeom prst="can">
                <a:avLst>
                  <a:gd name="adj" fmla="val 50000"/>
                </a:avLst>
              </a:prstGeom>
              <a:solidFill>
                <a:srgbClr val="2F2607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4" name="Can 3"/>
              <p:cNvSpPr/>
              <p:nvPr/>
            </p:nvSpPr>
            <p:spPr>
              <a:xfrm>
                <a:off x="381000" y="4273115"/>
                <a:ext cx="1143000" cy="1025279"/>
              </a:xfrm>
              <a:prstGeom prst="can">
                <a:avLst>
                  <a:gd name="adj" fmla="val 50000"/>
                </a:avLst>
              </a:prstGeom>
              <a:solidFill>
                <a:srgbClr val="42360A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5" name="Can 4"/>
              <p:cNvSpPr/>
              <p:nvPr/>
            </p:nvSpPr>
            <p:spPr>
              <a:xfrm>
                <a:off x="381000" y="3669811"/>
                <a:ext cx="1143000" cy="1041825"/>
              </a:xfrm>
              <a:prstGeom prst="can">
                <a:avLst>
                  <a:gd name="adj" fmla="val 50000"/>
                </a:avLst>
              </a:prstGeom>
              <a:solidFill>
                <a:srgbClr val="50410C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6" name="Can 5"/>
              <p:cNvSpPr/>
              <p:nvPr/>
            </p:nvSpPr>
            <p:spPr>
              <a:xfrm>
                <a:off x="381000" y="3066506"/>
                <a:ext cx="1143000" cy="1060102"/>
              </a:xfrm>
              <a:prstGeom prst="can">
                <a:avLst>
                  <a:gd name="adj" fmla="val 50000"/>
                </a:avLst>
              </a:prstGeom>
              <a:solidFill>
                <a:srgbClr val="65530F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7" name="Can 6"/>
              <p:cNvSpPr/>
              <p:nvPr/>
            </p:nvSpPr>
            <p:spPr>
              <a:xfrm>
                <a:off x="381000" y="2463202"/>
                <a:ext cx="1143000" cy="1085167"/>
              </a:xfrm>
              <a:prstGeom prst="can">
                <a:avLst>
                  <a:gd name="adj" fmla="val 50000"/>
                </a:avLst>
              </a:prstGeom>
              <a:solidFill>
                <a:srgbClr val="866E14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8" name="Can 7"/>
              <p:cNvSpPr/>
              <p:nvPr/>
            </p:nvSpPr>
            <p:spPr>
              <a:xfrm>
                <a:off x="381000" y="1819678"/>
                <a:ext cx="1143000" cy="1127744"/>
              </a:xfrm>
              <a:prstGeom prst="can">
                <a:avLst>
                  <a:gd name="adj" fmla="val 50000"/>
                </a:avLst>
              </a:prstGeom>
              <a:solidFill>
                <a:srgbClr val="9D8017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9" name="Can 8"/>
              <p:cNvSpPr/>
              <p:nvPr/>
            </p:nvSpPr>
            <p:spPr>
              <a:xfrm>
                <a:off x="381000" y="1256595"/>
                <a:ext cx="1143000" cy="1112049"/>
              </a:xfrm>
              <a:prstGeom prst="can">
                <a:avLst>
                  <a:gd name="adj" fmla="val 50000"/>
                </a:avLst>
              </a:prstGeom>
              <a:solidFill>
                <a:srgbClr val="B7961B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0" name="Can 9"/>
              <p:cNvSpPr/>
              <p:nvPr/>
            </p:nvSpPr>
            <p:spPr>
              <a:xfrm>
                <a:off x="381000" y="773951"/>
                <a:ext cx="1143000" cy="978649"/>
              </a:xfrm>
              <a:prstGeom prst="can">
                <a:avLst>
                  <a:gd name="adj" fmla="val 50000"/>
                </a:avLst>
              </a:prstGeom>
              <a:solidFill>
                <a:srgbClr val="E2BF3E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 rot="21446453">
                <a:off x="189188" y="640822"/>
                <a:ext cx="1447800" cy="552337"/>
              </a:xfrm>
              <a:prstGeom prst="rect">
                <a:avLst/>
              </a:prstGeom>
              <a:noFill/>
              <a:effectLst>
                <a:outerShdw blurRad="76200" dir="13500000" sy="23000" kx="1200000" algn="br" rotWithShape="0">
                  <a:prstClr val="black">
                    <a:alpha val="20000"/>
                  </a:prstClr>
                </a:outerShdw>
              </a:effectLst>
              <a:scene3d>
                <a:camera prst="isometricRightUp"/>
                <a:lightRig rig="threePt" dir="t"/>
              </a:scene3d>
            </p:spPr>
            <p:txBody>
              <a:bodyPr>
                <a:spAutoFit/>
                <a:scene3d>
                  <a:camera prst="orthographicFront"/>
                  <a:lightRig rig="soft" dir="tl">
                    <a:rot lat="0" lon="0" rev="0"/>
                  </a:lightRig>
                </a:scene3d>
                <a:sp3d contourW="25400" prstMaterial="matte">
                  <a:bevelT w="25400" h="55880" prst="artDeco"/>
                  <a:contourClr>
                    <a:schemeClr val="accent2">
                      <a:tint val="20000"/>
                    </a:schemeClr>
                  </a:contourClr>
                </a:sp3d>
              </a:bodyPr>
              <a:lstStyle/>
              <a:p>
                <a:pPr algn="ctr">
                  <a:defRPr/>
                </a:pPr>
                <a:r>
                  <a:rPr lang="en-US" sz="2800" b="1" spc="50" dirty="0">
                    <a:ln w="11430"/>
                    <a:gradFill>
                      <a:gsLst>
                        <a:gs pos="25000">
                          <a:schemeClr val="accent2">
                            <a:satMod val="155000"/>
                          </a:schemeClr>
                        </a:gs>
                        <a:gs pos="100000">
                          <a:schemeClr val="accent2">
                            <a:shade val="45000"/>
                            <a:satMod val="165000"/>
                          </a:schemeClr>
                        </a:gs>
                      </a:gsLst>
                      <a:lin ang="5400000"/>
                    </a:gra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</a:rPr>
                  <a:t>KKNI</a:t>
                </a:r>
              </a:p>
            </p:txBody>
          </p:sp>
        </p:grpSp>
        <p:sp>
          <p:nvSpPr>
            <p:cNvPr id="43" name="TextBox 10"/>
            <p:cNvSpPr txBox="1">
              <a:spLocks noChangeArrowheads="1"/>
            </p:cNvSpPr>
            <p:nvPr/>
          </p:nvSpPr>
          <p:spPr bwMode="auto">
            <a:xfrm>
              <a:off x="745384" y="5921134"/>
              <a:ext cx="457200" cy="523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4" name="TextBox 11"/>
            <p:cNvSpPr txBox="1">
              <a:spLocks noChangeArrowheads="1"/>
            </p:cNvSpPr>
            <p:nvPr/>
          </p:nvSpPr>
          <p:spPr bwMode="auto">
            <a:xfrm>
              <a:off x="761999" y="5363806"/>
              <a:ext cx="457200" cy="523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5" name="TextBox 12"/>
            <p:cNvSpPr txBox="1">
              <a:spLocks noChangeArrowheads="1"/>
            </p:cNvSpPr>
            <p:nvPr/>
          </p:nvSpPr>
          <p:spPr bwMode="auto">
            <a:xfrm>
              <a:off x="761999" y="4777047"/>
              <a:ext cx="457200" cy="523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6" name="TextBox 13"/>
            <p:cNvSpPr txBox="1">
              <a:spLocks noChangeArrowheads="1"/>
            </p:cNvSpPr>
            <p:nvPr/>
          </p:nvSpPr>
          <p:spPr bwMode="auto">
            <a:xfrm>
              <a:off x="745384" y="4136411"/>
              <a:ext cx="457200" cy="523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7" name="TextBox 14"/>
            <p:cNvSpPr txBox="1">
              <a:spLocks noChangeArrowheads="1"/>
            </p:cNvSpPr>
            <p:nvPr/>
          </p:nvSpPr>
          <p:spPr bwMode="auto">
            <a:xfrm>
              <a:off x="761999" y="3595005"/>
              <a:ext cx="4572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38807" y="2418291"/>
              <a:ext cx="457200" cy="52387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15614" y="1806679"/>
              <a:ext cx="457200" cy="52387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61999" y="1217595"/>
              <a:ext cx="457200" cy="52322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9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1" name="TextBox 18"/>
            <p:cNvSpPr txBox="1">
              <a:spLocks noChangeArrowheads="1"/>
            </p:cNvSpPr>
            <p:nvPr/>
          </p:nvSpPr>
          <p:spPr bwMode="auto">
            <a:xfrm>
              <a:off x="761999" y="3001468"/>
              <a:ext cx="457200" cy="5238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5"/>
          <p:cNvSpPr txBox="1">
            <a:spLocks noChangeArrowheads="1"/>
          </p:cNvSpPr>
          <p:nvPr/>
        </p:nvSpPr>
        <p:spPr bwMode="auto">
          <a:xfrm>
            <a:off x="57150" y="3405188"/>
            <a:ext cx="18288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id-ID" b="1">
                <a:solidFill>
                  <a:srgbClr val="FF0000"/>
                </a:solidFill>
                <a:latin typeface="Arial Black" pitchFamily="34" charset="0"/>
              </a:rPr>
              <a:t>PROFESI</a:t>
            </a:r>
            <a:r>
              <a:rPr lang="en-US" b="1">
                <a:solidFill>
                  <a:srgbClr val="FF0000"/>
                </a:solidFill>
                <a:latin typeface="Arial Black" pitchFamily="34" charset="0"/>
              </a:rPr>
              <a:t> :</a:t>
            </a:r>
            <a:endParaRPr lang="id-ID" b="1">
              <a:solidFill>
                <a:srgbClr val="FF0000"/>
              </a:solidFill>
              <a:latin typeface="Arial Black" pitchFamily="34" charset="0"/>
            </a:endParaRPr>
          </a:p>
          <a:p>
            <a:pPr algn="r"/>
            <a:r>
              <a:rPr lang="id-ID" sz="1600" b="1"/>
              <a:t>SERTIFIKAT </a:t>
            </a:r>
            <a:r>
              <a:rPr lang="en-US" sz="1600" b="1"/>
              <a:t> </a:t>
            </a:r>
            <a:r>
              <a:rPr lang="id-ID" sz="1600" b="1"/>
              <a:t>PROFESI</a:t>
            </a:r>
            <a:r>
              <a:rPr lang="en-US" sz="1600" b="1"/>
              <a:t> (</a:t>
            </a:r>
            <a:r>
              <a:rPr lang="id-ID" sz="1600" b="1"/>
              <a:t>PII</a:t>
            </a:r>
            <a:r>
              <a:rPr lang="en-US" sz="1600" b="1"/>
              <a:t>)</a:t>
            </a:r>
            <a:endParaRPr lang="id-ID" sz="1600" b="1"/>
          </a:p>
        </p:txBody>
      </p:sp>
      <p:sp>
        <p:nvSpPr>
          <p:cNvPr id="21507" name="TextBox 16"/>
          <p:cNvSpPr txBox="1">
            <a:spLocks noChangeArrowheads="1"/>
          </p:cNvSpPr>
          <p:nvPr/>
        </p:nvSpPr>
        <p:spPr bwMode="auto">
          <a:xfrm>
            <a:off x="1981200" y="6019800"/>
            <a:ext cx="51054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b="1">
                <a:solidFill>
                  <a:srgbClr val="FF0000"/>
                </a:solidFill>
                <a:latin typeface="Arial Black" pitchFamily="34" charset="0"/>
              </a:rPr>
              <a:t>INDUSTRI</a:t>
            </a:r>
            <a:r>
              <a:rPr lang="en-US" b="1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id-ID" b="1" smtClean="0">
                <a:solidFill>
                  <a:srgbClr val="FF0000"/>
                </a:solidFill>
                <a:latin typeface="Arial Black" pitchFamily="34" charset="0"/>
              </a:rPr>
              <a:t>:</a:t>
            </a:r>
            <a:endParaRPr lang="en-US" b="1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r>
              <a:rPr lang="id-ID" sz="1600" b="1" smtClean="0"/>
              <a:t>FUNGSI </a:t>
            </a:r>
            <a:r>
              <a:rPr lang="id-ID" sz="1600" b="1"/>
              <a:t>JABATAN KERJA</a:t>
            </a:r>
          </a:p>
        </p:txBody>
      </p:sp>
      <p:sp>
        <p:nvSpPr>
          <p:cNvPr id="21508" name="TextBox 17"/>
          <p:cNvSpPr txBox="1">
            <a:spLocks noChangeArrowheads="1"/>
          </p:cNvSpPr>
          <p:nvPr/>
        </p:nvSpPr>
        <p:spPr bwMode="auto">
          <a:xfrm>
            <a:off x="2133600" y="762000"/>
            <a:ext cx="47244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b="1">
                <a:solidFill>
                  <a:srgbClr val="FF0000"/>
                </a:solidFill>
                <a:latin typeface="Arial Black" pitchFamily="34" charset="0"/>
              </a:rPr>
              <a:t>PENDIDIKAN</a:t>
            </a:r>
            <a:r>
              <a:rPr lang="en-US" b="1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id-ID" b="1">
                <a:solidFill>
                  <a:srgbClr val="FF0000"/>
                </a:solidFill>
                <a:latin typeface="Arial Black" pitchFamily="34" charset="0"/>
              </a:rPr>
              <a:t>:</a:t>
            </a:r>
            <a:r>
              <a:rPr lang="en-US" b="1">
                <a:solidFill>
                  <a:srgbClr val="FF0000"/>
                </a:solidFill>
              </a:rPr>
              <a:t> </a:t>
            </a:r>
            <a:endParaRPr lang="en-US" b="1" smtClean="0">
              <a:solidFill>
                <a:srgbClr val="FF0000"/>
              </a:solidFill>
            </a:endParaRPr>
          </a:p>
          <a:p>
            <a:pPr algn="ctr"/>
            <a:r>
              <a:rPr lang="id-ID" sz="1600" b="1" smtClean="0"/>
              <a:t>GELAR </a:t>
            </a:r>
            <a:r>
              <a:rPr lang="id-ID" sz="1600" b="1"/>
              <a:t>AKADEMIS</a:t>
            </a:r>
          </a:p>
        </p:txBody>
      </p:sp>
      <p:sp>
        <p:nvSpPr>
          <p:cNvPr id="21509" name="TextBox 18"/>
          <p:cNvSpPr txBox="1">
            <a:spLocks noChangeArrowheads="1"/>
          </p:cNvSpPr>
          <p:nvPr/>
        </p:nvSpPr>
        <p:spPr bwMode="auto">
          <a:xfrm>
            <a:off x="7031038" y="3352800"/>
            <a:ext cx="1884362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b="1">
                <a:solidFill>
                  <a:srgbClr val="FF0000"/>
                </a:solidFill>
                <a:latin typeface="Arial Black" pitchFamily="34" charset="0"/>
              </a:rPr>
              <a:t>OTODIDAK</a:t>
            </a:r>
            <a:r>
              <a:rPr lang="en-US" b="1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id-ID" b="1">
                <a:solidFill>
                  <a:srgbClr val="FF0000"/>
                </a:solidFill>
                <a:latin typeface="Arial Black" pitchFamily="34" charset="0"/>
              </a:rPr>
              <a:t>:</a:t>
            </a:r>
          </a:p>
          <a:p>
            <a:r>
              <a:rPr lang="id-ID" sz="1600" b="1"/>
              <a:t>PENGALAMAN</a:t>
            </a:r>
          </a:p>
          <a:p>
            <a:r>
              <a:rPr lang="id-ID" sz="1600" b="1"/>
              <a:t>KEAHLIAN</a:t>
            </a:r>
          </a:p>
          <a:p>
            <a:r>
              <a:rPr lang="id-ID" sz="1600" b="1"/>
              <a:t>KHUSUS</a:t>
            </a:r>
          </a:p>
        </p:txBody>
      </p:sp>
      <p:sp>
        <p:nvSpPr>
          <p:cNvPr id="62" name="Title 1"/>
          <p:cNvSpPr txBox="1">
            <a:spLocks/>
          </p:cNvSpPr>
          <p:nvPr/>
        </p:nvSpPr>
        <p:spPr>
          <a:xfrm>
            <a:off x="381000" y="152400"/>
            <a:ext cx="8382000" cy="5334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smtClean="0">
                <a:ln w="11430">
                  <a:noFill/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Pencapaian Level pada KKNI Melalui Berbagai Jalur</a:t>
            </a:r>
            <a:endParaRPr lang="en-US" sz="2800" b="1" dirty="0">
              <a:ln w="11430">
                <a:noFill/>
              </a:ln>
              <a:solidFill>
                <a:schemeClr val="bg2">
                  <a:lumMod val="2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7" name="Table 56"/>
          <p:cNvGraphicFramePr>
            <a:graphicFrameLocks noGrp="1"/>
          </p:cNvGraphicFramePr>
          <p:nvPr/>
        </p:nvGraphicFramePr>
        <p:xfrm>
          <a:off x="2133600" y="1446110"/>
          <a:ext cx="4800600" cy="4497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900"/>
                <a:gridCol w="425450"/>
                <a:gridCol w="425450"/>
                <a:gridCol w="425450"/>
                <a:gridCol w="425450"/>
                <a:gridCol w="425450"/>
                <a:gridCol w="425450"/>
                <a:gridCol w="425450"/>
                <a:gridCol w="425450"/>
                <a:gridCol w="425450"/>
                <a:gridCol w="501650"/>
              </a:tblGrid>
              <a:tr h="3979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605448"/>
                          </a:solidFill>
                          <a:effectLst/>
                        </a:rPr>
                        <a:t>SMP</a:t>
                      </a:r>
                      <a:endParaRPr lang="en-US" sz="1400">
                        <a:solidFill>
                          <a:srgbClr val="605448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605448"/>
                          </a:solidFill>
                          <a:effectLst/>
                        </a:rPr>
                        <a:t>SMA</a:t>
                      </a:r>
                      <a:endParaRPr lang="en-US" sz="1400">
                        <a:solidFill>
                          <a:srgbClr val="605448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605448"/>
                          </a:solidFill>
                          <a:effectLst/>
                        </a:rPr>
                        <a:t>D1</a:t>
                      </a:r>
                      <a:endParaRPr lang="en-US" sz="1400">
                        <a:solidFill>
                          <a:srgbClr val="605448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605448"/>
                          </a:solidFill>
                          <a:effectLst/>
                        </a:rPr>
                        <a:t>D2</a:t>
                      </a:r>
                      <a:endParaRPr lang="en-US" sz="1400">
                        <a:solidFill>
                          <a:srgbClr val="605448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605448"/>
                          </a:solidFill>
                          <a:effectLst/>
                        </a:rPr>
                        <a:t>D3</a:t>
                      </a:r>
                      <a:endParaRPr lang="en-US" sz="1400">
                        <a:solidFill>
                          <a:srgbClr val="605448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605448"/>
                          </a:solidFill>
                          <a:effectLst/>
                        </a:rPr>
                        <a:t>S1</a:t>
                      </a:r>
                      <a:endParaRPr lang="en-US" sz="1400">
                        <a:solidFill>
                          <a:srgbClr val="605448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605448"/>
                          </a:solidFill>
                          <a:effectLst/>
                        </a:rPr>
                        <a:t>PRO</a:t>
                      </a:r>
                      <a:endParaRPr lang="en-US" sz="1400">
                        <a:solidFill>
                          <a:srgbClr val="605448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605448"/>
                          </a:solidFill>
                          <a:effectLst/>
                        </a:rPr>
                        <a:t>S2</a:t>
                      </a:r>
                      <a:endParaRPr lang="en-US" sz="1400">
                        <a:solidFill>
                          <a:srgbClr val="605448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605448"/>
                          </a:solidFill>
                          <a:effectLst/>
                        </a:rPr>
                        <a:t>S3</a:t>
                      </a:r>
                      <a:endParaRPr lang="en-US" sz="1400">
                        <a:solidFill>
                          <a:srgbClr val="605448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79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</a:t>
                      </a:r>
                      <a:endParaRPr lang="en-US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2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</a:tr>
              <a:tr h="397933">
                <a:tc>
                  <a:txBody>
                    <a:bodyPr/>
                    <a:lstStyle/>
                    <a:p>
                      <a:pPr algn="ctr"/>
                      <a:r>
                        <a:rPr lang="en-US" sz="1200" b="1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 Black" pitchFamily="34" charset="0"/>
                        </a:rPr>
                        <a:t>U</a:t>
                      </a:r>
                      <a:endParaRPr lang="en-US" sz="1200" b="1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BF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</a:t>
                      </a:r>
                      <a:endParaRPr lang="en-US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BF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</a:tr>
              <a:tr h="397933">
                <a:tc>
                  <a:txBody>
                    <a:bodyPr/>
                    <a:lstStyle/>
                    <a:p>
                      <a:pPr algn="ctr"/>
                      <a:r>
                        <a:rPr lang="en-US" sz="1200" b="0" spc="-15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 Black" pitchFamily="34" charset="0"/>
                        </a:rPr>
                        <a:t>M D</a:t>
                      </a:r>
                      <a:endParaRPr lang="en-US" sz="1200" b="0" spc="-15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AC8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Arial Black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en-US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AC8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</a:tr>
              <a:tr h="397933">
                <a:tc>
                  <a:txBody>
                    <a:bodyPr/>
                    <a:lstStyle/>
                    <a:p>
                      <a:pPr algn="ctr"/>
                      <a:r>
                        <a:rPr lang="en-US" sz="1200" b="1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 Black" pitchFamily="34" charset="0"/>
                        </a:rPr>
                        <a:t>M</a:t>
                      </a:r>
                      <a:endParaRPr lang="en-US" sz="1200" b="1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9C7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</a:t>
                      </a:r>
                      <a:endParaRPr lang="en-US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9C7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</a:tr>
              <a:tr h="3979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en-US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815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</a:tr>
              <a:tr h="3979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en-US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695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</a:tr>
              <a:tr h="3979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en-US" b="1" i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544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</a:tr>
              <a:tr h="3979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en-US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23A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</a:tr>
              <a:tr h="3979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en-US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9241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</a:tr>
              <a:tr h="3979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smtClean="0">
                          <a:solidFill>
                            <a:srgbClr val="605448"/>
                          </a:solidFill>
                          <a:effectLst/>
                        </a:rPr>
                        <a:t>OPERATOR</a:t>
                      </a:r>
                      <a:endParaRPr lang="en-US" sz="1400" b="1">
                        <a:solidFill>
                          <a:srgbClr val="605448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smtClean="0">
                          <a:solidFill>
                            <a:srgbClr val="605448"/>
                          </a:solidFill>
                          <a:effectLst/>
                        </a:rPr>
                        <a:t>ANALIS</a:t>
                      </a:r>
                      <a:endParaRPr lang="en-US" sz="1400" b="1">
                        <a:solidFill>
                          <a:srgbClr val="605448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smtClean="0">
                          <a:solidFill>
                            <a:srgbClr val="605448"/>
                          </a:solidFill>
                          <a:effectLst/>
                        </a:rPr>
                        <a:t>AHLI</a:t>
                      </a:r>
                      <a:endParaRPr lang="en-US" sz="1400" b="1">
                        <a:solidFill>
                          <a:srgbClr val="605448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A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4"/>
          <p:cNvSpPr>
            <a:spLocks noChangeArrowheads="1"/>
          </p:cNvSpPr>
          <p:nvPr/>
        </p:nvSpPr>
        <p:spPr bwMode="auto">
          <a:xfrm>
            <a:off x="304800" y="990600"/>
            <a:ext cx="4191000" cy="41148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/>
          </a:p>
        </p:txBody>
      </p:sp>
      <p:sp>
        <p:nvSpPr>
          <p:cNvPr id="4" name="Line 26"/>
          <p:cNvSpPr>
            <a:spLocks noChangeShapeType="1"/>
          </p:cNvSpPr>
          <p:nvPr/>
        </p:nvSpPr>
        <p:spPr bwMode="auto">
          <a:xfrm>
            <a:off x="2362200" y="990600"/>
            <a:ext cx="0" cy="4119562"/>
          </a:xfrm>
          <a:prstGeom prst="line">
            <a:avLst/>
          </a:prstGeom>
          <a:noFill/>
          <a:ln w="76200">
            <a:solidFill>
              <a:schemeClr val="accent6"/>
            </a:solidFill>
            <a:round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Box 34"/>
          <p:cNvSpPr txBox="1">
            <a:spLocks noChangeArrowheads="1"/>
          </p:cNvSpPr>
          <p:nvPr/>
        </p:nvSpPr>
        <p:spPr bwMode="auto">
          <a:xfrm rot="18676530">
            <a:off x="694322" y="1832188"/>
            <a:ext cx="1670299" cy="981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ArchUp">
              <a:avLst>
                <a:gd name="adj" fmla="val 10996893"/>
              </a:avLst>
            </a:prstTxWarp>
            <a:spAutoFit/>
          </a:bodyPr>
          <a:lstStyle/>
          <a:p>
            <a:pPr algn="ctr" eaLnBrk="0" hangingPunct="0"/>
            <a:r>
              <a:rPr lang="en-US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SCIENCE</a:t>
            </a:r>
            <a:endParaRPr lang="en-US" sz="2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Line 25"/>
          <p:cNvSpPr>
            <a:spLocks noChangeShapeType="1"/>
          </p:cNvSpPr>
          <p:nvPr/>
        </p:nvSpPr>
        <p:spPr bwMode="auto">
          <a:xfrm>
            <a:off x="304801" y="3048000"/>
            <a:ext cx="4191000" cy="0"/>
          </a:xfrm>
          <a:prstGeom prst="line">
            <a:avLst/>
          </a:prstGeom>
          <a:noFill/>
          <a:ln w="76200">
            <a:solidFill>
              <a:schemeClr val="accent6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Box 34"/>
          <p:cNvSpPr txBox="1">
            <a:spLocks noChangeArrowheads="1"/>
          </p:cNvSpPr>
          <p:nvPr/>
        </p:nvSpPr>
        <p:spPr bwMode="auto">
          <a:xfrm rot="2701944">
            <a:off x="1861852" y="1726721"/>
            <a:ext cx="2293541" cy="1697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ArchUp">
              <a:avLst>
                <a:gd name="adj" fmla="val 10639890"/>
              </a:avLst>
            </a:prstTxWarp>
            <a:spAutoFit/>
          </a:bodyPr>
          <a:lstStyle/>
          <a:p>
            <a:pPr algn="ctr" eaLnBrk="0" hangingPunct="0"/>
            <a:r>
              <a:rPr lang="en-US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KNOWLEDGE</a:t>
            </a:r>
            <a:endParaRPr lang="en-US" sz="2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 Box 34"/>
          <p:cNvSpPr txBox="1">
            <a:spLocks noChangeArrowheads="1"/>
          </p:cNvSpPr>
          <p:nvPr/>
        </p:nvSpPr>
        <p:spPr bwMode="auto">
          <a:xfrm rot="8351441">
            <a:off x="1799949" y="2788451"/>
            <a:ext cx="2293541" cy="1697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ArchUp">
              <a:avLst>
                <a:gd name="adj" fmla="val 10639890"/>
              </a:avLst>
            </a:prstTxWarp>
            <a:spAutoFit/>
          </a:bodyPr>
          <a:lstStyle/>
          <a:p>
            <a:pPr algn="ctr" eaLnBrk="0" hangingPunct="0"/>
            <a:r>
              <a:rPr lang="en-US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HOW</a:t>
            </a:r>
            <a:endParaRPr lang="en-US" sz="2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 Box 34"/>
          <p:cNvSpPr txBox="1">
            <a:spLocks noChangeArrowheads="1"/>
          </p:cNvSpPr>
          <p:nvPr/>
        </p:nvSpPr>
        <p:spPr bwMode="auto">
          <a:xfrm rot="13499970">
            <a:off x="1010564" y="2863719"/>
            <a:ext cx="1400919" cy="1518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ArchUp">
              <a:avLst>
                <a:gd name="adj" fmla="val 11980506"/>
              </a:avLst>
            </a:prstTxWarp>
            <a:spAutoFit/>
          </a:bodyPr>
          <a:lstStyle/>
          <a:p>
            <a:pPr algn="ctr" eaLnBrk="0" hangingPunct="0"/>
            <a:r>
              <a:rPr lang="en-US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SKILLS</a:t>
            </a:r>
            <a:endParaRPr lang="en-US" sz="24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Oval 21"/>
          <p:cNvSpPr/>
          <p:nvPr/>
        </p:nvSpPr>
        <p:spPr>
          <a:xfrm>
            <a:off x="1028700" y="1695450"/>
            <a:ext cx="2667000" cy="2666999"/>
          </a:xfrm>
          <a:prstGeom prst="ellipse">
            <a:avLst/>
          </a:prstGeom>
          <a:solidFill>
            <a:srgbClr val="FFFFFF">
              <a:alpha val="34118"/>
            </a:srgb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ArchUp">
              <a:avLst>
                <a:gd name="adj" fmla="val 12030675"/>
              </a:avLst>
            </a:prstTxWarp>
          </a:bodyPr>
          <a:lstStyle/>
          <a:p>
            <a:pPr algn="ctr"/>
            <a:endParaRPr lang="en-US"/>
          </a:p>
        </p:txBody>
      </p:sp>
      <p:sp>
        <p:nvSpPr>
          <p:cNvPr id="17" name="Oval 9"/>
          <p:cNvSpPr>
            <a:spLocks noChangeArrowheads="1"/>
          </p:cNvSpPr>
          <p:nvPr/>
        </p:nvSpPr>
        <p:spPr bwMode="auto">
          <a:xfrm>
            <a:off x="1543050" y="222885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accent6">
                <a:lumMod val="50000"/>
              </a:schemeClr>
            </a:solidFill>
            <a:round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en-US" sz="4400" b="1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IQF</a:t>
            </a:r>
            <a:endParaRPr lang="en-US" sz="4400" b="1" spc="50" dirty="0">
              <a:ln w="11430"/>
              <a:solidFill>
                <a:schemeClr val="accent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 rot="2551767">
            <a:off x="1172299" y="1977970"/>
            <a:ext cx="2243081" cy="2312363"/>
          </a:xfrm>
          <a:prstGeom prst="rect">
            <a:avLst/>
          </a:prstGeom>
          <a:noFill/>
        </p:spPr>
        <p:txBody>
          <a:bodyPr wrap="none" rtlCol="0">
            <a:prstTxWarp prst="textCircle">
              <a:avLst>
                <a:gd name="adj" fmla="val 10891871"/>
              </a:avLst>
            </a:prstTxWarp>
            <a:spAutoFit/>
          </a:bodyPr>
          <a:lstStyle/>
          <a:p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AFFECTIVE DOMAIN</a:t>
            </a:r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724400" y="4196477"/>
            <a:ext cx="4191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id-ID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Capaian Pembelajaran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(learning outcomes)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id-ID" dirty="0" smtClean="0"/>
              <a:t>internasilisasi dan akumulasi ilmu</a:t>
            </a:r>
            <a:r>
              <a:rPr lang="en-US" dirty="0" smtClean="0"/>
              <a:t> </a:t>
            </a:r>
            <a:r>
              <a:rPr lang="id-ID" dirty="0" smtClean="0"/>
              <a:t>pengetahuan, </a:t>
            </a:r>
            <a:r>
              <a:rPr lang="en-US" dirty="0" smtClean="0"/>
              <a:t> </a:t>
            </a:r>
            <a:r>
              <a:rPr lang="id-ID" dirty="0" smtClean="0"/>
              <a:t>pengetahuan,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r>
              <a:rPr lang="en-US" dirty="0" smtClean="0"/>
              <a:t>,</a:t>
            </a:r>
            <a:r>
              <a:rPr lang="id-ID" dirty="0" smtClean="0"/>
              <a:t>ketrampilan, afeksi, dan </a:t>
            </a:r>
            <a:r>
              <a:rPr lang="id-ID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kompetensi</a:t>
            </a:r>
            <a:r>
              <a:rPr lang="id-ID" dirty="0" smtClean="0"/>
              <a:t> yang dicapai melalui proses pendidikan yang terstruktur dan mencakup suatu bidang ilmu/keahlian tertentu atau melalui pengalaman kerja.</a:t>
            </a:r>
            <a:endParaRPr lang="en-US" dirty="0" smtClean="0"/>
          </a:p>
          <a:p>
            <a:pPr lvl="0">
              <a:defRPr/>
            </a:pPr>
            <a:endParaRPr lang="en-US" dirty="0" smtClean="0"/>
          </a:p>
        </p:txBody>
      </p:sp>
      <p:sp>
        <p:nvSpPr>
          <p:cNvPr id="30" name="TextBox 29"/>
          <p:cNvSpPr txBox="1"/>
          <p:nvPr/>
        </p:nvSpPr>
        <p:spPr>
          <a:xfrm>
            <a:off x="4735689" y="1371600"/>
            <a:ext cx="42559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Deskripsi</a:t>
            </a:r>
            <a:r>
              <a:rPr lang="en-US" b="1" dirty="0" smtClean="0"/>
              <a:t> </a:t>
            </a:r>
            <a:r>
              <a:rPr lang="en-US" b="1" dirty="0" err="1" smtClean="0"/>
              <a:t>Kualifikasi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KKNI</a:t>
            </a:r>
            <a:r>
              <a:rPr lang="en-US" b="1" dirty="0" smtClean="0"/>
              <a:t> </a:t>
            </a:r>
            <a:r>
              <a:rPr lang="en-US" dirty="0" err="1" smtClean="0"/>
              <a:t>merefleksikan</a:t>
            </a:r>
            <a:r>
              <a:rPr lang="en-US" dirty="0" smtClean="0"/>
              <a:t> </a:t>
            </a:r>
            <a:r>
              <a:rPr lang="en-US" dirty="0" err="1" smtClean="0"/>
              <a:t>capaian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i="1" dirty="0" smtClean="0"/>
              <a:t>(learning outcomes) </a:t>
            </a:r>
            <a:r>
              <a:rPr lang="en-US" dirty="0" smtClean="0"/>
              <a:t>yang  </a:t>
            </a:r>
            <a:r>
              <a:rPr lang="en-US" dirty="0" err="1" smtClean="0"/>
              <a:t>peroleh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endParaRPr lang="en-US" dirty="0" smtClean="0"/>
          </a:p>
          <a:p>
            <a:pPr marL="447675" indent="-180975">
              <a:buFont typeface="Arial" pitchFamily="34" charset="0"/>
              <a:buChar char="•"/>
            </a:pPr>
            <a:r>
              <a:rPr lang="en-US" dirty="0" err="1" smtClean="0"/>
              <a:t>pendidikan</a:t>
            </a:r>
            <a:endParaRPr lang="en-US" dirty="0" smtClean="0"/>
          </a:p>
          <a:p>
            <a:pPr marL="447675" indent="-180975">
              <a:buFont typeface="Arial" pitchFamily="34" charset="0"/>
              <a:buChar char="•"/>
            </a:pPr>
            <a:r>
              <a:rPr lang="en-US" dirty="0" err="1" smtClean="0"/>
              <a:t>pelatihan</a:t>
            </a:r>
            <a:endParaRPr lang="en-US" dirty="0" smtClean="0"/>
          </a:p>
          <a:p>
            <a:pPr marL="447675" indent="-180975">
              <a:buFont typeface="Arial" pitchFamily="34" charset="0"/>
              <a:buChar char="•"/>
            </a:pP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pPr marL="447675" indent="-180975">
              <a:buFont typeface="Arial" pitchFamily="34" charset="0"/>
              <a:buChar char="•"/>
            </a:pPr>
            <a:r>
              <a:rPr lang="en-US" dirty="0" err="1" smtClean="0"/>
              <a:t>pembelajaran</a:t>
            </a:r>
            <a:r>
              <a:rPr lang="en-US" dirty="0" smtClean="0"/>
              <a:t>  </a:t>
            </a:r>
            <a:r>
              <a:rPr lang="en-US" dirty="0" err="1" smtClean="0"/>
              <a:t>mandiri</a:t>
            </a:r>
            <a:endParaRPr lang="en-US" dirty="0" smtClean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" y="228600"/>
            <a:ext cx="8229600" cy="685800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28750" algn="l"/>
              </a:tabLst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 w="12700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Deskripsi</a:t>
            </a:r>
            <a:r>
              <a:rPr kumimoji="0" lang="en-US" sz="3200" b="1" i="0" u="none" strike="noStrike" kern="1200" cap="none" spc="0" normalizeH="0" baseline="0" noProof="0" dirty="0" smtClean="0">
                <a:ln w="12700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 w="12700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KualifikasI</a:t>
            </a:r>
            <a:r>
              <a:rPr kumimoji="0" lang="en-US" sz="3200" b="1" i="0" u="none" strike="noStrike" kern="1200" cap="none" spc="0" normalizeH="0" noProof="0" dirty="0" smtClean="0">
                <a:ln w="12700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 w="12700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pada</a:t>
            </a:r>
            <a:r>
              <a:rPr kumimoji="0" lang="en-US" sz="3200" b="1" i="0" u="none" strike="noStrike" kern="1200" cap="none" spc="0" normalizeH="0" noProof="0" dirty="0" smtClean="0">
                <a:ln w="12700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 w="12700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KKNI</a:t>
            </a:r>
            <a:endParaRPr kumimoji="0" lang="en-US" sz="3200" b="1" i="0" u="none" strike="noStrike" kern="1200" cap="none" spc="0" normalizeH="0" baseline="0" noProof="0" dirty="0">
              <a:ln w="12700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chemeClr val="bg1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914400" y="6096000"/>
            <a:ext cx="2895600" cy="2286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>
                  <a:lumMod val="6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rot="5400000">
            <a:off x="1942306" y="4000500"/>
            <a:ext cx="5258594" cy="794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28600" y="53340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/>
            </a:pPr>
            <a:r>
              <a:rPr lang="en-US" dirty="0" smtClean="0"/>
              <a:t>The share of Science, Knowledge, Knowhow and Skills in each </a:t>
            </a:r>
            <a:r>
              <a:rPr lang="en-US" dirty="0" err="1" smtClean="0"/>
              <a:t>IQF</a:t>
            </a:r>
            <a:r>
              <a:rPr lang="en-US" dirty="0" smtClean="0"/>
              <a:t> level may vary according to the national qualification assessment established by all concerned parties.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289560"/>
          <a:ext cx="8534400" cy="62179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534400"/>
              </a:tblGrid>
              <a:tr h="16424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200" dirty="0" smtClean="0"/>
                        <a:t>llmu pengetahuan </a:t>
                      </a:r>
                      <a:r>
                        <a:rPr lang="id-ID" sz="2200" i="1" dirty="0" smtClean="0"/>
                        <a:t>(science)</a:t>
                      </a:r>
                      <a:r>
                        <a:rPr lang="en-US" sz="2200" i="1" dirty="0" smtClean="0"/>
                        <a:t>:</a:t>
                      </a:r>
                      <a:r>
                        <a:rPr lang="en-US" sz="2200" i="1" baseline="0" dirty="0" smtClean="0"/>
                        <a:t> </a:t>
                      </a:r>
                      <a:r>
                        <a:rPr lang="id-ID" sz="2200" b="0" dirty="0" smtClean="0"/>
                        <a:t>suatu sistem berbasis metodologi ilmiah untuk membangun pengetahuan </a:t>
                      </a:r>
                      <a:r>
                        <a:rPr lang="id-ID" sz="2200" b="0" i="1" dirty="0" smtClean="0"/>
                        <a:t>(knowledge) </a:t>
                      </a:r>
                      <a:r>
                        <a:rPr lang="id-ID" sz="2200" b="0" dirty="0" smtClean="0"/>
                        <a:t>melalui hasil-hasil penelitian di dalam suatu bidang pengetahuan </a:t>
                      </a:r>
                      <a:r>
                        <a:rPr lang="id-ID" sz="2200" b="0" i="1" dirty="0" smtClean="0"/>
                        <a:t>(body of knowledge). </a:t>
                      </a:r>
                      <a:r>
                        <a:rPr lang="id-ID" sz="2200" b="0" dirty="0" smtClean="0"/>
                        <a:t>Penelitian berkelanjutan yang digunakan untuk membangun suatu ilmu pengetahuan harus didukung oleh rekam data, observasi dan analisa yang terukur dan bertujuan untuk meningkatkan pemahaman manusia terhadap gejala-gejala alam dan sosial.</a:t>
                      </a:r>
                      <a:endParaRPr lang="en-US" sz="2200" b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 smtClean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237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200" b="1" dirty="0" smtClean="0"/>
                        <a:t>Pengetahuan </a:t>
                      </a:r>
                      <a:r>
                        <a:rPr lang="id-ID" sz="2200" b="1" i="1" dirty="0" smtClean="0"/>
                        <a:t>(knowledge)</a:t>
                      </a:r>
                      <a:r>
                        <a:rPr lang="en-US" sz="2200" b="1" dirty="0" smtClean="0"/>
                        <a:t>:</a:t>
                      </a:r>
                      <a:r>
                        <a:rPr lang="en-US" sz="2200" b="1" baseline="0" dirty="0" smtClean="0"/>
                        <a:t> </a:t>
                      </a:r>
                      <a:r>
                        <a:rPr lang="id-ID" sz="2200" dirty="0" smtClean="0"/>
                        <a:t>penguasaan teori dan keterampilan oleh seseorang pada suatu bidang keahlian tertentu atau pemahaman tentang fakta dan informasi yang diperoleh seseorang melalui pengalaman atau pendidikan untuk keperluan tertentu. </a:t>
                      </a:r>
                      <a:endParaRPr lang="en-US" sz="2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237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err="1" smtClean="0"/>
                        <a:t>Pengetahuan</a:t>
                      </a:r>
                      <a:r>
                        <a:rPr lang="en-US" sz="2200" b="1" dirty="0" smtClean="0"/>
                        <a:t> </a:t>
                      </a:r>
                      <a:r>
                        <a:rPr lang="en-US" sz="2200" b="1" dirty="0" err="1" smtClean="0"/>
                        <a:t>praktis</a:t>
                      </a:r>
                      <a:r>
                        <a:rPr lang="en-US" sz="2200" b="1" dirty="0" smtClean="0"/>
                        <a:t> </a:t>
                      </a:r>
                      <a:r>
                        <a:rPr lang="en-US" sz="2200" b="1" i="1" dirty="0" smtClean="0"/>
                        <a:t>(</a:t>
                      </a:r>
                      <a:r>
                        <a:rPr lang="id-ID" sz="2200" b="1" i="1" dirty="0" smtClean="0"/>
                        <a:t>know-how</a:t>
                      </a:r>
                      <a:r>
                        <a:rPr lang="en-US" sz="2200" b="1" i="1" dirty="0" smtClean="0"/>
                        <a:t>):</a:t>
                      </a:r>
                      <a:r>
                        <a:rPr lang="en-US" sz="2200" b="1" i="1" baseline="0" dirty="0" smtClean="0"/>
                        <a:t> </a:t>
                      </a:r>
                      <a:r>
                        <a:rPr lang="id-ID" sz="2200" dirty="0" smtClean="0"/>
                        <a:t>penguasaan teori dan keterampilan oleh seseorang pada suatu bidang keahlian tertentu atau pemahaman tentang </a:t>
                      </a:r>
                      <a:r>
                        <a:rPr lang="en-US" sz="2200" dirty="0" err="1" smtClean="0"/>
                        <a:t>metodologi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dan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keterampilan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teknis</a:t>
                      </a:r>
                      <a:r>
                        <a:rPr lang="en-US" sz="2200" dirty="0" smtClean="0"/>
                        <a:t> </a:t>
                      </a:r>
                      <a:r>
                        <a:rPr lang="id-ID" sz="2200" dirty="0" smtClean="0"/>
                        <a:t>yang diperoleh seseorang melalui pengalaman atau pendidikan untuk keperluan tertentu. </a:t>
                      </a:r>
                      <a:endParaRPr lang="en-US" sz="2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8024</TotalTime>
  <Words>1826</Words>
  <Application>Microsoft Office PowerPoint</Application>
  <PresentationFormat>On-screen Show (4:3)</PresentationFormat>
  <Paragraphs>427</Paragraphs>
  <Slides>34</Slides>
  <Notes>9</Notes>
  <HiddenSlides>5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Slide 1</vt:lpstr>
      <vt:lpstr>TOPIK </vt:lpstr>
      <vt:lpstr>1</vt:lpstr>
      <vt:lpstr>Tatakala Pengembangan KKNI</vt:lpstr>
      <vt:lpstr>Slide 5</vt:lpstr>
      <vt:lpstr>Slide 6</vt:lpstr>
      <vt:lpstr>Slide 7</vt:lpstr>
      <vt:lpstr>Slide 8</vt:lpstr>
      <vt:lpstr>Slide 9</vt:lpstr>
      <vt:lpstr>Slide 10</vt:lpstr>
      <vt:lpstr>Slide 11</vt:lpstr>
      <vt:lpstr>Deskripsi Umum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 Peran KEMENDIKBUD  dalam Peningkatan Mutu SDM Nasional Berbasis KKNI </vt:lpstr>
      <vt:lpstr>Slide 21</vt:lpstr>
      <vt:lpstr>Slide 22</vt:lpstr>
      <vt:lpstr>Slide 23</vt:lpstr>
      <vt:lpstr>Slide 24</vt:lpstr>
      <vt:lpstr>Slide 25</vt:lpstr>
      <vt:lpstr>2</vt:lpstr>
      <vt:lpstr>  Bila setiap level kualifikasi dapat diraih melalui jalur lain di luar jalur pendidikan formal maka pendidikan formal harus lebih menunjukkan akuntabilitasnya dalam menghasilkan lulusan sesuai dengan strata yang diprogramkan    </vt:lpstr>
      <vt:lpstr>ARAHNYA MAU KEMANA?</vt:lpstr>
      <vt:lpstr>Rambu-rambu yang harus dipenuhi</vt:lpstr>
      <vt:lpstr>Dasar Hukum Penyusunan Kurikulum</vt:lpstr>
      <vt:lpstr>Lanjutan...</vt:lpstr>
      <vt:lpstr>PENDIDIKAN TINGGI 2011-2015</vt:lpstr>
      <vt:lpstr>3. HARAPAN</vt:lpstr>
      <vt:lpstr>Slide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toshiba</dc:creator>
  <cp:lastModifiedBy>Ika Lestari</cp:lastModifiedBy>
  <cp:revision>274</cp:revision>
  <dcterms:created xsi:type="dcterms:W3CDTF">2006-08-16T00:00:00Z</dcterms:created>
  <dcterms:modified xsi:type="dcterms:W3CDTF">2011-12-14T08:08:59Z</dcterms:modified>
</cp:coreProperties>
</file>